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62" r:id="rId5"/>
    <p:sldId id="264" r:id="rId6"/>
    <p:sldId id="263" r:id="rId7"/>
    <p:sldId id="266" r:id="rId8"/>
    <p:sldId id="267" r:id="rId9"/>
    <p:sldId id="259" r:id="rId10"/>
    <p:sldId id="268" r:id="rId11"/>
    <p:sldId id="257" r:id="rId12"/>
    <p:sldId id="25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11/4/2018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C1D221-64DE-4CCF-BB1B-32C689C98351}"/>
              </a:ext>
            </a:extLst>
          </p:cNvPr>
          <p:cNvSpPr>
            <a:spLocks noGrp="1"/>
          </p:cNvSpPr>
          <p:nvPr>
            <p:ph type="ctrTitle"/>
          </p:nvPr>
        </p:nvSpPr>
        <p:spPr/>
        <p:txBody>
          <a:bodyPr/>
          <a:lstStyle/>
          <a:p>
            <a:r>
              <a:rPr lang="es-MX" dirty="0"/>
              <a:t>MICRONUTRIENTES</a:t>
            </a:r>
          </a:p>
        </p:txBody>
      </p:sp>
      <p:sp>
        <p:nvSpPr>
          <p:cNvPr id="3" name="Subtítulo 2">
            <a:extLst>
              <a:ext uri="{FF2B5EF4-FFF2-40B4-BE49-F238E27FC236}">
                <a16:creationId xmlns:a16="http://schemas.microsoft.com/office/drawing/2014/main" id="{D465731B-BFBA-4947-883E-65059CDA8C83}"/>
              </a:ext>
            </a:extLst>
          </p:cNvPr>
          <p:cNvSpPr>
            <a:spLocks noGrp="1"/>
          </p:cNvSpPr>
          <p:nvPr>
            <p:ph type="subTitle" idx="1"/>
          </p:nvPr>
        </p:nvSpPr>
        <p:spPr/>
        <p:txBody>
          <a:bodyPr/>
          <a:lstStyle/>
          <a:p>
            <a:endParaRPr lang="es-MX" dirty="0"/>
          </a:p>
          <a:p>
            <a:endParaRPr lang="es-MX" dirty="0"/>
          </a:p>
        </p:txBody>
      </p:sp>
    </p:spTree>
    <p:extLst>
      <p:ext uri="{BB962C8B-B14F-4D97-AF65-F5344CB8AC3E}">
        <p14:creationId xmlns:p14="http://schemas.microsoft.com/office/powerpoint/2010/main" val="2583434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FF7BD0A-A4DC-4F71-9487-D23D112FC67E}"/>
              </a:ext>
            </a:extLst>
          </p:cNvPr>
          <p:cNvSpPr>
            <a:spLocks noGrp="1"/>
          </p:cNvSpPr>
          <p:nvPr>
            <p:ph idx="1"/>
          </p:nvPr>
        </p:nvSpPr>
        <p:spPr>
          <a:xfrm>
            <a:off x="802024" y="1024517"/>
            <a:ext cx="8596668" cy="5694938"/>
          </a:xfrm>
        </p:spPr>
        <p:txBody>
          <a:bodyPr>
            <a:normAutofit lnSpcReduction="10000"/>
          </a:bodyPr>
          <a:lstStyle/>
          <a:p>
            <a:pPr marL="0" indent="0" algn="just">
              <a:buNone/>
            </a:pPr>
            <a:r>
              <a:rPr lang="es-MX" dirty="0"/>
              <a:t>En el escorbuto avanzado se producen heridas abiertas supurantes y pérdida de dientes. Además, empeora considerablemente todas las demás patologías, hasta las más benignas, haciéndolas a veces mortales.</a:t>
            </a:r>
          </a:p>
          <a:p>
            <a:pPr marL="0" indent="0" algn="just">
              <a:buNone/>
            </a:pPr>
            <a:r>
              <a:rPr lang="es-MX" dirty="0"/>
              <a:t>El escorbuto puede prevenirse con una dieta que incluya ciertos cítricos como naranjas o limones. Otras fuentes ricas de vitamina C son frutas como las grosellas negras, guayaba, kiwi, papaya, tomates y fresas. También puede encontrarse en algunas verduras, como ajíes, brécol, patatas, col, espinaca y pimentón dulce, así como algunas verduras encurtidas. </a:t>
            </a:r>
            <a:br>
              <a:rPr lang="es-MX" dirty="0"/>
            </a:br>
            <a:br>
              <a:rPr lang="es-MX" dirty="0"/>
            </a:br>
            <a:r>
              <a:rPr lang="es-MX" dirty="0"/>
              <a:t>Aunque la vitamina C de estos alimentos es suficiente en presencia de una dieta balanceada, hay muchos suplementos alimenticios disponibles que proporcionan mayor cantidad de ácido ascórbico para prevenir el escorbuto. Algunos dulces y conservas contienen vitamina C añadida.</a:t>
            </a:r>
          </a:p>
          <a:p>
            <a:pPr marL="0" indent="0">
              <a:buNone/>
            </a:pPr>
            <a:endParaRPr lang="es-MX" dirty="0"/>
          </a:p>
          <a:p>
            <a:pPr marL="0" indent="0">
              <a:buNone/>
            </a:pPr>
            <a:endParaRPr lang="es-MX" dirty="0"/>
          </a:p>
          <a:p>
            <a:pPr marL="0" indent="0">
              <a:buNone/>
            </a:pPr>
            <a:endParaRPr lang="es-MX" dirty="0"/>
          </a:p>
          <a:p>
            <a:pPr marL="0" indent="0">
              <a:buNone/>
            </a:pPr>
            <a:r>
              <a:rPr lang="es-MX" dirty="0"/>
              <a:t>El microgramo es una unidad de masa del Sistema Internacional de Unidades que equivale a la milmillonésima parte de un kilogramo (10-9 kg) o a la millonésima parte de un gramo (10-6 g); su símbolo es µg.</a:t>
            </a:r>
          </a:p>
          <a:p>
            <a:pPr marL="0" indent="0">
              <a:buNone/>
            </a:pPr>
            <a:endParaRPr lang="es-MX" dirty="0"/>
          </a:p>
        </p:txBody>
      </p:sp>
    </p:spTree>
    <p:extLst>
      <p:ext uri="{BB962C8B-B14F-4D97-AF65-F5344CB8AC3E}">
        <p14:creationId xmlns:p14="http://schemas.microsoft.com/office/powerpoint/2010/main" val="1303872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0789E9-B594-4712-8CEA-F1661C6A3E32}"/>
              </a:ext>
            </a:extLst>
          </p:cNvPr>
          <p:cNvSpPr>
            <a:spLocks noGrp="1"/>
          </p:cNvSpPr>
          <p:nvPr>
            <p:ph type="title"/>
          </p:nvPr>
        </p:nvSpPr>
        <p:spPr>
          <a:xfrm>
            <a:off x="677334" y="886691"/>
            <a:ext cx="8596668" cy="1320800"/>
          </a:xfrm>
        </p:spPr>
        <p:txBody>
          <a:bodyPr/>
          <a:lstStyle/>
          <a:p>
            <a:r>
              <a:rPr lang="es-MX" dirty="0"/>
              <a:t>¿QUE SON LOS MINERALES?</a:t>
            </a:r>
          </a:p>
        </p:txBody>
      </p:sp>
      <p:sp>
        <p:nvSpPr>
          <p:cNvPr id="3" name="Marcador de contenido 2">
            <a:extLst>
              <a:ext uri="{FF2B5EF4-FFF2-40B4-BE49-F238E27FC236}">
                <a16:creationId xmlns:a16="http://schemas.microsoft.com/office/drawing/2014/main" id="{02D80AF4-509C-4426-8817-1C9026714A57}"/>
              </a:ext>
            </a:extLst>
          </p:cNvPr>
          <p:cNvSpPr>
            <a:spLocks noGrp="1"/>
          </p:cNvSpPr>
          <p:nvPr>
            <p:ph idx="1"/>
          </p:nvPr>
        </p:nvSpPr>
        <p:spPr>
          <a:xfrm>
            <a:off x="677334" y="2867172"/>
            <a:ext cx="8596668" cy="1663266"/>
          </a:xfrm>
        </p:spPr>
        <p:txBody>
          <a:bodyPr>
            <a:normAutofit/>
          </a:bodyPr>
          <a:lstStyle/>
          <a:p>
            <a:pPr marL="0" indent="0" algn="just">
              <a:buNone/>
            </a:pPr>
            <a:r>
              <a:rPr lang="es-MX" sz="2000" dirty="0">
                <a:latin typeface="Gill Sans MT" panose="020B0502020104020203" pitchFamily="34" charset="0"/>
              </a:rPr>
              <a:t>Los minerales son los elementos naturales no orgánicos que representan entre el 4 y el 5 por ciento del peso corporal del organismo y que están clasificados en macrominerales y oligoelementos</a:t>
            </a:r>
          </a:p>
        </p:txBody>
      </p:sp>
      <p:pic>
        <p:nvPicPr>
          <p:cNvPr id="1026" name="Picture 2" descr="Resultado de imagen para minerales del cuerpo">
            <a:extLst>
              <a:ext uri="{FF2B5EF4-FFF2-40B4-BE49-F238E27FC236}">
                <a16:creationId xmlns:a16="http://schemas.microsoft.com/office/drawing/2014/main" id="{DB6D5C0D-0CBB-4FA1-A2E6-AD0CA11FB8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7029" y="4285243"/>
            <a:ext cx="3423351" cy="1977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664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2A133E-C79A-415D-B0C0-8D7D2B7FCB2A}"/>
              </a:ext>
            </a:extLst>
          </p:cNvPr>
          <p:cNvSpPr>
            <a:spLocks noGrp="1"/>
          </p:cNvSpPr>
          <p:nvPr>
            <p:ph type="title"/>
          </p:nvPr>
        </p:nvSpPr>
        <p:spPr/>
        <p:txBody>
          <a:bodyPr/>
          <a:lstStyle/>
          <a:p>
            <a:r>
              <a:rPr lang="es-MX" dirty="0"/>
              <a:t>TIPOS DE MINERALES:</a:t>
            </a:r>
          </a:p>
        </p:txBody>
      </p:sp>
      <p:sp>
        <p:nvSpPr>
          <p:cNvPr id="3" name="Marcador de contenido 2">
            <a:extLst>
              <a:ext uri="{FF2B5EF4-FFF2-40B4-BE49-F238E27FC236}">
                <a16:creationId xmlns:a16="http://schemas.microsoft.com/office/drawing/2014/main" id="{810B8CC8-51CF-4E90-9C64-7F2DE7C4CF00}"/>
              </a:ext>
            </a:extLst>
          </p:cNvPr>
          <p:cNvSpPr>
            <a:spLocks noGrp="1"/>
          </p:cNvSpPr>
          <p:nvPr>
            <p:ph idx="1"/>
          </p:nvPr>
        </p:nvSpPr>
        <p:spPr/>
        <p:txBody>
          <a:bodyPr/>
          <a:lstStyle/>
          <a:p>
            <a:pPr algn="just"/>
            <a:r>
              <a:rPr lang="es-MX" dirty="0"/>
              <a:t>Macrominerales</a:t>
            </a:r>
          </a:p>
          <a:p>
            <a:pPr marL="0" indent="0" algn="just">
              <a:buNone/>
            </a:pPr>
            <a:r>
              <a:rPr lang="es-MX" dirty="0"/>
              <a:t>En la dieta normal, los macrominerales son aquellos que el organismo necesita en cantidades más grandes. En este grupo se incluyen el calcio, fósforo, magnesio, potasio, azufre, cloro y sodio.</a:t>
            </a:r>
          </a:p>
          <a:p>
            <a:pPr marL="0" indent="0" algn="just">
              <a:buNone/>
            </a:pPr>
            <a:endParaRPr lang="es-MX" dirty="0"/>
          </a:p>
          <a:p>
            <a:pPr algn="just"/>
            <a:r>
              <a:rPr lang="es-MX" dirty="0"/>
              <a:t>Oligoelementos</a:t>
            </a:r>
          </a:p>
          <a:p>
            <a:pPr marL="0" indent="0" algn="just">
              <a:buNone/>
            </a:pPr>
            <a:r>
              <a:rPr lang="es-MX" dirty="0"/>
              <a:t>Respecto a los oligoelementos,  estos son los minerales que el organismo sólo requiere en pequeñas cantidades. Los principales oligoelementos son: hierro, manganeso, cobre, selenio, yodo, cobalto, cinc y flúor. Tanto la falta de estos minerales, como su exceso pueden tener consecuencias muy graves para la salud.</a:t>
            </a:r>
          </a:p>
        </p:txBody>
      </p:sp>
    </p:spTree>
    <p:extLst>
      <p:ext uri="{BB962C8B-B14F-4D97-AF65-F5344CB8AC3E}">
        <p14:creationId xmlns:p14="http://schemas.microsoft.com/office/powerpoint/2010/main" val="2297506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BE524-3E74-4AC4-B06A-D70F16F5680F}"/>
              </a:ext>
            </a:extLst>
          </p:cNvPr>
          <p:cNvSpPr>
            <a:spLocks noGrp="1"/>
          </p:cNvSpPr>
          <p:nvPr>
            <p:ph type="title"/>
          </p:nvPr>
        </p:nvSpPr>
        <p:spPr/>
        <p:txBody>
          <a:bodyPr/>
          <a:lstStyle/>
          <a:p>
            <a:r>
              <a:rPr lang="es-MX" dirty="0"/>
              <a:t>CONCEPTOS BASICOS:</a:t>
            </a:r>
          </a:p>
        </p:txBody>
      </p:sp>
      <p:sp>
        <p:nvSpPr>
          <p:cNvPr id="3" name="Marcador de contenido 2">
            <a:extLst>
              <a:ext uri="{FF2B5EF4-FFF2-40B4-BE49-F238E27FC236}">
                <a16:creationId xmlns:a16="http://schemas.microsoft.com/office/drawing/2014/main" id="{DF72DDD0-814D-42DB-901D-4AA94870BE2F}"/>
              </a:ext>
            </a:extLst>
          </p:cNvPr>
          <p:cNvSpPr>
            <a:spLocks noGrp="1"/>
          </p:cNvSpPr>
          <p:nvPr>
            <p:ph idx="1"/>
          </p:nvPr>
        </p:nvSpPr>
        <p:spPr>
          <a:xfrm>
            <a:off x="677334" y="1734901"/>
            <a:ext cx="8596668" cy="3880773"/>
          </a:xfrm>
        </p:spPr>
        <p:txBody>
          <a:bodyPr/>
          <a:lstStyle/>
          <a:p>
            <a:pPr algn="just"/>
            <a:r>
              <a:rPr lang="es-MX" dirty="0"/>
              <a:t>NUTRIENTES</a:t>
            </a:r>
          </a:p>
          <a:p>
            <a:pPr marL="0" indent="0" algn="just">
              <a:buNone/>
            </a:pPr>
            <a:endParaRPr lang="es-MX" dirty="0"/>
          </a:p>
          <a:p>
            <a:pPr marL="0" indent="0" algn="just">
              <a:buNone/>
            </a:pPr>
            <a:r>
              <a:rPr lang="es-MX" dirty="0"/>
              <a:t>Los nutrientes son compuestos que forman parte de los alimentos, los obtenemos por medio del proceso de la digestión y son importantes para un correcto funcionamiento de nuestro metabolismo. </a:t>
            </a:r>
          </a:p>
          <a:p>
            <a:pPr marL="0" indent="0" algn="just">
              <a:buNone/>
            </a:pPr>
            <a:endParaRPr lang="es-MX" dirty="0"/>
          </a:p>
          <a:p>
            <a:pPr marL="0" indent="0" algn="just">
              <a:buNone/>
            </a:pPr>
            <a:r>
              <a:rPr lang="es-MX" dirty="0"/>
              <a:t>Los nutrientes se clasifican en: </a:t>
            </a:r>
          </a:p>
          <a:p>
            <a:pPr marL="0" indent="0" algn="just">
              <a:buNone/>
            </a:pPr>
            <a:r>
              <a:rPr lang="es-MX" dirty="0"/>
              <a:t>Macronutrientes y micronutrientes.</a:t>
            </a:r>
          </a:p>
          <a:p>
            <a:pPr marL="0" indent="0">
              <a:buNone/>
            </a:pPr>
            <a:endParaRPr lang="es-MX" dirty="0"/>
          </a:p>
          <a:p>
            <a:endParaRPr lang="es-MX" dirty="0"/>
          </a:p>
        </p:txBody>
      </p:sp>
      <p:pic>
        <p:nvPicPr>
          <p:cNvPr id="4" name="Picture 4" descr="Food pyramid isolated on white background">
            <a:extLst>
              <a:ext uri="{FF2B5EF4-FFF2-40B4-BE49-F238E27FC236}">
                <a16:creationId xmlns:a16="http://schemas.microsoft.com/office/drawing/2014/main" id="{4FBC2D20-3998-46B8-862C-1FBD23AB3B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5668" y="3675287"/>
            <a:ext cx="4129384" cy="3064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956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0EC713-71D3-4010-9051-06568301C570}"/>
              </a:ext>
            </a:extLst>
          </p:cNvPr>
          <p:cNvSpPr>
            <a:spLocks noGrp="1"/>
          </p:cNvSpPr>
          <p:nvPr>
            <p:ph type="title"/>
          </p:nvPr>
        </p:nvSpPr>
        <p:spPr/>
        <p:txBody>
          <a:bodyPr/>
          <a:lstStyle/>
          <a:p>
            <a:r>
              <a:rPr lang="es-MX" dirty="0"/>
              <a:t>MICRONUTRIENTES:</a:t>
            </a:r>
          </a:p>
        </p:txBody>
      </p:sp>
      <p:sp>
        <p:nvSpPr>
          <p:cNvPr id="3" name="Marcador de contenido 2">
            <a:extLst>
              <a:ext uri="{FF2B5EF4-FFF2-40B4-BE49-F238E27FC236}">
                <a16:creationId xmlns:a16="http://schemas.microsoft.com/office/drawing/2014/main" id="{09EC42C4-45A3-47A5-A6F1-7A8F48503ADE}"/>
              </a:ext>
            </a:extLst>
          </p:cNvPr>
          <p:cNvSpPr>
            <a:spLocks noGrp="1"/>
          </p:cNvSpPr>
          <p:nvPr>
            <p:ph idx="1"/>
          </p:nvPr>
        </p:nvSpPr>
        <p:spPr/>
        <p:txBody>
          <a:bodyPr/>
          <a:lstStyle/>
          <a:p>
            <a:pPr marL="0" indent="0" algn="just">
              <a:buNone/>
            </a:pPr>
            <a:r>
              <a:rPr lang="es-MX" dirty="0"/>
              <a:t>Los micronutrientes son esenciales para el correcto crecimiento y desarrollo del organismo humano, la utilización metabólica de los macronutrientes, el mantenimiento de las adecuadas defensas frente a enfermedades infecciosas, así como de muchas otras funciones metabólicas y fisiológicas. </a:t>
            </a:r>
          </a:p>
          <a:p>
            <a:pPr marL="0" indent="0" algn="just">
              <a:buNone/>
            </a:pPr>
            <a:r>
              <a:rPr lang="es-MX" dirty="0"/>
              <a:t> </a:t>
            </a:r>
          </a:p>
          <a:p>
            <a:pPr marL="0" indent="0" algn="just">
              <a:buNone/>
            </a:pPr>
            <a:r>
              <a:rPr lang="es-MX" dirty="0"/>
              <a:t>Hay 2 categorías de micronutrientes: </a:t>
            </a:r>
          </a:p>
          <a:p>
            <a:pPr marL="0" indent="0" algn="just">
              <a:buNone/>
            </a:pPr>
            <a:r>
              <a:rPr lang="es-MX" dirty="0"/>
              <a:t>• Vitaminas (orgánicos)</a:t>
            </a:r>
          </a:p>
          <a:p>
            <a:pPr marL="0" indent="0" algn="just">
              <a:buNone/>
            </a:pPr>
            <a:r>
              <a:rPr lang="es-MX" dirty="0"/>
              <a:t>• Minerales (inorgánicos) </a:t>
            </a:r>
          </a:p>
          <a:p>
            <a:pPr marL="0" indent="0">
              <a:buNone/>
            </a:pPr>
            <a:endParaRPr lang="es-MX" dirty="0"/>
          </a:p>
        </p:txBody>
      </p:sp>
      <p:pic>
        <p:nvPicPr>
          <p:cNvPr id="4" name="Picture 2" descr="Vitaminas y minerales de la manzana â IlustraciÃ³n de Stock">
            <a:extLst>
              <a:ext uri="{FF2B5EF4-FFF2-40B4-BE49-F238E27FC236}">
                <a16:creationId xmlns:a16="http://schemas.microsoft.com/office/drawing/2014/main" id="{ABA292EA-03C8-4D4B-BD85-0800E6ECE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3891" y="3429000"/>
            <a:ext cx="3575793" cy="3113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466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267D8C-3D1A-4C48-8FA9-87EB3946E7BB}"/>
              </a:ext>
            </a:extLst>
          </p:cNvPr>
          <p:cNvSpPr>
            <a:spLocks noGrp="1"/>
          </p:cNvSpPr>
          <p:nvPr>
            <p:ph type="title"/>
          </p:nvPr>
        </p:nvSpPr>
        <p:spPr/>
        <p:txBody>
          <a:bodyPr/>
          <a:lstStyle/>
          <a:p>
            <a:r>
              <a:rPr lang="es-MX" dirty="0"/>
              <a:t>¿QUE SON LAS VITAMINAS?</a:t>
            </a:r>
          </a:p>
        </p:txBody>
      </p:sp>
      <p:sp>
        <p:nvSpPr>
          <p:cNvPr id="3" name="Marcador de contenido 2">
            <a:extLst>
              <a:ext uri="{FF2B5EF4-FFF2-40B4-BE49-F238E27FC236}">
                <a16:creationId xmlns:a16="http://schemas.microsoft.com/office/drawing/2014/main" id="{B6F1E5BB-CEF6-471D-B324-A4E332ADE827}"/>
              </a:ext>
            </a:extLst>
          </p:cNvPr>
          <p:cNvSpPr>
            <a:spLocks noGrp="1"/>
          </p:cNvSpPr>
          <p:nvPr>
            <p:ph idx="1"/>
          </p:nvPr>
        </p:nvSpPr>
        <p:spPr/>
        <p:txBody>
          <a:bodyPr/>
          <a:lstStyle/>
          <a:p>
            <a:pPr marL="0" indent="0" algn="just">
              <a:buNone/>
            </a:pPr>
            <a:r>
              <a:rPr lang="es-MX" sz="2000" dirty="0"/>
              <a:t>Las vitaminas son sustancias presentes en los alimentos en pequeñas cantidades que son indispensables para el correcto funcionamiento del organismo. Actúan como catalizador en las reacciones químicas que se produce en el cuerpo humano provocando la liberación de energía.</a:t>
            </a:r>
          </a:p>
          <a:p>
            <a:pPr marL="0" indent="0" algn="just">
              <a:buNone/>
            </a:pPr>
            <a:r>
              <a:rPr lang="es-MX" sz="2000" dirty="0"/>
              <a:t>Las vitaminas se dividen en dos grandes grupos:</a:t>
            </a:r>
          </a:p>
          <a:p>
            <a:endParaRPr lang="es-MX" dirty="0"/>
          </a:p>
        </p:txBody>
      </p:sp>
      <p:pic>
        <p:nvPicPr>
          <p:cNvPr id="4" name="Imagen 3">
            <a:extLst>
              <a:ext uri="{FF2B5EF4-FFF2-40B4-BE49-F238E27FC236}">
                <a16:creationId xmlns:a16="http://schemas.microsoft.com/office/drawing/2014/main" id="{5A704343-0A19-437F-B481-6168F3B69A03}"/>
              </a:ext>
            </a:extLst>
          </p:cNvPr>
          <p:cNvPicPr>
            <a:picLocks noChangeAspect="1"/>
          </p:cNvPicPr>
          <p:nvPr/>
        </p:nvPicPr>
        <p:blipFill>
          <a:blip r:embed="rId2"/>
          <a:stretch>
            <a:fillRect/>
          </a:stretch>
        </p:blipFill>
        <p:spPr>
          <a:xfrm>
            <a:off x="3554212" y="4015088"/>
            <a:ext cx="2842912" cy="2842912"/>
          </a:xfrm>
          <a:prstGeom prst="rect">
            <a:avLst/>
          </a:prstGeom>
        </p:spPr>
      </p:pic>
    </p:spTree>
    <p:extLst>
      <p:ext uri="{BB962C8B-B14F-4D97-AF65-F5344CB8AC3E}">
        <p14:creationId xmlns:p14="http://schemas.microsoft.com/office/powerpoint/2010/main" val="1035308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4537A8-CB18-4972-9166-1FA12733A255}"/>
              </a:ext>
            </a:extLst>
          </p:cNvPr>
          <p:cNvSpPr>
            <a:spLocks noGrp="1"/>
          </p:cNvSpPr>
          <p:nvPr>
            <p:ph type="title"/>
          </p:nvPr>
        </p:nvSpPr>
        <p:spPr/>
        <p:txBody>
          <a:bodyPr/>
          <a:lstStyle/>
          <a:p>
            <a:r>
              <a:rPr lang="es-MX" dirty="0"/>
              <a:t>VITAMINAS HIDROSOLUBLES: </a:t>
            </a:r>
            <a:br>
              <a:rPr lang="es-MX" dirty="0"/>
            </a:br>
            <a:endParaRPr lang="es-MX" dirty="0"/>
          </a:p>
        </p:txBody>
      </p:sp>
      <p:sp>
        <p:nvSpPr>
          <p:cNvPr id="3" name="Marcador de contenido 2">
            <a:extLst>
              <a:ext uri="{FF2B5EF4-FFF2-40B4-BE49-F238E27FC236}">
                <a16:creationId xmlns:a16="http://schemas.microsoft.com/office/drawing/2014/main" id="{4419FAB7-20C1-4938-8A1D-83D246419BC0}"/>
              </a:ext>
            </a:extLst>
          </p:cNvPr>
          <p:cNvSpPr>
            <a:spLocks noGrp="1"/>
          </p:cNvSpPr>
          <p:nvPr>
            <p:ph idx="1"/>
          </p:nvPr>
        </p:nvSpPr>
        <p:spPr/>
        <p:txBody>
          <a:bodyPr/>
          <a:lstStyle/>
          <a:p>
            <a:pPr marL="0" indent="0" algn="just">
              <a:buNone/>
            </a:pPr>
            <a:r>
              <a:rPr lang="es-MX" dirty="0"/>
              <a:t>son aquellas que se disuelven en el agua. En este grupo se encuentran las vitaminas C y las B1, B2, B3, B6 y B12. Su almacenamiento en el organismo es mínimo, por lo que la dieta diaria debe de cubrir las necesidades de estas sustancias. Con la práctica de la actividad física se produce gran número de reacciones metabólicas en las que están implicadas las vitaminas, por lo que el ejercicio intenso puede provoca carencias de estas vitaminas siendo necesaria la ingesta de suplementos.</a:t>
            </a:r>
            <a:br>
              <a:rPr lang="es-MX" dirty="0"/>
            </a:br>
            <a:endParaRPr lang="es-MX" dirty="0"/>
          </a:p>
        </p:txBody>
      </p:sp>
    </p:spTree>
    <p:extLst>
      <p:ext uri="{BB962C8B-B14F-4D97-AF65-F5344CB8AC3E}">
        <p14:creationId xmlns:p14="http://schemas.microsoft.com/office/powerpoint/2010/main" val="3356976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BD443D-EE8D-4273-A74A-28C7DCE63787}"/>
              </a:ext>
            </a:extLst>
          </p:cNvPr>
          <p:cNvSpPr>
            <a:spLocks noGrp="1"/>
          </p:cNvSpPr>
          <p:nvPr>
            <p:ph type="title"/>
          </p:nvPr>
        </p:nvSpPr>
        <p:spPr/>
        <p:txBody>
          <a:bodyPr/>
          <a:lstStyle/>
          <a:p>
            <a:r>
              <a:rPr lang="es-MX" dirty="0"/>
              <a:t>VITAMINAS LIPOSOLUBLES:</a:t>
            </a:r>
          </a:p>
        </p:txBody>
      </p:sp>
      <p:sp>
        <p:nvSpPr>
          <p:cNvPr id="3" name="Marcador de contenido 2">
            <a:extLst>
              <a:ext uri="{FF2B5EF4-FFF2-40B4-BE49-F238E27FC236}">
                <a16:creationId xmlns:a16="http://schemas.microsoft.com/office/drawing/2014/main" id="{B0F27C92-ECD0-4E9F-9835-1ECEC63979FA}"/>
              </a:ext>
            </a:extLst>
          </p:cNvPr>
          <p:cNvSpPr>
            <a:spLocks noGrp="1"/>
          </p:cNvSpPr>
          <p:nvPr>
            <p:ph idx="1"/>
          </p:nvPr>
        </p:nvSpPr>
        <p:spPr/>
        <p:txBody>
          <a:bodyPr>
            <a:normAutofit/>
          </a:bodyPr>
          <a:lstStyle/>
          <a:p>
            <a:pPr marL="0" indent="0" algn="just">
              <a:buNone/>
            </a:pPr>
            <a:br>
              <a:rPr lang="es-MX" dirty="0"/>
            </a:br>
            <a:r>
              <a:rPr lang="es-MX" dirty="0"/>
              <a:t>El organismo almacena en los tejidos, el hígado y la grasa. Son las vitaminas A, E, D y K. Son solubles en los cuerpos grasos, son poco alterables, y el organismo puede almacenarlas fácilmente. Dado que el organismo puede almacenarlas como reserva, su carencia esta basada en malos hábitos alimentarios. Existe el riesgo de saturación si se consumen de forma excesiva e incontrolada.</a:t>
            </a:r>
          </a:p>
          <a:p>
            <a:pPr marL="0" indent="0">
              <a:buNone/>
            </a:pPr>
            <a:endParaRPr lang="es-MX" dirty="0"/>
          </a:p>
        </p:txBody>
      </p:sp>
      <p:pic>
        <p:nvPicPr>
          <p:cNvPr id="2050" name="Picture 2" descr="Resultado de imagen para vitaminas del cuerpo">
            <a:extLst>
              <a:ext uri="{FF2B5EF4-FFF2-40B4-BE49-F238E27FC236}">
                <a16:creationId xmlns:a16="http://schemas.microsoft.com/office/drawing/2014/main" id="{DDC9A425-5F21-4ECA-B8DE-CD212DED2B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3233" y="4100975"/>
            <a:ext cx="5024870" cy="2289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7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412124"/>
            <a:ext cx="10515600" cy="789167"/>
          </a:xfrm>
        </p:spPr>
        <p:txBody>
          <a:bodyPr>
            <a:normAutofit/>
          </a:bodyPr>
          <a:lstStyle/>
          <a:p>
            <a:pPr algn="ctr"/>
            <a:r>
              <a:rPr lang="es-MX" sz="4000" dirty="0">
                <a:latin typeface="Arial" panose="020B0604020202020204" pitchFamily="34" charset="0"/>
                <a:cs typeface="Arial" panose="020B0604020202020204" pitchFamily="34" charset="0"/>
              </a:rPr>
              <a:t>CUADRO DE VITAMINAS</a:t>
            </a:r>
          </a:p>
        </p:txBody>
      </p:sp>
      <p:graphicFrame>
        <p:nvGraphicFramePr>
          <p:cNvPr id="5" name="Marcador de contenido 4"/>
          <p:cNvGraphicFramePr>
            <a:graphicFrameLocks noGrp="1"/>
          </p:cNvGraphicFramePr>
          <p:nvPr>
            <p:ph idx="1"/>
            <p:extLst/>
          </p:nvPr>
        </p:nvGraphicFramePr>
        <p:xfrm>
          <a:off x="838198" y="1201736"/>
          <a:ext cx="10714150" cy="5327852"/>
        </p:xfrm>
        <a:graphic>
          <a:graphicData uri="http://schemas.openxmlformats.org/drawingml/2006/table">
            <a:tbl>
              <a:tblPr firstRow="1" bandRow="1">
                <a:tableStyleId>{5C22544A-7EE6-4342-B048-85BDC9FD1C3A}</a:tableStyleId>
              </a:tblPr>
              <a:tblGrid>
                <a:gridCol w="2142830">
                  <a:extLst>
                    <a:ext uri="{9D8B030D-6E8A-4147-A177-3AD203B41FA5}">
                      <a16:colId xmlns:a16="http://schemas.microsoft.com/office/drawing/2014/main" val="20000"/>
                    </a:ext>
                  </a:extLst>
                </a:gridCol>
                <a:gridCol w="2142830">
                  <a:extLst>
                    <a:ext uri="{9D8B030D-6E8A-4147-A177-3AD203B41FA5}">
                      <a16:colId xmlns:a16="http://schemas.microsoft.com/office/drawing/2014/main" val="20001"/>
                    </a:ext>
                  </a:extLst>
                </a:gridCol>
                <a:gridCol w="2142830">
                  <a:extLst>
                    <a:ext uri="{9D8B030D-6E8A-4147-A177-3AD203B41FA5}">
                      <a16:colId xmlns:a16="http://schemas.microsoft.com/office/drawing/2014/main" val="20002"/>
                    </a:ext>
                  </a:extLst>
                </a:gridCol>
                <a:gridCol w="2142830">
                  <a:extLst>
                    <a:ext uri="{9D8B030D-6E8A-4147-A177-3AD203B41FA5}">
                      <a16:colId xmlns:a16="http://schemas.microsoft.com/office/drawing/2014/main" val="20003"/>
                    </a:ext>
                  </a:extLst>
                </a:gridCol>
                <a:gridCol w="2142830">
                  <a:extLst>
                    <a:ext uri="{9D8B030D-6E8A-4147-A177-3AD203B41FA5}">
                      <a16:colId xmlns:a16="http://schemas.microsoft.com/office/drawing/2014/main" val="20004"/>
                    </a:ext>
                  </a:extLst>
                </a:gridCol>
              </a:tblGrid>
              <a:tr h="1051550">
                <a:tc>
                  <a:txBody>
                    <a:bodyPr/>
                    <a:lstStyle/>
                    <a:p>
                      <a:pPr algn="ctr"/>
                      <a:r>
                        <a:rPr lang="es-MX" b="1" dirty="0">
                          <a:effectLst/>
                          <a:latin typeface="Arial" panose="020B0604020202020204" pitchFamily="34" charset="0"/>
                          <a:cs typeface="Arial" panose="020B0604020202020204" pitchFamily="34" charset="0"/>
                        </a:rPr>
                        <a:t>Vitamina</a:t>
                      </a:r>
                      <a:endParaRPr lang="es-MX" dirty="0">
                        <a:effectLst/>
                        <a:latin typeface="Arial" panose="020B0604020202020204" pitchFamily="34" charset="0"/>
                        <a:cs typeface="Arial" panose="020B0604020202020204" pitchFamily="34" charset="0"/>
                      </a:endParaRPr>
                    </a:p>
                  </a:txBody>
                  <a:tcPr marL="76200" marR="76200" marT="76200" marB="76200" anchor="ctr"/>
                </a:tc>
                <a:tc>
                  <a:txBody>
                    <a:bodyPr/>
                    <a:lstStyle/>
                    <a:p>
                      <a:pPr algn="ctr"/>
                      <a:r>
                        <a:rPr lang="es-MX" b="1" dirty="0">
                          <a:effectLst/>
                          <a:latin typeface="Arial" panose="020B0604020202020204" pitchFamily="34" charset="0"/>
                          <a:cs typeface="Arial" panose="020B0604020202020204" pitchFamily="34" charset="0"/>
                        </a:rPr>
                        <a:t>Necesaria para</a:t>
                      </a:r>
                      <a:endParaRPr lang="es-MX" dirty="0">
                        <a:effectLst/>
                        <a:latin typeface="Arial" panose="020B0604020202020204" pitchFamily="34" charset="0"/>
                        <a:cs typeface="Arial" panose="020B0604020202020204" pitchFamily="34" charset="0"/>
                      </a:endParaRPr>
                    </a:p>
                  </a:txBody>
                  <a:tcPr marL="76200" marR="76200" marT="76200" marB="76200" anchor="ctr"/>
                </a:tc>
                <a:tc>
                  <a:txBody>
                    <a:bodyPr/>
                    <a:lstStyle/>
                    <a:p>
                      <a:pPr algn="ctr"/>
                      <a:r>
                        <a:rPr lang="es-MX" b="1" dirty="0">
                          <a:effectLst/>
                          <a:latin typeface="Arial" panose="020B0604020202020204" pitchFamily="34" charset="0"/>
                          <a:cs typeface="Arial" panose="020B0604020202020204" pitchFamily="34" charset="0"/>
                        </a:rPr>
                        <a:t>Alimentos que la contienen</a:t>
                      </a:r>
                      <a:endParaRPr lang="es-MX" dirty="0">
                        <a:effectLst/>
                        <a:latin typeface="Arial" panose="020B0604020202020204" pitchFamily="34" charset="0"/>
                        <a:cs typeface="Arial" panose="020B0604020202020204" pitchFamily="34" charset="0"/>
                      </a:endParaRPr>
                    </a:p>
                  </a:txBody>
                  <a:tcPr marL="76200" marR="76200" marT="76200" marB="76200" anchor="ctr"/>
                </a:tc>
                <a:tc>
                  <a:txBody>
                    <a:bodyPr/>
                    <a:lstStyle/>
                    <a:p>
                      <a:pPr algn="ctr"/>
                      <a:r>
                        <a:rPr lang="es-MX" sz="1800" b="1" i="0" kern="1200" dirty="0">
                          <a:solidFill>
                            <a:schemeClr val="lt1"/>
                          </a:solidFill>
                          <a:effectLst/>
                          <a:latin typeface="Arial" panose="020B0604020202020204" pitchFamily="34" charset="0"/>
                          <a:ea typeface="+mn-ea"/>
                          <a:cs typeface="Arial" panose="020B0604020202020204" pitchFamily="34" charset="0"/>
                        </a:rPr>
                        <a:t>Cantidad diaria recomendada Mujeres</a:t>
                      </a:r>
                      <a:endParaRPr lang="es-MX" dirty="0">
                        <a:latin typeface="Arial" panose="020B0604020202020204" pitchFamily="34" charset="0"/>
                        <a:cs typeface="Arial" panose="020B0604020202020204" pitchFamily="34" charset="0"/>
                      </a:endParaRPr>
                    </a:p>
                  </a:txBody>
                  <a:tcPr/>
                </a:tc>
                <a:tc>
                  <a:txBody>
                    <a:bodyPr/>
                    <a:lstStyle/>
                    <a:p>
                      <a:pPr algn="ctr"/>
                      <a:r>
                        <a:rPr lang="es-MX" sz="1800" b="1" i="0" kern="1200" dirty="0">
                          <a:solidFill>
                            <a:schemeClr val="lt1"/>
                          </a:solidFill>
                          <a:effectLst/>
                          <a:latin typeface="Arial" panose="020B0604020202020204" pitchFamily="34" charset="0"/>
                          <a:ea typeface="+mn-ea"/>
                          <a:cs typeface="Arial" panose="020B0604020202020204" pitchFamily="34" charset="0"/>
                        </a:rPr>
                        <a:t>Cantidad diaria recomendada Hombres</a:t>
                      </a:r>
                      <a:endParaRPr lang="es-MX"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1016498">
                <a:tc>
                  <a:txBody>
                    <a:bodyPr/>
                    <a:lstStyle/>
                    <a:p>
                      <a:pPr algn="ctr"/>
                      <a:r>
                        <a:rPr lang="es-MX" sz="1200" b="1" dirty="0">
                          <a:effectLst/>
                          <a:latin typeface="Arial" panose="020B0604020202020204" pitchFamily="34" charset="0"/>
                          <a:cs typeface="Arial" panose="020B0604020202020204" pitchFamily="34" charset="0"/>
                        </a:rPr>
                        <a:t>A</a:t>
                      </a:r>
                      <a:endParaRPr lang="es-MX" sz="1200" dirty="0">
                        <a:effectLst/>
                        <a:latin typeface="Arial" panose="020B0604020202020204" pitchFamily="34" charset="0"/>
                        <a:cs typeface="Arial" panose="020B0604020202020204" pitchFamily="34" charset="0"/>
                      </a:endParaRPr>
                    </a:p>
                  </a:txBody>
                  <a:tcPr marL="76200" marR="76200" marT="76200" marB="76200" anchor="ctr"/>
                </a:tc>
                <a:tc>
                  <a:txBody>
                    <a:bodyPr/>
                    <a:lstStyle/>
                    <a:p>
                      <a:pPr algn="ctr"/>
                      <a:r>
                        <a:rPr lang="es-MX" sz="1200" dirty="0">
                          <a:effectLst/>
                          <a:latin typeface="Arial" panose="020B0604020202020204" pitchFamily="34" charset="0"/>
                          <a:cs typeface="Arial" panose="020B0604020202020204" pitchFamily="34" charset="0"/>
                        </a:rPr>
                        <a:t> mantenimiento de los tejidos, correcto funcionamiento de la vista, crecimiento óseo.</a:t>
                      </a:r>
                    </a:p>
                  </a:txBody>
                  <a:tcPr marL="76200" marR="76200" marT="76200" marB="76200" anchor="ctr"/>
                </a:tc>
                <a:tc>
                  <a:txBody>
                    <a:bodyPr/>
                    <a:lstStyle/>
                    <a:p>
                      <a:pPr algn="ctr"/>
                      <a:r>
                        <a:rPr lang="es-MX" sz="1200" dirty="0">
                          <a:effectLst/>
                          <a:latin typeface="Arial" panose="020B0604020202020204" pitchFamily="34" charset="0"/>
                          <a:cs typeface="Arial" panose="020B0604020202020204" pitchFamily="34" charset="0"/>
                        </a:rPr>
                        <a:t>Hígado,</a:t>
                      </a:r>
                      <a:br>
                        <a:rPr lang="es-MX" sz="1200" dirty="0">
                          <a:effectLst/>
                          <a:latin typeface="Arial" panose="020B0604020202020204" pitchFamily="34" charset="0"/>
                          <a:cs typeface="Arial" panose="020B0604020202020204" pitchFamily="34" charset="0"/>
                        </a:rPr>
                      </a:br>
                      <a:r>
                        <a:rPr lang="es-MX" sz="1200" dirty="0">
                          <a:effectLst/>
                          <a:latin typeface="Arial" panose="020B0604020202020204" pitchFamily="34" charset="0"/>
                          <a:cs typeface="Arial" panose="020B0604020202020204" pitchFamily="34" charset="0"/>
                        </a:rPr>
                        <a:t>queso, zanahoria, verduras, albaricoque, caqui, melocotón, melón</a:t>
                      </a:r>
                    </a:p>
                  </a:txBody>
                  <a:tcPr marL="76200" marR="76200" marT="76200" marB="76200" anchor="ctr"/>
                </a:tc>
                <a:tc>
                  <a:txBody>
                    <a:bodyPr/>
                    <a:lstStyle/>
                    <a:p>
                      <a:pPr algn="ctr"/>
                      <a:r>
                        <a:rPr lang="es-MX" sz="1200">
                          <a:effectLst/>
                          <a:latin typeface="Arial" panose="020B0604020202020204" pitchFamily="34" charset="0"/>
                          <a:cs typeface="Arial" panose="020B0604020202020204" pitchFamily="34" charset="0"/>
                        </a:rPr>
                        <a:t>800 µg.</a:t>
                      </a:r>
                    </a:p>
                  </a:txBody>
                  <a:tcPr marL="76200" marR="76200" marT="76200" marB="76200" anchor="ctr"/>
                </a:tc>
                <a:tc>
                  <a:txBody>
                    <a:bodyPr/>
                    <a:lstStyle/>
                    <a:p>
                      <a:pPr algn="ctr"/>
                      <a:r>
                        <a:rPr lang="es-MX" sz="1200" dirty="0">
                          <a:effectLst/>
                          <a:latin typeface="Arial" panose="020B0604020202020204" pitchFamily="34" charset="0"/>
                          <a:cs typeface="Arial" panose="020B0604020202020204" pitchFamily="34" charset="0"/>
                        </a:rPr>
                        <a:t>1000 µg.</a:t>
                      </a:r>
                    </a:p>
                  </a:txBody>
                  <a:tcPr marL="76200" marR="76200" marT="76200" marB="76200" anchor="ctr"/>
                </a:tc>
                <a:extLst>
                  <a:ext uri="{0D108BD9-81ED-4DB2-BD59-A6C34878D82A}">
                    <a16:rowId xmlns:a16="http://schemas.microsoft.com/office/drawing/2014/main" val="10001"/>
                  </a:ext>
                </a:extLst>
              </a:tr>
              <a:tr h="1226808">
                <a:tc>
                  <a:txBody>
                    <a:bodyPr/>
                    <a:lstStyle/>
                    <a:p>
                      <a:pPr algn="ctr"/>
                      <a:r>
                        <a:rPr lang="es-MX" sz="1200" b="1" dirty="0">
                          <a:effectLst/>
                          <a:latin typeface="Arial" panose="020B0604020202020204" pitchFamily="34" charset="0"/>
                          <a:cs typeface="Arial" panose="020B0604020202020204" pitchFamily="34" charset="0"/>
                        </a:rPr>
                        <a:t>B1(Tiamina)</a:t>
                      </a:r>
                      <a:endParaRPr lang="es-MX" sz="1200" dirty="0">
                        <a:effectLst/>
                        <a:latin typeface="Arial" panose="020B0604020202020204" pitchFamily="34" charset="0"/>
                        <a:cs typeface="Arial" panose="020B0604020202020204" pitchFamily="34" charset="0"/>
                      </a:endParaRPr>
                    </a:p>
                  </a:txBody>
                  <a:tcPr marL="76200" marR="76200" marT="76200" marB="76200" anchor="ctr"/>
                </a:tc>
                <a:tc>
                  <a:txBody>
                    <a:bodyPr/>
                    <a:lstStyle/>
                    <a:p>
                      <a:pPr algn="ctr"/>
                      <a:r>
                        <a:rPr lang="es-MX" sz="1200" dirty="0">
                          <a:effectLst/>
                          <a:latin typeface="Arial" panose="020B0604020202020204" pitchFamily="34" charset="0"/>
                          <a:cs typeface="Arial" panose="020B0604020202020204" pitchFamily="34" charset="0"/>
                        </a:rPr>
                        <a:t>Interviene en el metabolismo de los hidratos de carbono y el funcionamiento del sistema del sistema nervioso.</a:t>
                      </a:r>
                    </a:p>
                  </a:txBody>
                  <a:tcPr marL="76200" marR="76200" marT="76200" marB="76200" anchor="ctr"/>
                </a:tc>
                <a:tc>
                  <a:txBody>
                    <a:bodyPr/>
                    <a:lstStyle/>
                    <a:p>
                      <a:pPr algn="ctr"/>
                      <a:r>
                        <a:rPr lang="es-MX" sz="1200" dirty="0">
                          <a:effectLst/>
                          <a:latin typeface="Arial" panose="020B0604020202020204" pitchFamily="34" charset="0"/>
                          <a:cs typeface="Arial" panose="020B0604020202020204" pitchFamily="34" charset="0"/>
                        </a:rPr>
                        <a:t>Carne, yema de huevo, levadura, legumbres secas, cereales integrales, frutos secos.</a:t>
                      </a:r>
                    </a:p>
                  </a:txBody>
                  <a:tcPr marL="76200" marR="76200" marT="76200" marB="76200" anchor="ctr"/>
                </a:tc>
                <a:tc>
                  <a:txBody>
                    <a:bodyPr/>
                    <a:lstStyle/>
                    <a:p>
                      <a:pPr algn="ctr"/>
                      <a:r>
                        <a:rPr lang="es-MX" sz="1200">
                          <a:effectLst/>
                          <a:latin typeface="Arial" panose="020B0604020202020204" pitchFamily="34" charset="0"/>
                          <a:cs typeface="Arial" panose="020B0604020202020204" pitchFamily="34" charset="0"/>
                        </a:rPr>
                        <a:t>1,1 mg.</a:t>
                      </a:r>
                    </a:p>
                  </a:txBody>
                  <a:tcPr marL="76200" marR="76200" marT="76200" marB="76200" anchor="ctr"/>
                </a:tc>
                <a:tc>
                  <a:txBody>
                    <a:bodyPr/>
                    <a:lstStyle/>
                    <a:p>
                      <a:pPr algn="ctr"/>
                      <a:r>
                        <a:rPr lang="es-MX" sz="1200">
                          <a:effectLst/>
                          <a:latin typeface="Arial" panose="020B0604020202020204" pitchFamily="34" charset="0"/>
                          <a:cs typeface="Arial" panose="020B0604020202020204" pitchFamily="34" charset="0"/>
                        </a:rPr>
                        <a:t>1,5 mg.</a:t>
                      </a:r>
                    </a:p>
                  </a:txBody>
                  <a:tcPr marL="76200" marR="76200" marT="76200" marB="76200" anchor="ctr"/>
                </a:tc>
                <a:extLst>
                  <a:ext uri="{0D108BD9-81ED-4DB2-BD59-A6C34878D82A}">
                    <a16:rowId xmlns:a16="http://schemas.microsoft.com/office/drawing/2014/main" val="10002"/>
                  </a:ext>
                </a:extLst>
              </a:tr>
              <a:tr h="1016498">
                <a:tc>
                  <a:txBody>
                    <a:bodyPr/>
                    <a:lstStyle/>
                    <a:p>
                      <a:pPr algn="ctr"/>
                      <a:r>
                        <a:rPr lang="es-MX" sz="1200">
                          <a:effectLst/>
                          <a:latin typeface="Arial" panose="020B0604020202020204" pitchFamily="34" charset="0"/>
                          <a:cs typeface="Arial" panose="020B0604020202020204" pitchFamily="34" charset="0"/>
                        </a:rPr>
                        <a:t> </a:t>
                      </a:r>
                      <a:r>
                        <a:rPr lang="es-MX" sz="1200" b="1">
                          <a:effectLst/>
                          <a:latin typeface="Arial" panose="020B0604020202020204" pitchFamily="34" charset="0"/>
                          <a:cs typeface="Arial" panose="020B0604020202020204" pitchFamily="34" charset="0"/>
                        </a:rPr>
                        <a:t>B2(Riboflavina)</a:t>
                      </a:r>
                      <a:endParaRPr lang="es-MX" sz="1200">
                        <a:effectLst/>
                        <a:latin typeface="Arial" panose="020B0604020202020204" pitchFamily="34" charset="0"/>
                        <a:cs typeface="Arial" panose="020B0604020202020204" pitchFamily="34" charset="0"/>
                      </a:endParaRPr>
                    </a:p>
                  </a:txBody>
                  <a:tcPr marL="76200" marR="76200" marT="76200" marB="76200" anchor="ctr"/>
                </a:tc>
                <a:tc>
                  <a:txBody>
                    <a:bodyPr/>
                    <a:lstStyle/>
                    <a:p>
                      <a:pPr algn="ctr"/>
                      <a:r>
                        <a:rPr lang="es-MX" sz="1200" dirty="0">
                          <a:effectLst/>
                          <a:latin typeface="Arial" panose="020B0604020202020204" pitchFamily="34" charset="0"/>
                          <a:cs typeface="Arial" panose="020B0604020202020204" pitchFamily="34" charset="0"/>
                        </a:rPr>
                        <a:t>Producción de energía proveniente de carbohidratos y grasas y mantenimiento de la piel.</a:t>
                      </a:r>
                    </a:p>
                  </a:txBody>
                  <a:tcPr marL="76200" marR="76200" marT="76200" marB="76200" anchor="ctr"/>
                </a:tc>
                <a:tc>
                  <a:txBody>
                    <a:bodyPr/>
                    <a:lstStyle/>
                    <a:p>
                      <a:pPr algn="ctr"/>
                      <a:r>
                        <a:rPr lang="es-MX" sz="1200" dirty="0">
                          <a:effectLst/>
                          <a:latin typeface="Arial" panose="020B0604020202020204" pitchFamily="34" charset="0"/>
                          <a:cs typeface="Arial" panose="020B0604020202020204" pitchFamily="34" charset="0"/>
                        </a:rPr>
                        <a:t>Hígado, queso, carnes, leche, huevos, legumbres.</a:t>
                      </a:r>
                    </a:p>
                  </a:txBody>
                  <a:tcPr marL="76200" marR="76200" marT="76200" marB="76200" anchor="ctr"/>
                </a:tc>
                <a:tc>
                  <a:txBody>
                    <a:bodyPr/>
                    <a:lstStyle/>
                    <a:p>
                      <a:pPr algn="ctr"/>
                      <a:r>
                        <a:rPr lang="es-MX" sz="1200" dirty="0">
                          <a:effectLst/>
                          <a:latin typeface="Arial" panose="020B0604020202020204" pitchFamily="34" charset="0"/>
                          <a:cs typeface="Arial" panose="020B0604020202020204" pitchFamily="34" charset="0"/>
                        </a:rPr>
                        <a:t>1,3 mg</a:t>
                      </a:r>
                    </a:p>
                  </a:txBody>
                  <a:tcPr marL="76200" marR="76200" marT="76200" marB="76200" anchor="ctr"/>
                </a:tc>
                <a:tc>
                  <a:txBody>
                    <a:bodyPr/>
                    <a:lstStyle/>
                    <a:p>
                      <a:pPr algn="ctr"/>
                      <a:r>
                        <a:rPr lang="es-MX" sz="1200" dirty="0">
                          <a:effectLst/>
                          <a:latin typeface="Arial" panose="020B0604020202020204" pitchFamily="34" charset="0"/>
                          <a:cs typeface="Arial" panose="020B0604020202020204" pitchFamily="34" charset="0"/>
                        </a:rPr>
                        <a:t>1.7 mg.</a:t>
                      </a:r>
                    </a:p>
                  </a:txBody>
                  <a:tcPr marL="76200" marR="76200" marT="76200" marB="76200" anchor="ctr"/>
                </a:tc>
                <a:extLst>
                  <a:ext uri="{0D108BD9-81ED-4DB2-BD59-A6C34878D82A}">
                    <a16:rowId xmlns:a16="http://schemas.microsoft.com/office/drawing/2014/main" val="10003"/>
                  </a:ext>
                </a:extLst>
              </a:tr>
              <a:tr h="1016498">
                <a:tc>
                  <a:txBody>
                    <a:bodyPr/>
                    <a:lstStyle/>
                    <a:p>
                      <a:pPr algn="ctr"/>
                      <a:r>
                        <a:rPr lang="es-MX" sz="1200" dirty="0">
                          <a:effectLst/>
                          <a:latin typeface="Arial" panose="020B0604020202020204" pitchFamily="34" charset="0"/>
                          <a:cs typeface="Arial" panose="020B0604020202020204" pitchFamily="34" charset="0"/>
                        </a:rPr>
                        <a:t> </a:t>
                      </a:r>
                      <a:r>
                        <a:rPr lang="es-MX" sz="1200" b="1" dirty="0">
                          <a:effectLst/>
                          <a:latin typeface="Arial" panose="020B0604020202020204" pitchFamily="34" charset="0"/>
                          <a:cs typeface="Arial" panose="020B0604020202020204" pitchFamily="34" charset="0"/>
                        </a:rPr>
                        <a:t>B3(Niacina)</a:t>
                      </a:r>
                      <a:endParaRPr lang="es-MX" sz="1200" dirty="0">
                        <a:effectLst/>
                        <a:latin typeface="Arial" panose="020B0604020202020204" pitchFamily="34" charset="0"/>
                        <a:cs typeface="Arial" panose="020B0604020202020204" pitchFamily="34" charset="0"/>
                      </a:endParaRPr>
                    </a:p>
                  </a:txBody>
                  <a:tcPr marL="76200" marR="76200" marT="76200" marB="76200" anchor="ctr"/>
                </a:tc>
                <a:tc>
                  <a:txBody>
                    <a:bodyPr/>
                    <a:lstStyle/>
                    <a:p>
                      <a:pPr algn="ctr"/>
                      <a:r>
                        <a:rPr lang="es-MX" sz="1200">
                          <a:effectLst/>
                          <a:latin typeface="Arial" panose="020B0604020202020204" pitchFamily="34" charset="0"/>
                          <a:cs typeface="Arial" panose="020B0604020202020204" pitchFamily="34" charset="0"/>
                        </a:rPr>
                        <a:t>Metabolismo de los alimentos, circulación sanguínea, crecimiento, y sistema nervioso.</a:t>
                      </a:r>
                    </a:p>
                  </a:txBody>
                  <a:tcPr marL="76200" marR="76200" marT="76200" marB="76200" anchor="ctr"/>
                </a:tc>
                <a:tc>
                  <a:txBody>
                    <a:bodyPr/>
                    <a:lstStyle/>
                    <a:p>
                      <a:pPr algn="ctr"/>
                      <a:r>
                        <a:rPr lang="es-MX" sz="1200" dirty="0">
                          <a:effectLst/>
                          <a:latin typeface="Arial" panose="020B0604020202020204" pitchFamily="34" charset="0"/>
                          <a:cs typeface="Arial" panose="020B0604020202020204" pitchFamily="34" charset="0"/>
                        </a:rPr>
                        <a:t>Hígado, carnes en general, pescado, arroz, pan integral, setas frescas, dátiles, melocotones y almendras.</a:t>
                      </a:r>
                    </a:p>
                  </a:txBody>
                  <a:tcPr marL="76200" marR="76200" marT="76200" marB="76200" anchor="ctr"/>
                </a:tc>
                <a:tc>
                  <a:txBody>
                    <a:bodyPr/>
                    <a:lstStyle/>
                    <a:p>
                      <a:pPr algn="ctr"/>
                      <a:r>
                        <a:rPr lang="es-MX" sz="1200" dirty="0">
                          <a:effectLst/>
                          <a:latin typeface="Arial" panose="020B0604020202020204" pitchFamily="34" charset="0"/>
                          <a:cs typeface="Arial" panose="020B0604020202020204" pitchFamily="34" charset="0"/>
                        </a:rPr>
                        <a:t>14 mg.</a:t>
                      </a:r>
                    </a:p>
                  </a:txBody>
                  <a:tcPr marL="76200" marR="76200" marT="76200" marB="76200" anchor="ctr"/>
                </a:tc>
                <a:tc>
                  <a:txBody>
                    <a:bodyPr/>
                    <a:lstStyle/>
                    <a:p>
                      <a:pPr algn="ctr"/>
                      <a:r>
                        <a:rPr lang="es-MX" sz="1200" dirty="0">
                          <a:effectLst/>
                          <a:latin typeface="Arial" panose="020B0604020202020204" pitchFamily="34" charset="0"/>
                          <a:cs typeface="Arial" panose="020B0604020202020204" pitchFamily="34" charset="0"/>
                        </a:rPr>
                        <a:t>19 mg.</a:t>
                      </a:r>
                    </a:p>
                  </a:txBody>
                  <a:tcPr marL="76200" marR="76200" marT="76200" marB="7620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039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Marcador de contenido 4"/>
          <p:cNvGraphicFramePr>
            <a:graphicFrameLocks noGrp="1"/>
          </p:cNvGraphicFramePr>
          <p:nvPr>
            <p:ph idx="1"/>
            <p:extLst/>
          </p:nvPr>
        </p:nvGraphicFramePr>
        <p:xfrm>
          <a:off x="838200" y="296860"/>
          <a:ext cx="10515600" cy="6558933"/>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2103120">
                  <a:extLst>
                    <a:ext uri="{9D8B030D-6E8A-4147-A177-3AD203B41FA5}">
                      <a16:colId xmlns:a16="http://schemas.microsoft.com/office/drawing/2014/main" val="20002"/>
                    </a:ext>
                  </a:extLst>
                </a:gridCol>
                <a:gridCol w="2103120">
                  <a:extLst>
                    <a:ext uri="{9D8B030D-6E8A-4147-A177-3AD203B41FA5}">
                      <a16:colId xmlns:a16="http://schemas.microsoft.com/office/drawing/2014/main" val="20003"/>
                    </a:ext>
                  </a:extLst>
                </a:gridCol>
                <a:gridCol w="2103120">
                  <a:extLst>
                    <a:ext uri="{9D8B030D-6E8A-4147-A177-3AD203B41FA5}">
                      <a16:colId xmlns:a16="http://schemas.microsoft.com/office/drawing/2014/main" val="20004"/>
                    </a:ext>
                  </a:extLst>
                </a:gridCol>
              </a:tblGrid>
              <a:tr h="875671">
                <a:tc>
                  <a:txBody>
                    <a:bodyPr/>
                    <a:lstStyle/>
                    <a:p>
                      <a:pPr algn="ctr"/>
                      <a:r>
                        <a:rPr lang="es-MX" b="1" dirty="0">
                          <a:effectLst/>
                          <a:latin typeface="Arial" panose="020B0604020202020204" pitchFamily="34" charset="0"/>
                          <a:cs typeface="Arial" panose="020B0604020202020204" pitchFamily="34" charset="0"/>
                        </a:rPr>
                        <a:t>Vitamina</a:t>
                      </a:r>
                      <a:endParaRPr lang="es-MX" dirty="0">
                        <a:effectLst/>
                        <a:latin typeface="Arial" panose="020B0604020202020204" pitchFamily="34" charset="0"/>
                        <a:cs typeface="Arial" panose="020B0604020202020204" pitchFamily="34" charset="0"/>
                      </a:endParaRPr>
                    </a:p>
                  </a:txBody>
                  <a:tcPr marL="76200" marR="76200" marT="76200" marB="76200" anchor="ctr"/>
                </a:tc>
                <a:tc>
                  <a:txBody>
                    <a:bodyPr/>
                    <a:lstStyle/>
                    <a:p>
                      <a:pPr algn="ctr"/>
                      <a:r>
                        <a:rPr lang="es-MX" b="1" dirty="0">
                          <a:effectLst/>
                          <a:latin typeface="Arial" panose="020B0604020202020204" pitchFamily="34" charset="0"/>
                          <a:cs typeface="Arial" panose="020B0604020202020204" pitchFamily="34" charset="0"/>
                        </a:rPr>
                        <a:t>Necesaria para</a:t>
                      </a:r>
                      <a:endParaRPr lang="es-MX" dirty="0">
                        <a:effectLst/>
                        <a:latin typeface="Arial" panose="020B0604020202020204" pitchFamily="34" charset="0"/>
                        <a:cs typeface="Arial" panose="020B0604020202020204" pitchFamily="34" charset="0"/>
                      </a:endParaRPr>
                    </a:p>
                  </a:txBody>
                  <a:tcPr marL="76200" marR="76200" marT="76200" marB="76200" anchor="ctr"/>
                </a:tc>
                <a:tc>
                  <a:txBody>
                    <a:bodyPr/>
                    <a:lstStyle/>
                    <a:p>
                      <a:pPr algn="ctr"/>
                      <a:r>
                        <a:rPr lang="es-MX" b="1" dirty="0">
                          <a:effectLst/>
                          <a:latin typeface="Arial" panose="020B0604020202020204" pitchFamily="34" charset="0"/>
                          <a:cs typeface="Arial" panose="020B0604020202020204" pitchFamily="34" charset="0"/>
                        </a:rPr>
                        <a:t>Alimentos que la contienen</a:t>
                      </a:r>
                      <a:endParaRPr lang="es-MX" dirty="0">
                        <a:effectLst/>
                        <a:latin typeface="Arial" panose="020B0604020202020204" pitchFamily="34" charset="0"/>
                        <a:cs typeface="Arial" panose="020B0604020202020204" pitchFamily="34" charset="0"/>
                      </a:endParaRPr>
                    </a:p>
                  </a:txBody>
                  <a:tcPr marL="76200" marR="76200" marT="76200" marB="76200" anchor="ctr"/>
                </a:tc>
                <a:tc>
                  <a:txBody>
                    <a:bodyPr/>
                    <a:lstStyle/>
                    <a:p>
                      <a:pPr algn="ctr"/>
                      <a:r>
                        <a:rPr lang="es-MX" sz="1800" b="1" i="0" kern="1200" dirty="0">
                          <a:solidFill>
                            <a:schemeClr val="lt1"/>
                          </a:solidFill>
                          <a:effectLst/>
                          <a:latin typeface="Arial" panose="020B0604020202020204" pitchFamily="34" charset="0"/>
                          <a:ea typeface="+mn-ea"/>
                          <a:cs typeface="Arial" panose="020B0604020202020204" pitchFamily="34" charset="0"/>
                        </a:rPr>
                        <a:t>Cantidad diaria recomendada Mujeres</a:t>
                      </a:r>
                      <a:endParaRPr lang="es-MX" dirty="0">
                        <a:latin typeface="Arial" panose="020B0604020202020204" pitchFamily="34" charset="0"/>
                        <a:cs typeface="Arial" panose="020B0604020202020204" pitchFamily="34" charset="0"/>
                      </a:endParaRPr>
                    </a:p>
                  </a:txBody>
                  <a:tcPr/>
                </a:tc>
                <a:tc>
                  <a:txBody>
                    <a:bodyPr/>
                    <a:lstStyle/>
                    <a:p>
                      <a:pPr algn="ctr"/>
                      <a:r>
                        <a:rPr lang="es-MX" sz="1800" b="1" i="0" kern="1200" dirty="0">
                          <a:solidFill>
                            <a:schemeClr val="lt1"/>
                          </a:solidFill>
                          <a:effectLst/>
                          <a:latin typeface="Arial" panose="020B0604020202020204" pitchFamily="34" charset="0"/>
                          <a:ea typeface="+mn-ea"/>
                          <a:cs typeface="Arial" panose="020B0604020202020204" pitchFamily="34" charset="0"/>
                        </a:rPr>
                        <a:t>Cantidad diaria recomendada Hombres</a:t>
                      </a:r>
                      <a:endParaRPr lang="es-MX"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875671">
                <a:tc>
                  <a:txBody>
                    <a:bodyPr/>
                    <a:lstStyle/>
                    <a:p>
                      <a:pPr algn="ctr"/>
                      <a:r>
                        <a:rPr lang="es-MX" sz="1200" b="1" dirty="0">
                          <a:effectLst/>
                          <a:latin typeface="Arial" panose="020B0604020202020204" pitchFamily="34" charset="0"/>
                          <a:cs typeface="Arial" panose="020B0604020202020204" pitchFamily="34" charset="0"/>
                        </a:rPr>
                        <a:t>B6</a:t>
                      </a:r>
                      <a:endParaRPr lang="es-MX" sz="1200" dirty="0">
                        <a:effectLst/>
                        <a:latin typeface="Arial" panose="020B0604020202020204" pitchFamily="34" charset="0"/>
                        <a:cs typeface="Arial" panose="020B0604020202020204" pitchFamily="34" charset="0"/>
                      </a:endParaRPr>
                    </a:p>
                  </a:txBody>
                  <a:tcPr marL="76200" marR="76200" marT="76200" marB="76200" anchor="ctr"/>
                </a:tc>
                <a:tc>
                  <a:txBody>
                    <a:bodyPr/>
                    <a:lstStyle/>
                    <a:p>
                      <a:pPr algn="ctr"/>
                      <a:r>
                        <a:rPr lang="es-MX" sz="1200" dirty="0">
                          <a:effectLst/>
                          <a:latin typeface="Arial" panose="020B0604020202020204" pitchFamily="34" charset="0"/>
                          <a:cs typeface="Arial" panose="020B0604020202020204" pitchFamily="34" charset="0"/>
                        </a:rPr>
                        <a:t>Metabolismo de proteínas y aminoácidos Formación de glóbulos rojos, células y hormonas. Ayuda al equilibrio del sodio y del potasio.</a:t>
                      </a:r>
                    </a:p>
                  </a:txBody>
                  <a:tcPr marL="76200" marR="76200" marT="76200" marB="76200" anchor="ctr"/>
                </a:tc>
                <a:tc>
                  <a:txBody>
                    <a:bodyPr/>
                    <a:lstStyle/>
                    <a:p>
                      <a:pPr algn="ctr"/>
                      <a:r>
                        <a:rPr lang="es-MX" sz="1200">
                          <a:effectLst/>
                          <a:latin typeface="Arial" panose="020B0604020202020204" pitchFamily="34" charset="0"/>
                          <a:cs typeface="Arial" panose="020B0604020202020204" pitchFamily="34" charset="0"/>
                        </a:rPr>
                        <a:t>Levadura, harina integral, huevos, hígado, pescado, frutos secos, patatas, espinacas y legumbres.</a:t>
                      </a:r>
                    </a:p>
                  </a:txBody>
                  <a:tcPr marL="76200" marR="76200" marT="76200" marB="76200" anchor="ctr"/>
                </a:tc>
                <a:tc>
                  <a:txBody>
                    <a:bodyPr/>
                    <a:lstStyle/>
                    <a:p>
                      <a:pPr algn="ctr"/>
                      <a:r>
                        <a:rPr lang="es-MX" sz="1200">
                          <a:effectLst/>
                          <a:latin typeface="Arial" panose="020B0604020202020204" pitchFamily="34" charset="0"/>
                          <a:cs typeface="Arial" panose="020B0604020202020204" pitchFamily="34" charset="0"/>
                        </a:rPr>
                        <a:t>2 mg.</a:t>
                      </a:r>
                    </a:p>
                  </a:txBody>
                  <a:tcPr marL="76200" marR="76200" marT="76200" marB="76200" anchor="ctr"/>
                </a:tc>
                <a:tc>
                  <a:txBody>
                    <a:bodyPr/>
                    <a:lstStyle/>
                    <a:p>
                      <a:pPr algn="ctr"/>
                      <a:r>
                        <a:rPr lang="es-MX" sz="1200">
                          <a:effectLst/>
                          <a:latin typeface="Arial" panose="020B0604020202020204" pitchFamily="34" charset="0"/>
                          <a:cs typeface="Arial" panose="020B0604020202020204" pitchFamily="34" charset="0"/>
                        </a:rPr>
                        <a:t>2,2 mg.</a:t>
                      </a:r>
                    </a:p>
                  </a:txBody>
                  <a:tcPr marL="76200" marR="76200" marT="76200" marB="76200" anchor="ctr"/>
                </a:tc>
                <a:extLst>
                  <a:ext uri="{0D108BD9-81ED-4DB2-BD59-A6C34878D82A}">
                    <a16:rowId xmlns:a16="http://schemas.microsoft.com/office/drawing/2014/main" val="10001"/>
                  </a:ext>
                </a:extLst>
              </a:tr>
              <a:tr h="875671">
                <a:tc>
                  <a:txBody>
                    <a:bodyPr/>
                    <a:lstStyle/>
                    <a:p>
                      <a:pPr algn="ctr"/>
                      <a:r>
                        <a:rPr lang="es-MX" sz="1200">
                          <a:effectLst/>
                          <a:latin typeface="Arial" panose="020B0604020202020204" pitchFamily="34" charset="0"/>
                          <a:cs typeface="Arial" panose="020B0604020202020204" pitchFamily="34" charset="0"/>
                        </a:rPr>
                        <a:t> </a:t>
                      </a:r>
                      <a:r>
                        <a:rPr lang="es-MX" sz="1200" b="1">
                          <a:effectLst/>
                          <a:latin typeface="Arial" panose="020B0604020202020204" pitchFamily="34" charset="0"/>
                          <a:cs typeface="Arial" panose="020B0604020202020204" pitchFamily="34" charset="0"/>
                        </a:rPr>
                        <a:t>B12</a:t>
                      </a:r>
                      <a:endParaRPr lang="es-MX" sz="1200">
                        <a:effectLst/>
                        <a:latin typeface="Arial" panose="020B0604020202020204" pitchFamily="34" charset="0"/>
                        <a:cs typeface="Arial" panose="020B0604020202020204" pitchFamily="34" charset="0"/>
                      </a:endParaRPr>
                    </a:p>
                  </a:txBody>
                  <a:tcPr marL="76200" marR="76200" marT="76200" marB="76200" anchor="ctr"/>
                </a:tc>
                <a:tc>
                  <a:txBody>
                    <a:bodyPr/>
                    <a:lstStyle/>
                    <a:p>
                      <a:pPr algn="ctr"/>
                      <a:r>
                        <a:rPr lang="es-MX" sz="1200" dirty="0">
                          <a:effectLst/>
                          <a:latin typeface="Arial" panose="020B0604020202020204" pitchFamily="34" charset="0"/>
                          <a:cs typeface="Arial" panose="020B0604020202020204" pitchFamily="34" charset="0"/>
                        </a:rPr>
                        <a:t>Elaboración de células, síntesis de la hemoglobina y funcionamiento del sistema nervioso.</a:t>
                      </a:r>
                    </a:p>
                  </a:txBody>
                  <a:tcPr marL="76200" marR="76200" marT="76200" marB="76200" anchor="ctr"/>
                </a:tc>
                <a:tc>
                  <a:txBody>
                    <a:bodyPr/>
                    <a:lstStyle/>
                    <a:p>
                      <a:pPr algn="ctr"/>
                      <a:r>
                        <a:rPr lang="es-MX" sz="1200" dirty="0">
                          <a:effectLst/>
                          <a:latin typeface="Arial" panose="020B0604020202020204" pitchFamily="34" charset="0"/>
                          <a:cs typeface="Arial" panose="020B0604020202020204" pitchFamily="34" charset="0"/>
                        </a:rPr>
                        <a:t>Hígado, riñones, pescado, huevos, queso.</a:t>
                      </a:r>
                    </a:p>
                  </a:txBody>
                  <a:tcPr marL="76200" marR="76200" marT="76200" marB="76200" anchor="ctr"/>
                </a:tc>
                <a:tc>
                  <a:txBody>
                    <a:bodyPr/>
                    <a:lstStyle/>
                    <a:p>
                      <a:pPr algn="ctr"/>
                      <a:r>
                        <a:rPr lang="es-MX" sz="1200">
                          <a:effectLst/>
                          <a:latin typeface="Arial" panose="020B0604020202020204" pitchFamily="34" charset="0"/>
                          <a:cs typeface="Arial" panose="020B0604020202020204" pitchFamily="34" charset="0"/>
                        </a:rPr>
                        <a:t>3 µg.</a:t>
                      </a:r>
                    </a:p>
                  </a:txBody>
                  <a:tcPr marL="76200" marR="76200" marT="76200" marB="76200" anchor="ctr"/>
                </a:tc>
                <a:tc>
                  <a:txBody>
                    <a:bodyPr/>
                    <a:lstStyle/>
                    <a:p>
                      <a:pPr algn="ctr"/>
                      <a:r>
                        <a:rPr lang="es-MX" sz="1200">
                          <a:effectLst/>
                          <a:latin typeface="Arial" panose="020B0604020202020204" pitchFamily="34" charset="0"/>
                          <a:cs typeface="Arial" panose="020B0604020202020204" pitchFamily="34" charset="0"/>
                        </a:rPr>
                        <a:t>3 µg.</a:t>
                      </a:r>
                    </a:p>
                  </a:txBody>
                  <a:tcPr marL="76200" marR="76200" marT="76200" marB="76200" anchor="ctr"/>
                </a:tc>
                <a:extLst>
                  <a:ext uri="{0D108BD9-81ED-4DB2-BD59-A6C34878D82A}">
                    <a16:rowId xmlns:a16="http://schemas.microsoft.com/office/drawing/2014/main" val="10002"/>
                  </a:ext>
                </a:extLst>
              </a:tr>
              <a:tr h="875671">
                <a:tc>
                  <a:txBody>
                    <a:bodyPr/>
                    <a:lstStyle/>
                    <a:p>
                      <a:pPr algn="ctr"/>
                      <a:r>
                        <a:rPr lang="es-MX" sz="1200">
                          <a:effectLst/>
                          <a:latin typeface="Arial" panose="020B0604020202020204" pitchFamily="34" charset="0"/>
                          <a:cs typeface="Arial" panose="020B0604020202020204" pitchFamily="34" charset="0"/>
                        </a:rPr>
                        <a:t> </a:t>
                      </a:r>
                      <a:r>
                        <a:rPr lang="es-MX" sz="1200" b="1">
                          <a:effectLst/>
                          <a:latin typeface="Arial" panose="020B0604020202020204" pitchFamily="34" charset="0"/>
                          <a:cs typeface="Arial" panose="020B0604020202020204" pitchFamily="34" charset="0"/>
                        </a:rPr>
                        <a:t>C</a:t>
                      </a:r>
                      <a:endParaRPr lang="es-MX" sz="1200">
                        <a:effectLst/>
                        <a:latin typeface="Arial" panose="020B0604020202020204" pitchFamily="34" charset="0"/>
                        <a:cs typeface="Arial" panose="020B0604020202020204" pitchFamily="34" charset="0"/>
                      </a:endParaRPr>
                    </a:p>
                  </a:txBody>
                  <a:tcPr marL="76200" marR="76200" marT="76200" marB="76200" anchor="ctr"/>
                </a:tc>
                <a:tc>
                  <a:txBody>
                    <a:bodyPr/>
                    <a:lstStyle/>
                    <a:p>
                      <a:pPr algn="ctr"/>
                      <a:r>
                        <a:rPr lang="es-MX" sz="1200">
                          <a:effectLst/>
                          <a:latin typeface="Arial" panose="020B0604020202020204" pitchFamily="34" charset="0"/>
                          <a:cs typeface="Arial" panose="020B0604020202020204" pitchFamily="34" charset="0"/>
                        </a:rPr>
                        <a:t>Antioxidante.</a:t>
                      </a:r>
                    </a:p>
                  </a:txBody>
                  <a:tcPr marL="76200" marR="76200" marT="76200" marB="76200" anchor="ctr"/>
                </a:tc>
                <a:tc>
                  <a:txBody>
                    <a:bodyPr/>
                    <a:lstStyle/>
                    <a:p>
                      <a:pPr algn="ctr"/>
                      <a:r>
                        <a:rPr lang="es-MX" sz="1200" dirty="0">
                          <a:effectLst/>
                          <a:latin typeface="Arial" panose="020B0604020202020204" pitchFamily="34" charset="0"/>
                          <a:cs typeface="Arial" panose="020B0604020202020204" pitchFamily="34" charset="0"/>
                        </a:rPr>
                        <a:t>naranjas, limones, pomelos, patatas y verduras</a:t>
                      </a:r>
                    </a:p>
                  </a:txBody>
                  <a:tcPr marL="76200" marR="76200" marT="76200" marB="76200" anchor="ctr"/>
                </a:tc>
                <a:tc>
                  <a:txBody>
                    <a:bodyPr/>
                    <a:lstStyle/>
                    <a:p>
                      <a:pPr algn="ctr"/>
                      <a:r>
                        <a:rPr lang="es-MX" sz="1200">
                          <a:effectLst/>
                          <a:latin typeface="Arial" panose="020B0604020202020204" pitchFamily="34" charset="0"/>
                          <a:cs typeface="Arial" panose="020B0604020202020204" pitchFamily="34" charset="0"/>
                        </a:rPr>
                        <a:t>75 mg.</a:t>
                      </a:r>
                    </a:p>
                  </a:txBody>
                  <a:tcPr marL="76200" marR="76200" marT="76200" marB="76200" anchor="ctr"/>
                </a:tc>
                <a:tc>
                  <a:txBody>
                    <a:bodyPr/>
                    <a:lstStyle/>
                    <a:p>
                      <a:pPr algn="ctr"/>
                      <a:r>
                        <a:rPr lang="es-MX" sz="1200">
                          <a:effectLst/>
                          <a:latin typeface="Arial" panose="020B0604020202020204" pitchFamily="34" charset="0"/>
                          <a:cs typeface="Arial" panose="020B0604020202020204" pitchFamily="34" charset="0"/>
                        </a:rPr>
                        <a:t>90 mg.</a:t>
                      </a:r>
                    </a:p>
                  </a:txBody>
                  <a:tcPr marL="76200" marR="76200" marT="76200" marB="76200" anchor="ctr"/>
                </a:tc>
                <a:extLst>
                  <a:ext uri="{0D108BD9-81ED-4DB2-BD59-A6C34878D82A}">
                    <a16:rowId xmlns:a16="http://schemas.microsoft.com/office/drawing/2014/main" val="10003"/>
                  </a:ext>
                </a:extLst>
              </a:tr>
              <a:tr h="875671">
                <a:tc>
                  <a:txBody>
                    <a:bodyPr/>
                    <a:lstStyle/>
                    <a:p>
                      <a:pPr algn="ctr"/>
                      <a:r>
                        <a:rPr lang="es-MX" sz="1200">
                          <a:effectLst/>
                          <a:latin typeface="Arial" panose="020B0604020202020204" pitchFamily="34" charset="0"/>
                          <a:cs typeface="Arial" panose="020B0604020202020204" pitchFamily="34" charset="0"/>
                        </a:rPr>
                        <a:t> </a:t>
                      </a:r>
                      <a:r>
                        <a:rPr lang="es-MX" sz="1200" b="1">
                          <a:effectLst/>
                          <a:latin typeface="Arial" panose="020B0604020202020204" pitchFamily="34" charset="0"/>
                          <a:cs typeface="Arial" panose="020B0604020202020204" pitchFamily="34" charset="0"/>
                        </a:rPr>
                        <a:t>D</a:t>
                      </a:r>
                      <a:endParaRPr lang="es-MX" sz="1200">
                        <a:effectLst/>
                        <a:latin typeface="Arial" panose="020B0604020202020204" pitchFamily="34" charset="0"/>
                        <a:cs typeface="Arial" panose="020B0604020202020204" pitchFamily="34" charset="0"/>
                      </a:endParaRPr>
                    </a:p>
                  </a:txBody>
                  <a:tcPr marL="76200" marR="76200" marT="76200" marB="76200" anchor="ctr"/>
                </a:tc>
                <a:tc>
                  <a:txBody>
                    <a:bodyPr/>
                    <a:lstStyle/>
                    <a:p>
                      <a:pPr algn="ctr"/>
                      <a:r>
                        <a:rPr lang="es-MX" sz="1200">
                          <a:effectLst/>
                          <a:latin typeface="Arial" panose="020B0604020202020204" pitchFamily="34" charset="0"/>
                          <a:cs typeface="Arial" panose="020B0604020202020204" pitchFamily="34" charset="0"/>
                        </a:rPr>
                        <a:t>Regulación del metabolismo del calcio y del fósforo.</a:t>
                      </a:r>
                    </a:p>
                  </a:txBody>
                  <a:tcPr marL="76200" marR="76200" marT="76200" marB="76200" anchor="ctr"/>
                </a:tc>
                <a:tc>
                  <a:txBody>
                    <a:bodyPr/>
                    <a:lstStyle/>
                    <a:p>
                      <a:pPr algn="ctr"/>
                      <a:r>
                        <a:rPr lang="es-MX" sz="1200" dirty="0">
                          <a:effectLst/>
                          <a:latin typeface="Arial" panose="020B0604020202020204" pitchFamily="34" charset="0"/>
                          <a:cs typeface="Arial" panose="020B0604020202020204" pitchFamily="34" charset="0"/>
                        </a:rPr>
                        <a:t>Pescado, yema de huevo, leche y productos lácteos.</a:t>
                      </a:r>
                    </a:p>
                  </a:txBody>
                  <a:tcPr marL="76200" marR="76200" marT="76200" marB="76200" anchor="ctr"/>
                </a:tc>
                <a:tc>
                  <a:txBody>
                    <a:bodyPr/>
                    <a:lstStyle/>
                    <a:p>
                      <a:pPr algn="ctr"/>
                      <a:r>
                        <a:rPr lang="es-MX" sz="1200" dirty="0">
                          <a:effectLst/>
                          <a:latin typeface="Arial" panose="020B0604020202020204" pitchFamily="34" charset="0"/>
                          <a:cs typeface="Arial" panose="020B0604020202020204" pitchFamily="34" charset="0"/>
                        </a:rPr>
                        <a:t>7,5 µg.</a:t>
                      </a:r>
                    </a:p>
                  </a:txBody>
                  <a:tcPr marL="76200" marR="76200" marT="76200" marB="76200" anchor="ctr"/>
                </a:tc>
                <a:tc>
                  <a:txBody>
                    <a:bodyPr/>
                    <a:lstStyle/>
                    <a:p>
                      <a:pPr algn="ctr"/>
                      <a:r>
                        <a:rPr lang="es-MX" sz="1200">
                          <a:effectLst/>
                          <a:latin typeface="Arial" panose="020B0604020202020204" pitchFamily="34" charset="0"/>
                          <a:cs typeface="Arial" panose="020B0604020202020204" pitchFamily="34" charset="0"/>
                        </a:rPr>
                        <a:t>7,5 µg.</a:t>
                      </a:r>
                    </a:p>
                  </a:txBody>
                  <a:tcPr marL="76200" marR="76200" marT="76200" marB="76200" anchor="ctr"/>
                </a:tc>
                <a:extLst>
                  <a:ext uri="{0D108BD9-81ED-4DB2-BD59-A6C34878D82A}">
                    <a16:rowId xmlns:a16="http://schemas.microsoft.com/office/drawing/2014/main" val="10004"/>
                  </a:ext>
                </a:extLst>
              </a:tr>
              <a:tr h="875671">
                <a:tc>
                  <a:txBody>
                    <a:bodyPr/>
                    <a:lstStyle/>
                    <a:p>
                      <a:pPr algn="ctr"/>
                      <a:r>
                        <a:rPr lang="es-MX" sz="1200">
                          <a:effectLst/>
                          <a:latin typeface="Arial" panose="020B0604020202020204" pitchFamily="34" charset="0"/>
                          <a:cs typeface="Arial" panose="020B0604020202020204" pitchFamily="34" charset="0"/>
                        </a:rPr>
                        <a:t> </a:t>
                      </a:r>
                      <a:r>
                        <a:rPr lang="es-MX" sz="1200" b="1">
                          <a:effectLst/>
                          <a:latin typeface="Arial" panose="020B0604020202020204" pitchFamily="34" charset="0"/>
                          <a:cs typeface="Arial" panose="020B0604020202020204" pitchFamily="34" charset="0"/>
                        </a:rPr>
                        <a:t>E</a:t>
                      </a:r>
                      <a:endParaRPr lang="es-MX" sz="1200">
                        <a:effectLst/>
                        <a:latin typeface="Arial" panose="020B0604020202020204" pitchFamily="34" charset="0"/>
                        <a:cs typeface="Arial" panose="020B0604020202020204" pitchFamily="34" charset="0"/>
                      </a:endParaRPr>
                    </a:p>
                  </a:txBody>
                  <a:tcPr marL="76200" marR="76200" marT="76200" marB="76200" anchor="ctr"/>
                </a:tc>
                <a:tc>
                  <a:txBody>
                    <a:bodyPr/>
                    <a:lstStyle/>
                    <a:p>
                      <a:pPr algn="ctr"/>
                      <a:r>
                        <a:rPr lang="es-MX" sz="1200">
                          <a:effectLst/>
                          <a:latin typeface="Arial" panose="020B0604020202020204" pitchFamily="34" charset="0"/>
                          <a:cs typeface="Arial" panose="020B0604020202020204" pitchFamily="34" charset="0"/>
                        </a:rPr>
                        <a:t>Antioxidante natural. Estabilización de las membranas celulares. Protege los ácidos grasos.</a:t>
                      </a:r>
                    </a:p>
                  </a:txBody>
                  <a:tcPr marL="76200" marR="76200" marT="76200" marB="76200" anchor="ctr"/>
                </a:tc>
                <a:tc>
                  <a:txBody>
                    <a:bodyPr/>
                    <a:lstStyle/>
                    <a:p>
                      <a:pPr algn="ctr"/>
                      <a:r>
                        <a:rPr lang="es-MX" sz="1200" dirty="0">
                          <a:effectLst/>
                          <a:latin typeface="Arial" panose="020B0604020202020204" pitchFamily="34" charset="0"/>
                          <a:cs typeface="Arial" panose="020B0604020202020204" pitchFamily="34" charset="0"/>
                        </a:rPr>
                        <a:t>Aceite de semillas, espinacas, lechuga y otras verduras.</a:t>
                      </a:r>
                    </a:p>
                  </a:txBody>
                  <a:tcPr marL="76200" marR="76200" marT="76200" marB="76200" anchor="ctr"/>
                </a:tc>
                <a:tc>
                  <a:txBody>
                    <a:bodyPr/>
                    <a:lstStyle/>
                    <a:p>
                      <a:pPr algn="ctr"/>
                      <a:r>
                        <a:rPr lang="es-MX" sz="1200" dirty="0">
                          <a:effectLst/>
                          <a:latin typeface="Arial" panose="020B0604020202020204" pitchFamily="34" charset="0"/>
                          <a:cs typeface="Arial" panose="020B0604020202020204" pitchFamily="34" charset="0"/>
                        </a:rPr>
                        <a:t>15 mg.</a:t>
                      </a:r>
                    </a:p>
                  </a:txBody>
                  <a:tcPr marL="76200" marR="76200" marT="76200" marB="76200" anchor="ctr"/>
                </a:tc>
                <a:tc>
                  <a:txBody>
                    <a:bodyPr/>
                    <a:lstStyle/>
                    <a:p>
                      <a:pPr algn="ctr"/>
                      <a:r>
                        <a:rPr lang="es-MX" sz="1200" dirty="0">
                          <a:effectLst/>
                          <a:latin typeface="Arial" panose="020B0604020202020204" pitchFamily="34" charset="0"/>
                          <a:cs typeface="Arial" panose="020B0604020202020204" pitchFamily="34" charset="0"/>
                        </a:rPr>
                        <a:t>15 mg.</a:t>
                      </a:r>
                    </a:p>
                  </a:txBody>
                  <a:tcPr marL="76200" marR="76200" marT="76200" marB="76200" anchor="ctr"/>
                </a:tc>
                <a:extLst>
                  <a:ext uri="{0D108BD9-81ED-4DB2-BD59-A6C34878D82A}">
                    <a16:rowId xmlns:a16="http://schemas.microsoft.com/office/drawing/2014/main" val="10005"/>
                  </a:ext>
                </a:extLst>
              </a:tr>
              <a:tr h="875671">
                <a:tc>
                  <a:txBody>
                    <a:bodyPr/>
                    <a:lstStyle/>
                    <a:p>
                      <a:pPr algn="ctr"/>
                      <a:r>
                        <a:rPr lang="es-MX" sz="1200">
                          <a:effectLst/>
                          <a:latin typeface="Arial" panose="020B0604020202020204" pitchFamily="34" charset="0"/>
                          <a:cs typeface="Arial" panose="020B0604020202020204" pitchFamily="34" charset="0"/>
                        </a:rPr>
                        <a:t> </a:t>
                      </a:r>
                      <a:r>
                        <a:rPr lang="es-MX" sz="1200" b="1">
                          <a:effectLst/>
                          <a:latin typeface="Arial" panose="020B0604020202020204" pitchFamily="34" charset="0"/>
                          <a:cs typeface="Arial" panose="020B0604020202020204" pitchFamily="34" charset="0"/>
                        </a:rPr>
                        <a:t>K</a:t>
                      </a:r>
                      <a:endParaRPr lang="es-MX" sz="1200">
                        <a:effectLst/>
                        <a:latin typeface="Arial" panose="020B0604020202020204" pitchFamily="34" charset="0"/>
                        <a:cs typeface="Arial" panose="020B0604020202020204" pitchFamily="34" charset="0"/>
                      </a:endParaRPr>
                    </a:p>
                  </a:txBody>
                  <a:tcPr marL="76200" marR="76200" marT="76200" marB="76200" anchor="ctr"/>
                </a:tc>
                <a:tc>
                  <a:txBody>
                    <a:bodyPr/>
                    <a:lstStyle/>
                    <a:p>
                      <a:pPr algn="ctr"/>
                      <a:r>
                        <a:rPr lang="es-MX" sz="1200">
                          <a:effectLst/>
                          <a:latin typeface="Arial" panose="020B0604020202020204" pitchFamily="34" charset="0"/>
                          <a:cs typeface="Arial" panose="020B0604020202020204" pitchFamily="34" charset="0"/>
                        </a:rPr>
                        <a:t>Regula la coagulación sanguínea</a:t>
                      </a:r>
                    </a:p>
                  </a:txBody>
                  <a:tcPr marL="76200" marR="76200" marT="76200" marB="76200" anchor="ctr"/>
                </a:tc>
                <a:tc>
                  <a:txBody>
                    <a:bodyPr/>
                    <a:lstStyle/>
                    <a:p>
                      <a:pPr algn="ctr"/>
                      <a:r>
                        <a:rPr lang="es-MX" sz="1200">
                          <a:effectLst/>
                          <a:latin typeface="Arial" panose="020B0604020202020204" pitchFamily="34" charset="0"/>
                          <a:cs typeface="Arial" panose="020B0604020202020204" pitchFamily="34" charset="0"/>
                        </a:rPr>
                        <a:t>Espinacas, coles, tomates, guisantes, hígado, huevos.</a:t>
                      </a:r>
                    </a:p>
                  </a:txBody>
                  <a:tcPr marL="76200" marR="76200" marT="76200" marB="76200" anchor="ctr"/>
                </a:tc>
                <a:tc>
                  <a:txBody>
                    <a:bodyPr/>
                    <a:lstStyle/>
                    <a:p>
                      <a:pPr algn="ctr"/>
                      <a:r>
                        <a:rPr lang="es-MX" sz="1200" dirty="0">
                          <a:effectLst/>
                          <a:latin typeface="Arial" panose="020B0604020202020204" pitchFamily="34" charset="0"/>
                          <a:cs typeface="Arial" panose="020B0604020202020204" pitchFamily="34" charset="0"/>
                        </a:rPr>
                        <a:t>65 µg.</a:t>
                      </a:r>
                    </a:p>
                  </a:txBody>
                  <a:tcPr marL="76200" marR="76200" marT="76200" marB="76200" anchor="ctr"/>
                </a:tc>
                <a:tc>
                  <a:txBody>
                    <a:bodyPr/>
                    <a:lstStyle/>
                    <a:p>
                      <a:pPr algn="ctr"/>
                      <a:r>
                        <a:rPr lang="es-MX" sz="1200" dirty="0">
                          <a:effectLst/>
                          <a:latin typeface="Arial" panose="020B0604020202020204" pitchFamily="34" charset="0"/>
                          <a:cs typeface="Arial" panose="020B0604020202020204" pitchFamily="34" charset="0"/>
                        </a:rPr>
                        <a:t>80 µg.</a:t>
                      </a:r>
                    </a:p>
                  </a:txBody>
                  <a:tcPr marL="76200" marR="76200" marT="76200" marB="7620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26332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5AE368-8F33-4DF2-8623-535CAC51C996}"/>
              </a:ext>
            </a:extLst>
          </p:cNvPr>
          <p:cNvSpPr>
            <a:spLocks noGrp="1"/>
          </p:cNvSpPr>
          <p:nvPr>
            <p:ph type="title"/>
          </p:nvPr>
        </p:nvSpPr>
        <p:spPr/>
        <p:txBody>
          <a:bodyPr>
            <a:normAutofit/>
          </a:bodyPr>
          <a:lstStyle/>
          <a:p>
            <a:pPr algn="ctr"/>
            <a:r>
              <a:rPr lang="es-MX" sz="3200" dirty="0">
                <a:latin typeface="Gill Sans MT" panose="020B0502020104020203" pitchFamily="34" charset="0"/>
              </a:rPr>
              <a:t>CONSECUENCIAS DEL MAL CONSUMO DE VITAMINAS.</a:t>
            </a:r>
          </a:p>
        </p:txBody>
      </p:sp>
      <p:sp>
        <p:nvSpPr>
          <p:cNvPr id="3" name="Marcador de contenido 2">
            <a:extLst>
              <a:ext uri="{FF2B5EF4-FFF2-40B4-BE49-F238E27FC236}">
                <a16:creationId xmlns:a16="http://schemas.microsoft.com/office/drawing/2014/main" id="{CC3B4C01-B8F0-42B8-BB4D-28814A0170C9}"/>
              </a:ext>
            </a:extLst>
          </p:cNvPr>
          <p:cNvSpPr>
            <a:spLocks noGrp="1"/>
          </p:cNvSpPr>
          <p:nvPr>
            <p:ph idx="1"/>
          </p:nvPr>
        </p:nvSpPr>
        <p:spPr/>
        <p:txBody>
          <a:bodyPr>
            <a:normAutofit lnSpcReduction="10000"/>
          </a:bodyPr>
          <a:lstStyle/>
          <a:p>
            <a:pPr marL="0" indent="0" algn="just">
              <a:buNone/>
            </a:pPr>
            <a:r>
              <a:rPr lang="es-MX" dirty="0"/>
              <a:t>La deficiencia o carencia de vitaminas en la alimentación puede producir trastornos, mientras que una ausencia total de vitaminas en la dieta puede provocar enfermedades graves como el escorbuto.</a:t>
            </a:r>
          </a:p>
          <a:p>
            <a:pPr marL="0" indent="0" algn="just">
              <a:buNone/>
            </a:pPr>
            <a:r>
              <a:rPr lang="es-MX" dirty="0"/>
              <a:t>El escorbuto es una enfermedad carencial que resulta del consumo insuficiente de vitamina C, que es necesaria para la síntesis correcta de colágeno en los seres humanos. </a:t>
            </a:r>
            <a:br>
              <a:rPr lang="es-MX" dirty="0"/>
            </a:br>
            <a:br>
              <a:rPr lang="es-MX" dirty="0"/>
            </a:br>
            <a:r>
              <a:rPr lang="es-MX" dirty="0"/>
              <a:t>El nombre científico de la vitamina C, ácido ascórbico, proviene del nombre latino del escorbuto (</a:t>
            </a:r>
            <a:r>
              <a:rPr lang="es-MX" dirty="0" err="1"/>
              <a:t>scorbutus</a:t>
            </a:r>
            <a:r>
              <a:rPr lang="es-MX" dirty="0"/>
              <a:t>). El escorbuto conduce a la formación de puntos de color púrpura en la piel, encías esponjosas y sangrado de todas las membranas mucosas. Los puntos púrpura son más abundantes en los muslos y las piernas. La persona afectada se pone pálida, se siente deprimida y queda parcialmente inmovilizada. </a:t>
            </a:r>
            <a:br>
              <a:rPr lang="es-MX" dirty="0"/>
            </a:br>
            <a:endParaRPr lang="es-MX" dirty="0"/>
          </a:p>
        </p:txBody>
      </p:sp>
    </p:spTree>
    <p:extLst>
      <p:ext uri="{BB962C8B-B14F-4D97-AF65-F5344CB8AC3E}">
        <p14:creationId xmlns:p14="http://schemas.microsoft.com/office/powerpoint/2010/main" val="47850995"/>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50</TotalTime>
  <Words>819</Words>
  <Application>Microsoft Office PowerPoint</Application>
  <PresentationFormat>Panorámica</PresentationFormat>
  <Paragraphs>99</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Gill Sans MT</vt:lpstr>
      <vt:lpstr>Trebuchet MS</vt:lpstr>
      <vt:lpstr>Wingdings 3</vt:lpstr>
      <vt:lpstr>Faceta</vt:lpstr>
      <vt:lpstr>MICRONUTRIENTES</vt:lpstr>
      <vt:lpstr>CONCEPTOS BASICOS:</vt:lpstr>
      <vt:lpstr>MICRONUTRIENTES:</vt:lpstr>
      <vt:lpstr>¿QUE SON LAS VITAMINAS?</vt:lpstr>
      <vt:lpstr>VITAMINAS HIDROSOLUBLES:  </vt:lpstr>
      <vt:lpstr>VITAMINAS LIPOSOLUBLES:</vt:lpstr>
      <vt:lpstr>CUADRO DE VITAMINAS</vt:lpstr>
      <vt:lpstr>Presentación de PowerPoint</vt:lpstr>
      <vt:lpstr>CONSECUENCIAS DEL MAL CONSUMO DE VITAMINAS.</vt:lpstr>
      <vt:lpstr>Presentación de PowerPoint</vt:lpstr>
      <vt:lpstr>¿QUE SON LOS MINERALES?</vt:lpstr>
      <vt:lpstr>TIPOS DE MINERALES: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MICRONUTRIENTES</dc:title>
  <dc:creator>isaias espiridion b.</dc:creator>
  <cp:lastModifiedBy>isaias espiridion b.</cp:lastModifiedBy>
  <cp:revision>6</cp:revision>
  <dcterms:created xsi:type="dcterms:W3CDTF">2018-11-05T03:20:48Z</dcterms:created>
  <dcterms:modified xsi:type="dcterms:W3CDTF">2018-11-05T04:11:47Z</dcterms:modified>
</cp:coreProperties>
</file>