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Default Extension="pdf" ContentType="application/pdf"/>
  <Default Extension="tiff" ContentType="image/tif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
  </p:notesMasterIdLst>
  <p:sldIdLst>
    <p:sldId id="258" r:id="rId2"/>
    <p:sldId id="259"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5771A1"/>
    <a:srgbClr val="DE6225"/>
    <a:srgbClr val="052754"/>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p:cViewPr>
        <p:scale>
          <a:sx n="50" d="100"/>
          <a:sy n="50" d="100"/>
        </p:scale>
        <p:origin x="2984" y="3880"/>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11/1/17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spcBef>
                <a:spcPct val="0"/>
              </a:spcBef>
            </a:pPr>
            <a:endParaRPr lang="en-US" smtClean="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spcBef>
                <a:spcPct val="0"/>
              </a:spcBef>
            </a:pPr>
            <a:endParaRPr lang="en-US" smtClean="0">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2</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11/1/17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11/1/17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11/1/17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11/1/17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11/1/17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11/1/17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78229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11/1/17</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5C%5Clocalhost%5C(http%5C::www.identitystandards.illinois.edu:writingstyleguide:index.html" TargetMode="External"/><Relationship Id="rId4" Type="http://schemas.openxmlformats.org/officeDocument/2006/relationships/hyperlink" Target="http://irb.illinois.edu" TargetMode="External"/><Relationship Id="rId5" Type="http://schemas.openxmlformats.org/officeDocument/2006/relationships/hyperlink" Target="http://www.cio.illinois.edu/policies/copyright/ccs.pdf" TargetMode="External"/><Relationship Id="rId6" Type="http://schemas.openxmlformats.org/officeDocument/2006/relationships/hyperlink" Target="PrintingCustomerService@fs.illinois.edu" TargetMode="External"/><Relationship Id="rId7" Type="http://schemas.openxmlformats.org/officeDocument/2006/relationships/image" Target="../media/image1.pdf"/><Relationship Id="rId10" Type="http://schemas.openxmlformats.org/officeDocument/2006/relationships/image" Target="../media/image2.tiff"/><Relationship Id="rId9"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illinois.edu/formBuilder/OrganizationSecure?id=942349" TargetMode="External"/><Relationship Id="rId4" Type="http://schemas.openxmlformats.org/officeDocument/2006/relationships/hyperlink" Target="%5C%5Clocalhost%5C(http%5C::www.identitystandards.illinois.edu:writingstyleguide:index.html" TargetMode="External"/><Relationship Id="rId5" Type="http://schemas.openxmlformats.org/officeDocument/2006/relationships/hyperlink" Target="http://irb.illinois.edu" TargetMode="External"/><Relationship Id="rId6" Type="http://schemas.openxmlformats.org/officeDocument/2006/relationships/hyperlink" Target="http://www.cio.illinois.edu/policies/copyright/ccs.pdf" TargetMode="External"/><Relationship Id="rId7" Type="http://schemas.openxmlformats.org/officeDocument/2006/relationships/hyperlink" Target="PrintingCustomerService@fs.illinois.edu" TargetMode="External"/><Relationship Id="rId8" Type="http://schemas.openxmlformats.org/officeDocument/2006/relationships/image" Target="../media/image1.pdf"/><Relationship Id="rId9" Type="http://schemas.openxmlformats.org/officeDocument/2006/relationships/image" Target="../media/image3.png"/><Relationship Id="rId10" Type="http://schemas.openxmlformats.org/officeDocument/2006/relationships/image" Target="../media/image2.tif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14339" name="Rectangle 5"/>
          <p:cNvSpPr>
            <a:spLocks noChangeArrowheads="1"/>
          </p:cNvSpPr>
          <p:nvPr/>
        </p:nvSpPr>
        <p:spPr bwMode="auto">
          <a:xfrm>
            <a:off x="1143000" y="2441575"/>
            <a:ext cx="41605200" cy="12922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243" tIns="45614" rIns="91243" bIns="45614">
            <a:spAutoFit/>
          </a:bodyPr>
          <a:lstStyle/>
          <a:p>
            <a:pPr>
              <a:spcBef>
                <a:spcPct val="50000"/>
              </a:spcBef>
            </a:pPr>
            <a:r>
              <a:rPr lang="en-US" sz="5000" b="1"/>
              <a:t>Presenter name, Associates and Collaborators</a:t>
            </a:r>
            <a:r>
              <a:rPr lang="en-US" sz="4800" b="1"/>
              <a:t/>
            </a:r>
            <a:br>
              <a:rPr lang="en-US" sz="4800" b="1"/>
            </a:br>
            <a:r>
              <a:rPr lang="en-US" sz="2800" b="1"/>
              <a:t>Department of XXXXXXXXXXXXXXXX, College of XXXXXXXXXXXXXXXXXX, University of Illinois at Urbana-Champaign</a:t>
            </a:r>
          </a:p>
        </p:txBody>
      </p:sp>
      <p:sp>
        <p:nvSpPr>
          <p:cNvPr id="14340" name="TextBox 93"/>
          <p:cNvSpPr txBox="1">
            <a:spLocks noChangeArrowheads="1"/>
          </p:cNvSpPr>
          <p:nvPr/>
        </p:nvSpPr>
        <p:spPr bwMode="auto">
          <a:xfrm>
            <a:off x="1143000" y="887413"/>
            <a:ext cx="41605200" cy="1446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8800">
                <a:solidFill>
                  <a:srgbClr val="052754"/>
                </a:solidFill>
                <a:latin typeface="Arial Black" pitchFamily="-65" charset="0"/>
              </a:rPr>
              <a:t>Template for a 48”x36” poster</a:t>
            </a:r>
          </a:p>
        </p:txBody>
      </p:sp>
      <p:sp>
        <p:nvSpPr>
          <p:cNvPr id="14341" name="Rectangle 35"/>
          <p:cNvSpPr>
            <a:spLocks noChangeArrowheads="1"/>
          </p:cNvSpPr>
          <p:nvPr/>
        </p:nvSpPr>
        <p:spPr bwMode="auto">
          <a:xfrm>
            <a:off x="32918400" y="23850600"/>
            <a:ext cx="9829800" cy="4191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Acknowledgments</a:t>
            </a:r>
          </a:p>
          <a:p>
            <a:endParaRPr lang="en-US" sz="2800"/>
          </a:p>
          <a:p>
            <a:r>
              <a:rPr lang="en-US" sz="2800"/>
              <a:t>Check to make sure you’ve acknowledged partner and funding agencies, either with text or with their logos.</a:t>
            </a:r>
          </a:p>
        </p:txBody>
      </p:sp>
      <p:sp>
        <p:nvSpPr>
          <p:cNvPr id="14342" name="Rectangle 34"/>
          <p:cNvSpPr>
            <a:spLocks noChangeArrowheads="1"/>
          </p:cNvSpPr>
          <p:nvPr/>
        </p:nvSpPr>
        <p:spPr bwMode="auto">
          <a:xfrm>
            <a:off x="32918400" y="16916400"/>
            <a:ext cx="9829800" cy="62484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Conclusions</a:t>
            </a:r>
          </a:p>
          <a:p>
            <a:endParaRPr lang="en-US" sz="2800" dirty="0"/>
          </a:p>
          <a:p>
            <a:r>
              <a:rPr lang="en-US" sz="2800" dirty="0"/>
              <a:t>We have created this template with scientific researchers in mind and with the help of feedback we have received.  </a:t>
            </a:r>
          </a:p>
        </p:txBody>
      </p:sp>
      <p:sp>
        <p:nvSpPr>
          <p:cNvPr id="14343" name="Rectangle 33"/>
          <p:cNvSpPr>
            <a:spLocks noChangeArrowheads="1"/>
          </p:cNvSpPr>
          <p:nvPr/>
        </p:nvSpPr>
        <p:spPr bwMode="auto">
          <a:xfrm>
            <a:off x="1143000" y="19964400"/>
            <a:ext cx="9829800" cy="11811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Aim</a:t>
            </a:r>
          </a:p>
          <a:p>
            <a:r>
              <a:rPr lang="en-US" sz="2800"/>
              <a:t> </a:t>
            </a:r>
          </a:p>
          <a:p>
            <a:r>
              <a:rPr lang="en-US" sz="2800" b="1"/>
              <a:t>How to use this template</a:t>
            </a:r>
            <a:endParaRPr lang="en-US" sz="2800"/>
          </a:p>
          <a:p>
            <a:r>
              <a:rPr lang="en-US" sz="2800"/>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a:p>
          <a:p>
            <a:r>
              <a:rPr lang="en-US" sz="2800"/>
              <a:t>The text boxes and photo boxes may be resized, eliminated, or added as necessary. The references to the department, college and university, including the Illinois logo, should remain.</a:t>
            </a:r>
          </a:p>
          <a:p>
            <a:r>
              <a:rPr lang="en-US" sz="2800"/>
              <a:t> </a:t>
            </a:r>
          </a:p>
          <a:p>
            <a:r>
              <a:rPr lang="en-US" sz="2800"/>
              <a:t>Refer to the next page for logos commonly used on campus posters.  You can drag and drop them to your personal PowerPoint scrapbook for use in subsequent posters; refer to PowerPoint help documents for more specific information regarding how to use the scrapbook. </a:t>
            </a:r>
            <a:endParaRPr lang="en-AU" sz="2800"/>
          </a:p>
        </p:txBody>
      </p:sp>
      <p:sp>
        <p:nvSpPr>
          <p:cNvPr id="14344" name="Rectangle 29"/>
          <p:cNvSpPr>
            <a:spLocks noChangeArrowheads="1"/>
          </p:cNvSpPr>
          <p:nvPr/>
        </p:nvSpPr>
        <p:spPr bwMode="auto">
          <a:xfrm>
            <a:off x="1143000" y="4724400"/>
            <a:ext cx="9829800" cy="14478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Introduction</a:t>
            </a:r>
          </a:p>
          <a:p>
            <a:r>
              <a:rPr lang="en-US" sz="2800" b="1" dirty="0"/>
              <a:t> </a:t>
            </a:r>
            <a:endParaRPr lang="en-US" sz="2800" dirty="0"/>
          </a:p>
          <a:p>
            <a:r>
              <a:rPr lang="en-US" sz="2800" dirty="0"/>
              <a:t>This editable template is in the most common poster size (48” x 36”) and orientation (horizontal); check with the conference organizers for specific conference requirements regarding exact poster dimensions. </a:t>
            </a:r>
          </a:p>
          <a:p>
            <a:r>
              <a:rPr lang="en-US" sz="2800" dirty="0"/>
              <a:t> </a:t>
            </a:r>
          </a:p>
          <a:p>
            <a:r>
              <a:rPr lang="en-US" sz="2800" b="1" dirty="0"/>
              <a:t>Writing Style:</a:t>
            </a:r>
            <a:endParaRPr lang="en-US" sz="2800" dirty="0"/>
          </a:p>
          <a:p>
            <a:r>
              <a:rPr lang="en-US" sz="2800" dirty="0"/>
              <a:t>The writing style for scientific posters should match the guidelines for your particular research discipline. Use the campus </a:t>
            </a:r>
            <a:r>
              <a:rPr lang="en-US" sz="2800" dirty="0">
                <a:hlinkClick r:id="rId3" action="ppaction://hlinkfile"/>
              </a:rPr>
              <a:t>Writing Style Guide</a:t>
            </a:r>
            <a:r>
              <a:rPr lang="en-US" sz="2800" dirty="0"/>
              <a:t> for general guidance with academic titles, names of campus buildings, the correct way to refer to the campus, etc.</a:t>
            </a:r>
          </a:p>
          <a:p>
            <a:r>
              <a:rPr lang="en-US" sz="2800" dirty="0"/>
              <a:t> </a:t>
            </a:r>
          </a:p>
          <a:p>
            <a:r>
              <a:rPr lang="en-US" sz="2800" b="1" dirty="0"/>
              <a:t>Campus Guidelines</a:t>
            </a:r>
            <a:endParaRPr lang="en-US" sz="2800" dirty="0"/>
          </a:p>
          <a:p>
            <a:r>
              <a:rPr lang="en-US" sz="2800" dirty="0"/>
              <a:t>Authors should be aware of and follow the guidelines of the </a:t>
            </a:r>
            <a:r>
              <a:rPr lang="en-US" sz="2800" dirty="0">
                <a:hlinkClick r:id="rId4"/>
              </a:rPr>
              <a:t>Institutional Review Board</a:t>
            </a:r>
            <a:r>
              <a:rPr lang="en-US" sz="2800" dirty="0"/>
              <a:t> and the </a:t>
            </a:r>
            <a:r>
              <a:rPr lang="en-US" sz="2800" dirty="0">
                <a:hlinkClick r:id="rId5"/>
              </a:rPr>
              <a:t>guidelines for campus copyright</a:t>
            </a:r>
            <a:r>
              <a:rPr lang="en-US" sz="2800" dirty="0"/>
              <a:t>.</a:t>
            </a:r>
          </a:p>
        </p:txBody>
      </p:sp>
      <p:sp>
        <p:nvSpPr>
          <p:cNvPr id="31" name="Rectangle 3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a:solidFill>
                  <a:srgbClr val="CC3300"/>
                </a:solidFill>
              </a:rPr>
              <a:t>Method</a:t>
            </a:r>
          </a:p>
          <a:p>
            <a:pPr marL="381000" indent="-381000"/>
            <a:endParaRPr lang="en-US" sz="2800" b="1"/>
          </a:p>
          <a:p>
            <a:pPr marL="381000" indent="-381000"/>
            <a:r>
              <a:rPr lang="en-US" sz="2800" b="1"/>
              <a:t>Text</a:t>
            </a:r>
            <a:endParaRPr lang="en-US" sz="2800"/>
          </a:p>
          <a:p>
            <a:pPr marL="381000" indent="-381000"/>
            <a:r>
              <a:rPr lang="en-US" sz="2800"/>
              <a:t>Be sure to spell check all text and have trusted colleagues proofread the poster. In general, </a:t>
            </a:r>
            <a:br>
              <a:rPr lang="en-US" sz="2800"/>
            </a:br>
            <a:r>
              <a:rPr lang="en-US" sz="2800"/>
              <a:t>authors should:</a:t>
            </a:r>
          </a:p>
          <a:p>
            <a:pPr marL="381000" indent="-381000"/>
            <a:r>
              <a:rPr lang="en-US" sz="2800"/>
              <a:t> </a:t>
            </a:r>
          </a:p>
          <a:p>
            <a:pPr marL="381000" indent="-381000"/>
            <a:r>
              <a:rPr lang="en-US" sz="2800"/>
              <a:t>• Use the active tense</a:t>
            </a:r>
          </a:p>
          <a:p>
            <a:pPr marL="381000" indent="-381000"/>
            <a:r>
              <a:rPr lang="en-US" sz="2800"/>
              <a:t>• Simplify text by using bullet points</a:t>
            </a:r>
          </a:p>
          <a:p>
            <a:pPr marL="381000" indent="-381000"/>
            <a:r>
              <a:rPr lang="en-US" sz="2800"/>
              <a:t>• Use colored graphs and charts</a:t>
            </a:r>
          </a:p>
          <a:p>
            <a:pPr marL="381000" indent="-381000"/>
            <a:r>
              <a:rPr lang="en-US" sz="2800"/>
              <a:t>• Use bold to provide emphasis; avoid capitals </a:t>
            </a:r>
            <a:br>
              <a:rPr lang="en-US" sz="2800"/>
            </a:br>
            <a:r>
              <a:rPr lang="en-US" sz="2800"/>
              <a:t>  and underlining</a:t>
            </a:r>
          </a:p>
          <a:p>
            <a:pPr marL="381000" indent="-381000"/>
            <a:r>
              <a:rPr lang="en-US" sz="2800"/>
              <a:t>• Avoid long numerical tables</a:t>
            </a:r>
          </a:p>
          <a:p>
            <a:pPr marL="381000" indent="-381000"/>
            <a:r>
              <a:rPr lang="en-US" sz="2800"/>
              <a:t> </a:t>
            </a:r>
          </a:p>
          <a:p>
            <a:pPr marL="381000" indent="-381000"/>
            <a:r>
              <a:rPr lang="en-US" sz="2800"/>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6" name="Rectangle 31"/>
          <p:cNvSpPr>
            <a:spLocks noChangeArrowheads="1"/>
          </p:cNvSpPr>
          <p:nvPr/>
        </p:nvSpPr>
        <p:spPr bwMode="auto">
          <a:xfrm>
            <a:off x="22326600" y="4724400"/>
            <a:ext cx="9829800" cy="27051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Results</a:t>
            </a:r>
          </a:p>
          <a:p>
            <a:endParaRPr lang="en-US" sz="2800"/>
          </a:p>
          <a:p>
            <a:r>
              <a:rPr lang="en-US" sz="2800" b="1"/>
              <a:t>Images</a:t>
            </a:r>
            <a:endParaRPr lang="en-US" sz="2800"/>
          </a:p>
          <a:p>
            <a:r>
              <a:rPr lang="en-US" sz="2800"/>
              <a:t>TIFFs are the preferred file format for images appearing in printed posters. Avoid the use of low-resolution jpgs, especially those downloaded from the Internet, as they will reproduce poorly.</a:t>
            </a:r>
          </a:p>
          <a:p>
            <a:r>
              <a:rPr lang="en-US" sz="2800"/>
              <a:t> </a:t>
            </a:r>
          </a:p>
          <a:p>
            <a:r>
              <a:rPr lang="en-US" sz="2800"/>
              <a:t>In order to insert an image, use the menu toolbar at the top of your screen. </a:t>
            </a:r>
          </a:p>
          <a:p>
            <a:endParaRPr lang="en-US" sz="2800"/>
          </a:p>
          <a:p>
            <a:r>
              <a:rPr lang="en-US" sz="2800"/>
              <a:t>Select:</a:t>
            </a:r>
          </a:p>
          <a:p>
            <a:r>
              <a:rPr lang="en-US" sz="2800"/>
              <a:t>1  Insert</a:t>
            </a:r>
          </a:p>
          <a:p>
            <a:r>
              <a:rPr lang="en-US" sz="2800"/>
              <a:t>2  Picture</a:t>
            </a:r>
          </a:p>
          <a:p>
            <a:r>
              <a:rPr lang="en-US" sz="2800"/>
              <a:t>3  From file </a:t>
            </a:r>
          </a:p>
          <a:p>
            <a:r>
              <a:rPr lang="en-US" sz="2800"/>
              <a:t>4  Find and select the correct file on your computer</a:t>
            </a:r>
          </a:p>
          <a:p>
            <a:r>
              <a:rPr lang="en-US" sz="2800"/>
              <a:t>5  Press OK</a:t>
            </a:r>
          </a:p>
          <a:p>
            <a:r>
              <a:rPr lang="en-US" sz="2800"/>
              <a:t> </a:t>
            </a:r>
          </a:p>
          <a:p>
            <a:r>
              <a:rPr lang="en-US" sz="2800"/>
              <a:t>Be aware of the image size you are importing.  </a:t>
            </a:r>
          </a:p>
          <a:p>
            <a:pPr>
              <a:spcBef>
                <a:spcPct val="50000"/>
              </a:spcBef>
            </a:pPr>
            <a:endParaRPr lang="en-US" sz="4000" b="1">
              <a:solidFill>
                <a:srgbClr val="CC3300"/>
              </a:solidFill>
            </a:endParaRPr>
          </a:p>
        </p:txBody>
      </p:sp>
      <p:sp>
        <p:nvSpPr>
          <p:cNvPr id="14347" name="Rectangle 32"/>
          <p:cNvSpPr>
            <a:spLocks noChangeArrowheads="1"/>
          </p:cNvSpPr>
          <p:nvPr/>
        </p:nvSpPr>
        <p:spPr bwMode="auto">
          <a:xfrm>
            <a:off x="32918400" y="4724400"/>
            <a:ext cx="9829800" cy="11430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US" sz="2800" b="1" dirty="0"/>
              <a:t>Printing and Laminating</a:t>
            </a:r>
            <a:endParaRPr lang="en-AU" sz="2800" dirty="0"/>
          </a:p>
          <a:p>
            <a:r>
              <a:rPr lang="en-US" sz="2800" dirty="0"/>
              <a:t>Document Services will print and laminate posters in the dimensions of this template and provide a mailing tube for transportation at these prices:</a:t>
            </a:r>
          </a:p>
          <a:p>
            <a:r>
              <a:rPr lang="en-US" sz="2800" dirty="0"/>
              <a:t> </a:t>
            </a:r>
          </a:p>
          <a:p>
            <a:r>
              <a:rPr lang="en-US" sz="2800" dirty="0"/>
              <a:t>$60.00 printing</a:t>
            </a:r>
          </a:p>
          <a:p>
            <a:r>
              <a:rPr lang="en-US" sz="2800" dirty="0"/>
              <a:t>$18.00 lamination</a:t>
            </a:r>
          </a:p>
          <a:p>
            <a:r>
              <a:rPr lang="en-US" sz="2800" dirty="0"/>
              <a:t>$5.00 proof (</a:t>
            </a:r>
            <a:r>
              <a:rPr lang="en-US" sz="2800" dirty="0">
                <a:solidFill>
                  <a:srgbClr val="000000"/>
                </a:solidFill>
                <a:latin typeface="Arial"/>
                <a:ea typeface="Arial"/>
                <a:cs typeface="Arial"/>
              </a:rPr>
              <a:t>12.6" x 16.8”)</a:t>
            </a:r>
            <a:endParaRPr lang="en-US" sz="2800" dirty="0"/>
          </a:p>
          <a:p>
            <a:r>
              <a:rPr lang="en-US" sz="2800" dirty="0"/>
              <a:t>$3.50 mailing tube</a:t>
            </a:r>
          </a:p>
          <a:p>
            <a:r>
              <a:rPr lang="en-US" sz="2800" dirty="0"/>
              <a:t> </a:t>
            </a:r>
          </a:p>
          <a:p>
            <a:r>
              <a:rPr lang="en-US" sz="2800" dirty="0"/>
              <a:t>To place your order, contact Document Services at 217-333-9350 or </a:t>
            </a:r>
            <a:r>
              <a:rPr lang="en-US" sz="2800" dirty="0">
                <a:hlinkClick r:id="rId6" action="ppaction://hlinkfile"/>
              </a:rPr>
              <a:t>send an e-mail</a:t>
            </a:r>
            <a:r>
              <a:rPr lang="en-US" sz="2800" dirty="0"/>
              <a:t>.</a:t>
            </a:r>
          </a:p>
          <a:p>
            <a:r>
              <a:rPr lang="en-US" sz="2800" dirty="0"/>
              <a:t> </a:t>
            </a:r>
          </a:p>
          <a:p>
            <a:r>
              <a:rPr lang="en-US" sz="2800" dirty="0"/>
              <a:t>Please refer to estimate #005238 when submitting your order. Plan ahead; allow three business days for the Printing Department to complete the order. Other dimensions and options are available. Contact Document Services for pricing information.</a:t>
            </a:r>
          </a:p>
          <a:p>
            <a:endParaRPr lang="en-US" sz="2800" b="1" dirty="0"/>
          </a:p>
          <a:p>
            <a:r>
              <a:rPr lang="en-US" sz="2800" b="1" dirty="0"/>
              <a:t>Resolving Printing Problems</a:t>
            </a:r>
          </a:p>
          <a:p>
            <a:r>
              <a:rPr lang="en-US" sz="2800" dirty="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a:p>
            <a:endParaRPr lang="en-US" sz="2800" dirty="0"/>
          </a:p>
        </p:txBody>
      </p:sp>
      <p:sp>
        <p:nvSpPr>
          <p:cNvPr id="14348"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9"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0"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1"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2"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3"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5"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6"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7"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9"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60" name="Rectangle 35"/>
          <p:cNvSpPr>
            <a:spLocks noChangeArrowheads="1"/>
          </p:cNvSpPr>
          <p:nvPr/>
        </p:nvSpPr>
        <p:spPr bwMode="auto">
          <a:xfrm>
            <a:off x="32918400" y="28803600"/>
            <a:ext cx="9829800" cy="29718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26" name="Picture 25" descr="010_INFO_1Color_CMYK.eps"/>
          <p:cNvPicPr>
            <a:picLocks noChangeAspect="1"/>
          </p:cNvPicPr>
          <p:nvPr/>
        </p:nvPicPr>
        <mc:AlternateContent xmlns:ma="http://schemas.microsoft.com/office/mac/drawingml/2008/main">
          <mc:Choice Requires="ma">
            <p:blipFill>
              <a:blip r:embed="rId7"/>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9"/>
              <a:stretch>
                <a:fillRect/>
              </a:stretch>
            </p:blipFill>
          </mc:Fallback>
        </mc:AlternateContent>
        <p:spPr>
          <a:xfrm>
            <a:off x="33020000" y="1426801"/>
            <a:ext cx="9505948" cy="1728354"/>
          </a:xfrm>
          <a:prstGeom prst="rect">
            <a:avLst/>
          </a:prstGeom>
        </p:spPr>
      </p:pic>
      <p:pic>
        <p:nvPicPr>
          <p:cNvPr id="28" name="Picture 27" descr="Illinois-Wordmark-Horizontal-2color-OrangeBlue[BlueText]-CMYK.tif"/>
          <p:cNvPicPr>
            <a:picLocks noChangeAspect="1"/>
          </p:cNvPicPr>
          <p:nvPr/>
        </p:nvPicPr>
        <p:blipFill>
          <a:blip r:embed="rId10"/>
          <a:stretch>
            <a:fillRect/>
          </a:stretch>
        </p:blipFill>
        <p:spPr>
          <a:xfrm>
            <a:off x="33927618" y="29718000"/>
            <a:ext cx="7677582" cy="13144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143000" y="2441575"/>
            <a:ext cx="41605200" cy="12922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243" tIns="45614" rIns="91243" bIns="45614">
            <a:spAutoFit/>
          </a:bodyPr>
          <a:lstStyle/>
          <a:p>
            <a:pPr>
              <a:spcBef>
                <a:spcPct val="50000"/>
              </a:spcBef>
            </a:pPr>
            <a:r>
              <a:rPr lang="en-US" sz="5000" b="1"/>
              <a:t>Presenter name, Associates and Collaborators</a:t>
            </a:r>
            <a:r>
              <a:rPr lang="en-US" sz="4800" b="1"/>
              <a:t/>
            </a:r>
            <a:br>
              <a:rPr lang="en-US" sz="4800" b="1"/>
            </a:br>
            <a:r>
              <a:rPr lang="en-US" sz="2800" b="1"/>
              <a:t>Department of XXXXXXXXXXXXXXXX, College of XXXXXXXXXXXXXXXXXX, University of Illinois at Urbana-Champaign</a:t>
            </a:r>
          </a:p>
        </p:txBody>
      </p:sp>
      <p:cxnSp>
        <p:nvCxnSpPr>
          <p:cNvPr id="70" name="Straight Connector 69"/>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16388" name="TextBox 91"/>
          <p:cNvSpPr txBox="1">
            <a:spLocks noChangeArrowheads="1"/>
          </p:cNvSpPr>
          <p:nvPr/>
        </p:nvSpPr>
        <p:spPr bwMode="auto">
          <a:xfrm>
            <a:off x="1143000" y="887413"/>
            <a:ext cx="41605200" cy="14462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8800">
                <a:solidFill>
                  <a:srgbClr val="052754"/>
                </a:solidFill>
                <a:latin typeface="Arial Black" pitchFamily="-65" charset="0"/>
              </a:rPr>
              <a:t>Template for a 48”x36” poster</a:t>
            </a:r>
          </a:p>
        </p:txBody>
      </p:sp>
      <p:sp>
        <p:nvSpPr>
          <p:cNvPr id="16389" name="Rectangle 35"/>
          <p:cNvSpPr>
            <a:spLocks noChangeArrowheads="1"/>
          </p:cNvSpPr>
          <p:nvPr/>
        </p:nvSpPr>
        <p:spPr bwMode="auto">
          <a:xfrm>
            <a:off x="32918400" y="23850600"/>
            <a:ext cx="9829800" cy="4191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Acknowledgments</a:t>
            </a:r>
          </a:p>
          <a:p>
            <a:endParaRPr lang="en-US" sz="2800"/>
          </a:p>
          <a:p>
            <a:r>
              <a:rPr lang="en-US" sz="2800"/>
              <a:t>Check to make sure you’ve acknowledged partner and funding agencies, either with text or with their logos.</a:t>
            </a:r>
          </a:p>
        </p:txBody>
      </p:sp>
      <p:sp>
        <p:nvSpPr>
          <p:cNvPr id="16390" name="Rectangle 34"/>
          <p:cNvSpPr>
            <a:spLocks noChangeArrowheads="1"/>
          </p:cNvSpPr>
          <p:nvPr/>
        </p:nvSpPr>
        <p:spPr bwMode="auto">
          <a:xfrm>
            <a:off x="32918400" y="16916400"/>
            <a:ext cx="9829800" cy="62484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Conclusions</a:t>
            </a:r>
          </a:p>
          <a:p>
            <a:endParaRPr lang="en-US" sz="2800"/>
          </a:p>
          <a:p>
            <a:r>
              <a:rPr lang="en-US" sz="2800"/>
              <a:t>We have created this template with scientific researchers in mind and with the help of feedback we have received.  We encourage any comments or suggestions so that we can continue to update and improve this template. </a:t>
            </a:r>
            <a:r>
              <a:rPr lang="en-US" sz="2800">
                <a:hlinkClick r:id="rId3"/>
              </a:rPr>
              <a:t>Visit this page to make a suggestion.</a:t>
            </a:r>
            <a:endParaRPr lang="en-US" sz="2800"/>
          </a:p>
        </p:txBody>
      </p:sp>
      <p:sp>
        <p:nvSpPr>
          <p:cNvPr id="16391" name="Rectangle 33"/>
          <p:cNvSpPr>
            <a:spLocks noChangeArrowheads="1"/>
          </p:cNvSpPr>
          <p:nvPr/>
        </p:nvSpPr>
        <p:spPr bwMode="auto">
          <a:xfrm>
            <a:off x="1143000" y="19964400"/>
            <a:ext cx="9829800" cy="11811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Aim</a:t>
            </a:r>
          </a:p>
          <a:p>
            <a:r>
              <a:rPr lang="en-US" sz="2800"/>
              <a:t> </a:t>
            </a:r>
          </a:p>
          <a:p>
            <a:r>
              <a:rPr lang="en-US" sz="2800" b="1"/>
              <a:t>How to use this template</a:t>
            </a:r>
            <a:endParaRPr lang="en-US" sz="2800"/>
          </a:p>
          <a:p>
            <a:r>
              <a:rPr lang="en-US" sz="2800"/>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a:p>
          <a:p>
            <a:r>
              <a:rPr lang="en-US" sz="2800"/>
              <a:t>The text boxes and photo boxes may be resized, eliminated, or added as necessary. The references to the department, college and university, including the logo, should remain.</a:t>
            </a:r>
          </a:p>
          <a:p>
            <a:r>
              <a:rPr lang="en-US" sz="2800"/>
              <a:t> </a:t>
            </a:r>
          </a:p>
          <a:p>
            <a:r>
              <a:rPr lang="en-US" sz="2800"/>
              <a:t>Refer to the next page for logos commonly used on campus posters.  You can drag and drop them to your personal PowerPoint scrapbook for use in subsequent posters; refer to PowerPoint help documents for more specific information regarding how to use the scrapbook. </a:t>
            </a:r>
            <a:endParaRPr lang="en-AU" sz="2800"/>
          </a:p>
        </p:txBody>
      </p:sp>
      <p:sp>
        <p:nvSpPr>
          <p:cNvPr id="16392" name="Rectangle 49"/>
          <p:cNvSpPr>
            <a:spLocks noChangeArrowheads="1"/>
          </p:cNvSpPr>
          <p:nvPr/>
        </p:nvSpPr>
        <p:spPr bwMode="auto">
          <a:xfrm>
            <a:off x="1143000" y="4724400"/>
            <a:ext cx="9829800" cy="14478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Introduction</a:t>
            </a:r>
          </a:p>
          <a:p>
            <a:r>
              <a:rPr lang="en-US" sz="2800" b="1"/>
              <a:t> </a:t>
            </a:r>
            <a:endParaRPr lang="en-US" sz="2800"/>
          </a:p>
          <a:p>
            <a:r>
              <a:rPr lang="en-US" sz="2800"/>
              <a:t>This editable template is in the most common poster size (48” x 36”) and orientation (horizontal); check with the conference organizers for specific conference requirements regarding exact poster dimensions. </a:t>
            </a:r>
          </a:p>
          <a:p>
            <a:r>
              <a:rPr lang="en-US" sz="2800"/>
              <a:t> </a:t>
            </a:r>
          </a:p>
          <a:p>
            <a:r>
              <a:rPr lang="en-US" sz="2800" b="1"/>
              <a:t>Writing Style:</a:t>
            </a:r>
            <a:endParaRPr lang="en-US" sz="2800"/>
          </a:p>
          <a:p>
            <a:r>
              <a:rPr lang="en-US" sz="2800"/>
              <a:t>The writing style for scientific posters should match the guidelines for your particular research discipline. Use the campus </a:t>
            </a:r>
            <a:r>
              <a:rPr lang="en-US" sz="2800">
                <a:hlinkClick r:id="rId4" action="ppaction://hlinkfile"/>
              </a:rPr>
              <a:t>Writing Style Guide</a:t>
            </a:r>
            <a:r>
              <a:rPr lang="en-US" sz="2800"/>
              <a:t> for general guidance with academic titles, names of campus buildings, the correct way to refer to the campus, etc.</a:t>
            </a:r>
          </a:p>
          <a:p>
            <a:r>
              <a:rPr lang="en-US" sz="2800"/>
              <a:t> </a:t>
            </a:r>
          </a:p>
          <a:p>
            <a:r>
              <a:rPr lang="en-US" sz="2800" b="1"/>
              <a:t>Campus Guidelines</a:t>
            </a:r>
            <a:endParaRPr lang="en-US" sz="2800"/>
          </a:p>
          <a:p>
            <a:r>
              <a:rPr lang="en-US" sz="2800"/>
              <a:t>Authors should be aware of and follow the guidelines of the </a:t>
            </a:r>
            <a:r>
              <a:rPr lang="en-US" sz="2800">
                <a:hlinkClick r:id="rId5"/>
              </a:rPr>
              <a:t>Institutional Review Board</a:t>
            </a:r>
            <a:r>
              <a:rPr lang="en-US" sz="2800"/>
              <a:t> and the </a:t>
            </a:r>
            <a:r>
              <a:rPr lang="en-US" sz="2800">
                <a:hlinkClick r:id="rId6"/>
              </a:rPr>
              <a:t>guidelines for campus copyright</a:t>
            </a:r>
            <a:r>
              <a:rPr lang="en-US" sz="2800"/>
              <a:t>.</a:t>
            </a:r>
          </a:p>
        </p:txBody>
      </p:sp>
      <p:sp>
        <p:nvSpPr>
          <p:cNvPr id="51" name="Rectangle 5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a:solidFill>
                  <a:srgbClr val="CC3300"/>
                </a:solidFill>
              </a:rPr>
              <a:t>Method</a:t>
            </a:r>
          </a:p>
          <a:p>
            <a:pPr marL="381000" indent="-381000"/>
            <a:endParaRPr lang="en-US" sz="2800" b="1"/>
          </a:p>
          <a:p>
            <a:pPr marL="381000" indent="-381000"/>
            <a:r>
              <a:rPr lang="en-US" sz="2800" b="1"/>
              <a:t>Text</a:t>
            </a:r>
            <a:endParaRPr lang="en-US" sz="2800"/>
          </a:p>
          <a:p>
            <a:pPr marL="381000" indent="-381000"/>
            <a:r>
              <a:rPr lang="en-US" sz="2800"/>
              <a:t>Be sure to spell check all text and have trusted colleagues proofread the poster. In general, </a:t>
            </a:r>
            <a:br>
              <a:rPr lang="en-US" sz="2800"/>
            </a:br>
            <a:r>
              <a:rPr lang="en-US" sz="2800"/>
              <a:t>authors should:</a:t>
            </a:r>
          </a:p>
          <a:p>
            <a:pPr marL="381000" indent="-381000"/>
            <a:r>
              <a:rPr lang="en-US" sz="2800"/>
              <a:t> </a:t>
            </a:r>
          </a:p>
          <a:p>
            <a:pPr marL="381000" indent="-381000"/>
            <a:r>
              <a:rPr lang="en-US" sz="2800"/>
              <a:t>• Use the active tense</a:t>
            </a:r>
          </a:p>
          <a:p>
            <a:pPr marL="381000" indent="-381000"/>
            <a:r>
              <a:rPr lang="en-US" sz="2800"/>
              <a:t>• Simplify text by using bullet points</a:t>
            </a:r>
          </a:p>
          <a:p>
            <a:pPr marL="381000" indent="-381000"/>
            <a:r>
              <a:rPr lang="en-US" sz="2800"/>
              <a:t>• Use colored graphs and charts</a:t>
            </a:r>
          </a:p>
          <a:p>
            <a:pPr marL="381000" indent="-381000"/>
            <a:r>
              <a:rPr lang="en-US" sz="2800"/>
              <a:t>• Use bold to provide emphasis; avoid capitals </a:t>
            </a:r>
            <a:br>
              <a:rPr lang="en-US" sz="2800"/>
            </a:br>
            <a:r>
              <a:rPr lang="en-US" sz="2800"/>
              <a:t>  and underlining</a:t>
            </a:r>
          </a:p>
          <a:p>
            <a:pPr marL="381000" indent="-381000"/>
            <a:r>
              <a:rPr lang="en-US" sz="2800"/>
              <a:t>• Avoid long numerical tables</a:t>
            </a:r>
          </a:p>
          <a:p>
            <a:pPr marL="381000" indent="-381000"/>
            <a:r>
              <a:rPr lang="en-US" sz="2800"/>
              <a:t> </a:t>
            </a:r>
          </a:p>
          <a:p>
            <a:pPr marL="381000" indent="-381000"/>
            <a:r>
              <a:rPr lang="en-US" sz="2800"/>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6394" name="Rectangle 51"/>
          <p:cNvSpPr>
            <a:spLocks noChangeArrowheads="1"/>
          </p:cNvSpPr>
          <p:nvPr/>
        </p:nvSpPr>
        <p:spPr bwMode="auto">
          <a:xfrm>
            <a:off x="22326600" y="4724400"/>
            <a:ext cx="9829800" cy="27051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GB" sz="4000" b="1">
                <a:solidFill>
                  <a:srgbClr val="CC3300"/>
                </a:solidFill>
              </a:rPr>
              <a:t>Results</a:t>
            </a:r>
          </a:p>
          <a:p>
            <a:endParaRPr lang="en-US" sz="2800"/>
          </a:p>
          <a:p>
            <a:r>
              <a:rPr lang="en-US" sz="2800" b="1"/>
              <a:t>Images</a:t>
            </a:r>
            <a:endParaRPr lang="en-US" sz="2800"/>
          </a:p>
          <a:p>
            <a:r>
              <a:rPr lang="en-US" sz="2800"/>
              <a:t>TIFFs are the preferred file format for images appearing in printed posters. Avoid the use of low-resolution jpgs, especially those downloaded from the Internet, as they will reproduce poorly.</a:t>
            </a:r>
          </a:p>
          <a:p>
            <a:r>
              <a:rPr lang="en-US" sz="2800"/>
              <a:t> </a:t>
            </a:r>
          </a:p>
          <a:p>
            <a:r>
              <a:rPr lang="en-US" sz="2800"/>
              <a:t>In order to insert an image, use the menu toolbar at the top of your screen. </a:t>
            </a:r>
          </a:p>
          <a:p>
            <a:endParaRPr lang="en-US" sz="2800"/>
          </a:p>
          <a:p>
            <a:r>
              <a:rPr lang="en-US" sz="2800"/>
              <a:t>Select:</a:t>
            </a:r>
          </a:p>
          <a:p>
            <a:r>
              <a:rPr lang="en-US" sz="2800"/>
              <a:t>1  Insert</a:t>
            </a:r>
          </a:p>
          <a:p>
            <a:r>
              <a:rPr lang="en-US" sz="2800"/>
              <a:t>2  Picture</a:t>
            </a:r>
          </a:p>
          <a:p>
            <a:r>
              <a:rPr lang="en-US" sz="2800"/>
              <a:t>3  From file </a:t>
            </a:r>
          </a:p>
          <a:p>
            <a:r>
              <a:rPr lang="en-US" sz="2800"/>
              <a:t>4  Find and select the correct file on your computer</a:t>
            </a:r>
          </a:p>
          <a:p>
            <a:r>
              <a:rPr lang="en-US" sz="2800"/>
              <a:t>5  Press OK</a:t>
            </a:r>
          </a:p>
          <a:p>
            <a:r>
              <a:rPr lang="en-US" sz="2800"/>
              <a:t> </a:t>
            </a:r>
          </a:p>
          <a:p>
            <a:r>
              <a:rPr lang="en-US" sz="2800"/>
              <a:t>Be aware of the image size you are importing.  </a:t>
            </a:r>
          </a:p>
          <a:p>
            <a:pPr>
              <a:spcBef>
                <a:spcPct val="50000"/>
              </a:spcBef>
            </a:pPr>
            <a:endParaRPr lang="en-US" sz="4000" b="1">
              <a:solidFill>
                <a:srgbClr val="CC3300"/>
              </a:solidFill>
            </a:endParaRPr>
          </a:p>
        </p:txBody>
      </p:sp>
      <p:sp>
        <p:nvSpPr>
          <p:cNvPr id="16395" name="Rectangle 52"/>
          <p:cNvSpPr>
            <a:spLocks noChangeArrowheads="1"/>
          </p:cNvSpPr>
          <p:nvPr/>
        </p:nvSpPr>
        <p:spPr bwMode="auto">
          <a:xfrm>
            <a:off x="32918400" y="4724400"/>
            <a:ext cx="9829800" cy="114300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r>
              <a:rPr lang="en-US" sz="2800" b="1" dirty="0"/>
              <a:t>Printing and Laminating</a:t>
            </a:r>
            <a:endParaRPr lang="en-AU" sz="2800" dirty="0"/>
          </a:p>
          <a:p>
            <a:r>
              <a:rPr lang="en-US" sz="2800" dirty="0"/>
              <a:t>Facilities &amp; Services Printing Department will print and laminate posters in the dimensions of this template and provide a mailing tube for transportation at these prices:</a:t>
            </a:r>
          </a:p>
          <a:p>
            <a:r>
              <a:rPr lang="en-US" sz="2800" dirty="0"/>
              <a:t> </a:t>
            </a:r>
          </a:p>
          <a:p>
            <a:r>
              <a:rPr lang="en-US" sz="2800" dirty="0"/>
              <a:t>$60.00 printing</a:t>
            </a:r>
          </a:p>
          <a:p>
            <a:r>
              <a:rPr lang="en-US" sz="2800" dirty="0"/>
              <a:t>$18.00 lamination</a:t>
            </a:r>
          </a:p>
          <a:p>
            <a:r>
              <a:rPr lang="en-US" sz="2800" dirty="0"/>
              <a:t>$5.00 proof (</a:t>
            </a:r>
            <a:r>
              <a:rPr lang="en-US" sz="2800" dirty="0">
                <a:solidFill>
                  <a:srgbClr val="000000"/>
                </a:solidFill>
                <a:cs typeface="Arial" charset="0"/>
              </a:rPr>
              <a:t>12.6" x 16.8”)</a:t>
            </a:r>
            <a:endParaRPr lang="en-US" sz="2800" dirty="0"/>
          </a:p>
          <a:p>
            <a:r>
              <a:rPr lang="en-US" sz="2800" dirty="0"/>
              <a:t>$3.50 mailing tube</a:t>
            </a:r>
          </a:p>
          <a:p>
            <a:r>
              <a:rPr lang="en-US" sz="2800" dirty="0"/>
              <a:t> </a:t>
            </a:r>
          </a:p>
          <a:p>
            <a:r>
              <a:rPr lang="en-US" sz="2800" dirty="0"/>
              <a:t>To place your order, contact the Printing Department at 217-333-9350 or </a:t>
            </a:r>
            <a:r>
              <a:rPr lang="en-US" sz="2800" dirty="0">
                <a:hlinkClick r:id="rId7" action="ppaction://hlinkfile"/>
              </a:rPr>
              <a:t>send an e-mail</a:t>
            </a:r>
            <a:r>
              <a:rPr lang="en-US" sz="2800" dirty="0"/>
              <a:t>.</a:t>
            </a:r>
          </a:p>
          <a:p>
            <a:r>
              <a:rPr lang="en-US" sz="2800" dirty="0"/>
              <a:t> </a:t>
            </a:r>
          </a:p>
          <a:p>
            <a:r>
              <a:rPr lang="en-US" sz="2800" dirty="0"/>
              <a:t>Please refer to estimate #005238 when submitting your order. Plan ahead; allow three business days for the Printing Department to complete the order. Other dimensions are available; the charge is by square foot. Contact the Printing Department for pricing information.</a:t>
            </a:r>
          </a:p>
          <a:p>
            <a:endParaRPr lang="en-US" sz="2800" b="1" dirty="0"/>
          </a:p>
          <a:p>
            <a:r>
              <a:rPr lang="en-US" sz="2800" b="1" dirty="0"/>
              <a:t>Resolving Printing Problems</a:t>
            </a:r>
          </a:p>
          <a:p>
            <a:r>
              <a:rPr lang="en-US" sz="2800" dirty="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p:txBody>
      </p:sp>
      <p:sp>
        <p:nvSpPr>
          <p:cNvPr id="16396"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397"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398"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399"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0"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6401"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2"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3"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4"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5"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6"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6407"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6408" name="Rectangle 35"/>
          <p:cNvSpPr>
            <a:spLocks noChangeArrowheads="1"/>
          </p:cNvSpPr>
          <p:nvPr/>
        </p:nvSpPr>
        <p:spPr bwMode="auto">
          <a:xfrm>
            <a:off x="32918400" y="28803600"/>
            <a:ext cx="9829800" cy="297180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27" name="Picture 26" descr="010_INFO_1Color_CMYK.eps"/>
          <p:cNvPicPr>
            <a:picLocks noChangeAspect="1"/>
          </p:cNvPicPr>
          <p:nvPr/>
        </p:nvPicPr>
        <mc:AlternateContent>
          <mc:Choice xmlns:ma="http://schemas.microsoft.com/office/mac/drawingml/2008/main" Requires="ma">
            <p:blipFill>
              <a:blip r:embed="rId8"/>
              <a:stretch>
                <a:fillRect/>
              </a:stretch>
            </p:blipFill>
          </mc:Choice>
          <mc:Fallback>
            <p:blipFill>
              <a:blip r:embed="rId9"/>
              <a:stretch>
                <a:fillRect/>
              </a:stretch>
            </p:blipFill>
          </mc:Fallback>
        </mc:AlternateContent>
        <p:spPr>
          <a:xfrm>
            <a:off x="33020000" y="1426801"/>
            <a:ext cx="9505948" cy="1728354"/>
          </a:xfrm>
          <a:prstGeom prst="rect">
            <a:avLst/>
          </a:prstGeom>
        </p:spPr>
      </p:pic>
      <p:pic>
        <p:nvPicPr>
          <p:cNvPr id="29" name="Picture 28" descr="Illinois-Wordmark-Horizontal-2color-OrangeBlue[BlueText]-CMYK.tif"/>
          <p:cNvPicPr>
            <a:picLocks noChangeAspect="1"/>
          </p:cNvPicPr>
          <p:nvPr/>
        </p:nvPicPr>
        <p:blipFill>
          <a:blip r:embed="rId10"/>
          <a:stretch>
            <a:fillRect/>
          </a:stretch>
        </p:blipFill>
        <p:spPr>
          <a:xfrm>
            <a:off x="33927618" y="29718000"/>
            <a:ext cx="7677582" cy="13144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13</TotalTime>
  <Words>1901</Words>
  <Application>Microsoft Macintosh PowerPoint</Application>
  <PresentationFormat>Custom</PresentationFormat>
  <Paragraphs>170</Paragraphs>
  <Slides>2</Slides>
  <Notes>2</Notes>
  <HiddenSlides>0</HiddenSlides>
  <MMClips>0</MMClips>
  <ScaleCrop>false</ScaleCrop>
  <HeadingPairs>
    <vt:vector size="4" baseType="variant">
      <vt:variant>
        <vt:lpstr>Design Template</vt:lpstr>
      </vt:variant>
      <vt:variant>
        <vt:i4>1</vt:i4>
      </vt:variant>
      <vt:variant>
        <vt:lpstr>Slide Titles</vt:lpstr>
      </vt:variant>
      <vt:variant>
        <vt:i4>2</vt:i4>
      </vt:variant>
    </vt:vector>
  </HeadingPairs>
  <TitlesOfParts>
    <vt:vector size="3" baseType="lpstr">
      <vt:lpstr>Postertemplate</vt:lpstr>
      <vt:lpstr>Slide 1</vt:lpstr>
      <vt:lpstr>Slide 2</vt:lpstr>
    </vt:vector>
  </TitlesOfParts>
  <Manager/>
  <Company>University of Illinois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Pat Mayer</cp:lastModifiedBy>
  <cp:revision>7</cp:revision>
  <cp:lastPrinted>2009-06-18T18:06:01Z</cp:lastPrinted>
  <dcterms:created xsi:type="dcterms:W3CDTF">2017-11-01T21:32:42Z</dcterms:created>
  <dcterms:modified xsi:type="dcterms:W3CDTF">2017-11-01T21:33:10Z</dcterms:modified>
  <cp:category/>
</cp:coreProperties>
</file>