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64" r:id="rId10"/>
    <p:sldId id="258"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9C0C3-F8F9-42BA-9D13-8108DA6F3469}" v="1" dt="2023-12-08T01:22:37.31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ya Saini" userId="ee428e8df4bbe49a" providerId="LiveId" clId="{1AA9C0C3-F8F9-42BA-9D13-8108DA6F3469}"/>
    <pc:docChg chg="modSld">
      <pc:chgData name="Lakshya Saini" userId="ee428e8df4bbe49a" providerId="LiveId" clId="{1AA9C0C3-F8F9-42BA-9D13-8108DA6F3469}" dt="2023-12-08T01:22:28.566" v="0"/>
      <pc:docMkLst>
        <pc:docMk/>
      </pc:docMkLst>
      <pc:sldChg chg="modSp mod">
        <pc:chgData name="Lakshya Saini" userId="ee428e8df4bbe49a" providerId="LiveId" clId="{1AA9C0C3-F8F9-42BA-9D13-8108DA6F3469}" dt="2023-12-08T01:22:28.566" v="0"/>
        <pc:sldMkLst>
          <pc:docMk/>
          <pc:sldMk cId="2436493926" sldId="276"/>
        </pc:sldMkLst>
        <pc:spChg chg="mod">
          <ac:chgData name="Lakshya Saini" userId="ee428e8df4bbe49a" providerId="LiveId" clId="{1AA9C0C3-F8F9-42BA-9D13-8108DA6F3469}" dt="2023-12-08T01:22:28.566" v="0"/>
          <ac:spMkLst>
            <pc:docMk/>
            <pc:sldMk cId="2436493926" sldId="276"/>
            <ac:spMk id="3" creationId="{24AFFC60-19C3-4901-93F7-7AAF4C09F8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saini13/Data824FinalProject.git"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577841" y="4333240"/>
            <a:ext cx="5779972" cy="1122202"/>
          </a:xfrm>
        </p:spPr>
        <p:txBody>
          <a:bodyPr/>
          <a:lstStyle/>
          <a:p>
            <a:r>
              <a:rPr lang="en-US" dirty="0"/>
              <a:t>Kansas Counties Dataset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84521" y="5596515"/>
            <a:ext cx="4941770" cy="396660"/>
          </a:xfrm>
        </p:spPr>
        <p:txBody>
          <a:bodyPr/>
          <a:lstStyle/>
          <a:p>
            <a:r>
              <a:rPr lang="en-US" dirty="0"/>
              <a:t>Ishpreet Saini</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819229" cy="2519363"/>
          </a:xfrm>
        </p:spPr>
        <p:txBody>
          <a:bodyPr>
            <a:noAutofit/>
          </a:bodyPr>
          <a:lstStyle/>
          <a:p>
            <a:r>
              <a:rPr lang="en-US" sz="1600" dirty="0"/>
              <a:t>In this presentation, we will work with the dataset “</a:t>
            </a:r>
            <a:r>
              <a:rPr lang="en-US" sz="1600" dirty="0" err="1"/>
              <a:t>KansasCounties</a:t>
            </a:r>
            <a:r>
              <a:rPr lang="en-US" sz="1600" dirty="0"/>
              <a:t>” provided in Module 12 material and build different visualizations in R using Shiny app. </a:t>
            </a:r>
            <a:r>
              <a:rPr lang="en-US" sz="1600" b="0" i="0" dirty="0">
                <a:solidFill>
                  <a:srgbClr val="D1D5DB"/>
                </a:solidFill>
                <a:effectLst/>
              </a:rPr>
              <a:t>Shiny allows data scientists and analysts to turn their R-based analyses and visualizations into interactive web applications without needing to write HTML, CSS, or JavaScript code.</a:t>
            </a:r>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68693" y="1791401"/>
            <a:ext cx="4082142" cy="585788"/>
          </a:xfrm>
        </p:spPr>
        <p:txBody>
          <a:bodyPr/>
          <a:lstStyle/>
          <a:p>
            <a:r>
              <a:rPr lang="en-US" dirty="0"/>
              <a:t>Data Overview</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pic>
        <p:nvPicPr>
          <p:cNvPr id="30" name="Picture 29" descr="A screenshot of a computer&#10;&#10;Description automatically generated">
            <a:extLst>
              <a:ext uri="{FF2B5EF4-FFF2-40B4-BE49-F238E27FC236}">
                <a16:creationId xmlns:a16="http://schemas.microsoft.com/office/drawing/2014/main" id="{A35CD10E-DF52-5E78-923F-345BB5CF8C0A}"/>
              </a:ext>
            </a:extLst>
          </p:cNvPr>
          <p:cNvPicPr>
            <a:picLocks noChangeAspect="1"/>
          </p:cNvPicPr>
          <p:nvPr/>
        </p:nvPicPr>
        <p:blipFill>
          <a:blip r:embed="rId2"/>
          <a:stretch>
            <a:fillRect/>
          </a:stretch>
        </p:blipFill>
        <p:spPr>
          <a:xfrm>
            <a:off x="3914634" y="834284"/>
            <a:ext cx="7796689" cy="4864787"/>
          </a:xfrm>
          <a:prstGeom prst="rect">
            <a:avLst/>
          </a:prstGeom>
        </p:spPr>
      </p:pic>
      <p:sp>
        <p:nvSpPr>
          <p:cNvPr id="31" name="TextBox 30">
            <a:extLst>
              <a:ext uri="{FF2B5EF4-FFF2-40B4-BE49-F238E27FC236}">
                <a16:creationId xmlns:a16="http://schemas.microsoft.com/office/drawing/2014/main" id="{0D436EFC-7736-F1FC-FC2D-33BFD2B35DC4}"/>
              </a:ext>
            </a:extLst>
          </p:cNvPr>
          <p:cNvSpPr txBox="1"/>
          <p:nvPr/>
        </p:nvSpPr>
        <p:spPr>
          <a:xfrm>
            <a:off x="5949564" y="5690361"/>
            <a:ext cx="5761759" cy="523220"/>
          </a:xfrm>
          <a:prstGeom prst="rect">
            <a:avLst/>
          </a:prstGeom>
          <a:noFill/>
        </p:spPr>
        <p:txBody>
          <a:bodyPr wrap="square" rtlCol="0">
            <a:spAutoFit/>
          </a:bodyPr>
          <a:lstStyle/>
          <a:p>
            <a:r>
              <a:rPr lang="en-US" sz="2800" dirty="0"/>
              <a:t>Kansas Counties Dataset</a:t>
            </a:r>
          </a:p>
        </p:txBody>
      </p:sp>
      <p:sp>
        <p:nvSpPr>
          <p:cNvPr id="32" name="TextBox 31">
            <a:extLst>
              <a:ext uri="{FF2B5EF4-FFF2-40B4-BE49-F238E27FC236}">
                <a16:creationId xmlns:a16="http://schemas.microsoft.com/office/drawing/2014/main" id="{275F9B98-B501-7AEC-A588-660D6073FB05}"/>
              </a:ext>
            </a:extLst>
          </p:cNvPr>
          <p:cNvSpPr txBox="1"/>
          <p:nvPr/>
        </p:nvSpPr>
        <p:spPr>
          <a:xfrm>
            <a:off x="644893" y="2362513"/>
            <a:ext cx="2637322" cy="3108543"/>
          </a:xfrm>
          <a:prstGeom prst="rect">
            <a:avLst/>
          </a:prstGeom>
          <a:noFill/>
        </p:spPr>
        <p:txBody>
          <a:bodyPr wrap="square" rtlCol="0">
            <a:spAutoFit/>
          </a:bodyPr>
          <a:lstStyle/>
          <a:p>
            <a:r>
              <a:rPr lang="en-US" sz="1400" dirty="0">
                <a:solidFill>
                  <a:schemeClr val="tx1">
                    <a:lumMod val="85000"/>
                    <a:lumOff val="15000"/>
                  </a:schemeClr>
                </a:solidFill>
                <a:latin typeface="Söhne"/>
              </a:rPr>
              <a:t>Key</a:t>
            </a:r>
            <a:r>
              <a:rPr lang="en-US" sz="1400" dirty="0">
                <a:solidFill>
                  <a:schemeClr val="tx1">
                    <a:lumMod val="85000"/>
                    <a:lumOff val="15000"/>
                  </a:schemeClr>
                </a:solidFill>
              </a:rPr>
              <a:t> </a:t>
            </a:r>
            <a:r>
              <a:rPr lang="en-US" sz="1400" dirty="0">
                <a:solidFill>
                  <a:schemeClr val="tx1">
                    <a:lumMod val="85000"/>
                    <a:lumOff val="15000"/>
                  </a:schemeClr>
                </a:solidFill>
                <a:latin typeface="Söhne"/>
              </a:rPr>
              <a:t>Variables</a:t>
            </a:r>
            <a:r>
              <a:rPr lang="en-US" sz="1400" dirty="0">
                <a:solidFill>
                  <a:schemeClr val="tx1">
                    <a:lumMod val="85000"/>
                    <a:lumOff val="15000"/>
                  </a:schemeClr>
                </a:solidFill>
              </a:rPr>
              <a:t>:</a:t>
            </a:r>
          </a:p>
          <a:p>
            <a:pPr marL="285750" indent="-285750">
              <a:buFont typeface="Arial" panose="020B0604020202020204" pitchFamily="34" charset="0"/>
              <a:buChar char="•"/>
            </a:pPr>
            <a:r>
              <a:rPr lang="en-US" sz="1400" dirty="0">
                <a:solidFill>
                  <a:schemeClr val="tx1">
                    <a:lumMod val="85000"/>
                    <a:lumOff val="15000"/>
                  </a:schemeClr>
                </a:solidFill>
                <a:latin typeface="Söhne"/>
              </a:rPr>
              <a:t>County</a:t>
            </a:r>
            <a:r>
              <a:rPr lang="en-US" sz="1400" dirty="0">
                <a:solidFill>
                  <a:schemeClr val="tx1">
                    <a:lumMod val="85000"/>
                    <a:lumOff val="15000"/>
                  </a:schemeClr>
                </a:solidFill>
              </a:rPr>
              <a:t>: The </a:t>
            </a:r>
            <a:r>
              <a:rPr lang="en-US" sz="1400" dirty="0">
                <a:solidFill>
                  <a:schemeClr val="tx1">
                    <a:lumMod val="85000"/>
                    <a:lumOff val="15000"/>
                  </a:schemeClr>
                </a:solidFill>
                <a:latin typeface="Söhne"/>
              </a:rPr>
              <a:t>name</a:t>
            </a:r>
            <a:r>
              <a:rPr lang="en-US" sz="1400" dirty="0">
                <a:solidFill>
                  <a:schemeClr val="tx1">
                    <a:lumMod val="85000"/>
                    <a:lumOff val="15000"/>
                  </a:schemeClr>
                </a:solidFill>
              </a:rPr>
              <a:t> of the Kansas county.</a:t>
            </a:r>
          </a:p>
          <a:p>
            <a:pPr marL="285750" indent="-285750">
              <a:buFont typeface="Arial" panose="020B0604020202020204" pitchFamily="34" charset="0"/>
              <a:buChar char="•"/>
            </a:pPr>
            <a:r>
              <a:rPr lang="en-US" sz="1400" dirty="0">
                <a:solidFill>
                  <a:schemeClr val="tx1">
                    <a:lumMod val="85000"/>
                    <a:lumOff val="15000"/>
                  </a:schemeClr>
                </a:solidFill>
              </a:rPr>
              <a:t>County Seat: The administrative center of the county.</a:t>
            </a:r>
          </a:p>
          <a:p>
            <a:pPr marL="285750" indent="-285750">
              <a:buFont typeface="Arial" panose="020B0604020202020204" pitchFamily="34" charset="0"/>
              <a:buChar char="•"/>
            </a:pPr>
            <a:r>
              <a:rPr lang="en-US" sz="1400" dirty="0">
                <a:solidFill>
                  <a:schemeClr val="tx1">
                    <a:lumMod val="85000"/>
                    <a:lumOff val="15000"/>
                  </a:schemeClr>
                </a:solidFill>
              </a:rPr>
              <a:t>Established: The year when the county was established.</a:t>
            </a:r>
          </a:p>
          <a:p>
            <a:pPr marL="285750" indent="-285750">
              <a:buFont typeface="Arial" panose="020B0604020202020204" pitchFamily="34" charset="0"/>
              <a:buChar char="•"/>
            </a:pPr>
            <a:r>
              <a:rPr lang="en-US" sz="1400" dirty="0">
                <a:solidFill>
                  <a:schemeClr val="tx1">
                    <a:lumMod val="85000"/>
                    <a:lumOff val="15000"/>
                  </a:schemeClr>
                </a:solidFill>
              </a:rPr>
              <a:t>Area: The area of the county in square miles.</a:t>
            </a:r>
          </a:p>
          <a:p>
            <a:r>
              <a:rPr lang="en-US" sz="1400" dirty="0">
                <a:solidFill>
                  <a:schemeClr val="tx1">
                    <a:lumMod val="85000"/>
                    <a:lumOff val="15000"/>
                  </a:schemeClr>
                </a:solidFill>
                <a:latin typeface="Söhne"/>
              </a:rPr>
              <a:t>Data</a:t>
            </a:r>
            <a:r>
              <a:rPr lang="en-US" sz="1400" b="0" i="0" dirty="0">
                <a:solidFill>
                  <a:schemeClr val="tx1">
                    <a:lumMod val="85000"/>
                    <a:lumOff val="15000"/>
                  </a:schemeClr>
                </a:solidFill>
                <a:effectLst/>
                <a:latin typeface="Söhne"/>
              </a:rPr>
              <a:t> includes both temporal (</a:t>
            </a:r>
            <a:r>
              <a:rPr lang="en-US" sz="1400" dirty="0">
                <a:solidFill>
                  <a:schemeClr val="tx1">
                    <a:lumMod val="85000"/>
                    <a:lumOff val="15000"/>
                  </a:schemeClr>
                </a:solidFill>
                <a:latin typeface="Söhne"/>
              </a:rPr>
              <a:t>establishment</a:t>
            </a:r>
            <a:r>
              <a:rPr lang="en-US" sz="1400" b="0" i="0" dirty="0">
                <a:solidFill>
                  <a:schemeClr val="tx1">
                    <a:lumMod val="85000"/>
                    <a:lumOff val="15000"/>
                  </a:schemeClr>
                </a:solidFill>
                <a:effectLst/>
                <a:latin typeface="Söhne"/>
              </a:rPr>
              <a:t> year) and spatial (county area) data, allowing for diverse analyses.</a:t>
            </a:r>
            <a:endParaRPr lang="en-US" sz="1400" dirty="0">
              <a:solidFill>
                <a:schemeClr val="tx1">
                  <a:lumMod val="85000"/>
                  <a:lumOff val="15000"/>
                </a:schemeClr>
              </a:solidFill>
            </a:endParaRP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09987" y="665401"/>
            <a:ext cx="6559217" cy="809463"/>
          </a:xfrm>
        </p:spPr>
        <p:txBody>
          <a:bodyPr/>
          <a:lstStyle/>
          <a:p>
            <a:r>
              <a:rPr lang="en-US" b="1" i="0" dirty="0">
                <a:effectLst/>
                <a:latin typeface="Söhne"/>
              </a:rPr>
              <a:t>Visualization 1 - Area Chart</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idx="1"/>
          </p:nvPr>
        </p:nvSpPr>
        <p:spPr>
          <a:xfrm>
            <a:off x="741145" y="2169318"/>
            <a:ext cx="2883487" cy="2519363"/>
          </a:xfrm>
        </p:spPr>
        <p:txBody>
          <a:bodyPr vert="horz" lIns="91440" tIns="45720" rIns="91440" bIns="45720" rtlCol="0" anchor="t">
            <a:normAutofit/>
          </a:bodyPr>
          <a:lstStyle/>
          <a:p>
            <a:r>
              <a:rPr lang="en-US" dirty="0"/>
              <a:t>Looking at the visual it can be inferred that the butler county has the largest area versus the Wyandotte county having the smallest area among the all counties in Kansas.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10"/>
          </p:nvPr>
        </p:nvSpPr>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12" name="Picture 11">
            <a:extLst>
              <a:ext uri="{FF2B5EF4-FFF2-40B4-BE49-F238E27FC236}">
                <a16:creationId xmlns:a16="http://schemas.microsoft.com/office/drawing/2014/main" id="{366DBD64-A6B4-0776-41BD-3FBB22087B14}"/>
              </a:ext>
            </a:extLst>
          </p:cNvPr>
          <p:cNvPicPr>
            <a:picLocks noChangeAspect="1"/>
          </p:cNvPicPr>
          <p:nvPr/>
        </p:nvPicPr>
        <p:blipFill>
          <a:blip r:embed="rId2"/>
          <a:stretch>
            <a:fillRect/>
          </a:stretch>
        </p:blipFill>
        <p:spPr>
          <a:xfrm>
            <a:off x="3911307" y="1790178"/>
            <a:ext cx="7694677" cy="4402421"/>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65703" y="4775642"/>
            <a:ext cx="3139440" cy="1325563"/>
          </a:xfrm>
        </p:spPr>
        <p:txBody>
          <a:bodyPr/>
          <a:lstStyle/>
          <a:p>
            <a:r>
              <a:rPr lang="en-US" b="0" i="0" dirty="0">
                <a:solidFill>
                  <a:schemeClr val="tx1">
                    <a:lumMod val="65000"/>
                    <a:lumOff val="35000"/>
                  </a:schemeClr>
                </a:solidFill>
                <a:effectLst/>
                <a:latin typeface="Söhne"/>
              </a:rPr>
              <a:t>Timeline of County Establishment</a:t>
            </a:r>
            <a:endParaRPr lang="en-US" dirty="0">
              <a:solidFill>
                <a:schemeClr val="tx1">
                  <a:lumMod val="65000"/>
                  <a:lumOff val="35000"/>
                </a:schemeClr>
              </a:solidFill>
            </a:endParaRP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29" name="Text Placeholder 28">
            <a:extLst>
              <a:ext uri="{FF2B5EF4-FFF2-40B4-BE49-F238E27FC236}">
                <a16:creationId xmlns:a16="http://schemas.microsoft.com/office/drawing/2014/main" id="{F0AF32B9-8601-B99E-7D70-5089E2B39253}"/>
              </a:ext>
            </a:extLst>
          </p:cNvPr>
          <p:cNvSpPr>
            <a:spLocks noGrp="1"/>
          </p:cNvSpPr>
          <p:nvPr>
            <p:ph type="body" sz="quarter" idx="28"/>
          </p:nvPr>
        </p:nvSpPr>
        <p:spPr>
          <a:xfrm>
            <a:off x="5919680" y="420032"/>
            <a:ext cx="4244598" cy="365126"/>
          </a:xfrm>
        </p:spPr>
        <p:txBody>
          <a:bodyPr/>
          <a:lstStyle/>
          <a:p>
            <a:r>
              <a:rPr lang="en-US" b="1" i="0" dirty="0">
                <a:effectLst/>
                <a:latin typeface="Söhne"/>
              </a:rPr>
              <a:t>Visualization 2 - Timeline</a:t>
            </a:r>
            <a:endParaRPr lang="en-US" dirty="0"/>
          </a:p>
        </p:txBody>
      </p:sp>
      <p:pic>
        <p:nvPicPr>
          <p:cNvPr id="31" name="Picture 30">
            <a:extLst>
              <a:ext uri="{FF2B5EF4-FFF2-40B4-BE49-F238E27FC236}">
                <a16:creationId xmlns:a16="http://schemas.microsoft.com/office/drawing/2014/main" id="{F6266478-8565-976C-4665-BB5584C0E91C}"/>
              </a:ext>
            </a:extLst>
          </p:cNvPr>
          <p:cNvPicPr>
            <a:picLocks noChangeAspect="1"/>
          </p:cNvPicPr>
          <p:nvPr/>
        </p:nvPicPr>
        <p:blipFill>
          <a:blip r:embed="rId2"/>
          <a:stretch>
            <a:fillRect/>
          </a:stretch>
        </p:blipFill>
        <p:spPr>
          <a:xfrm>
            <a:off x="2886541" y="756795"/>
            <a:ext cx="8467258" cy="3594778"/>
          </a:xfrm>
          <a:prstGeom prst="rect">
            <a:avLst/>
          </a:prstGeom>
        </p:spPr>
      </p:pic>
      <p:sp>
        <p:nvSpPr>
          <p:cNvPr id="32" name="TextBox 31">
            <a:extLst>
              <a:ext uri="{FF2B5EF4-FFF2-40B4-BE49-F238E27FC236}">
                <a16:creationId xmlns:a16="http://schemas.microsoft.com/office/drawing/2014/main" id="{F50A7723-1BA8-6001-4653-C73E6B447CE4}"/>
              </a:ext>
            </a:extLst>
          </p:cNvPr>
          <p:cNvSpPr txBox="1"/>
          <p:nvPr/>
        </p:nvSpPr>
        <p:spPr>
          <a:xfrm>
            <a:off x="4462154" y="4812949"/>
            <a:ext cx="5779125" cy="1754326"/>
          </a:xfrm>
          <a:prstGeom prst="rect">
            <a:avLst/>
          </a:prstGeom>
          <a:noFill/>
        </p:spPr>
        <p:txBody>
          <a:bodyPr wrap="square" rtlCol="0">
            <a:spAutoFit/>
          </a:bodyPr>
          <a:lstStyle/>
          <a:p>
            <a:pPr algn="l"/>
            <a:r>
              <a:rPr lang="en-US" b="0" i="0" dirty="0">
                <a:effectLst/>
                <a:latin typeface="Söhne"/>
              </a:rPr>
              <a:t>The timeline shows the establishment years of counties and how the number of counties has increased over time. The visual shows the historic trend of most number of counties established in the years 1865 through 1870.</a:t>
            </a:r>
          </a:p>
          <a:p>
            <a:br>
              <a:rPr lang="en-US" dirty="0"/>
            </a:br>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451692"/>
            <a:ext cx="5111750" cy="864871"/>
          </a:xfrm>
        </p:spPr>
        <p:txBody>
          <a:bodyPr/>
          <a:lstStyle/>
          <a:p>
            <a:r>
              <a:rPr lang="en-US" b="0" i="0" dirty="0">
                <a:solidFill>
                  <a:schemeClr val="tx1">
                    <a:lumMod val="65000"/>
                    <a:lumOff val="35000"/>
                  </a:schemeClr>
                </a:solidFill>
                <a:effectLst/>
                <a:latin typeface="Söhne"/>
              </a:rPr>
              <a:t>Kansas Counties Heatmap</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025525" y="1745346"/>
            <a:ext cx="2743200" cy="2345391"/>
          </a:xfrm>
        </p:spPr>
        <p:txBody>
          <a:bodyPr vert="horz" lIns="91440" tIns="45720" rIns="91440" bIns="45720" rtlCol="0" anchor="t">
            <a:normAutofit/>
          </a:bodyPr>
          <a:lstStyle/>
          <a:p>
            <a:r>
              <a:rPr lang="en-US" sz="1600" dirty="0"/>
              <a:t>The heatmap visualizes the relationship between establishment year and county area. Looking at the heatmap, the smallest area counties are established in the early years.</a:t>
            </a:r>
            <a:endParaRPr lang="en-US" sz="16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5B08ADD7-75E8-EF3B-CD8A-22ADF9D4A771}"/>
              </a:ext>
            </a:extLst>
          </p:cNvPr>
          <p:cNvPicPr>
            <a:picLocks noChangeAspect="1"/>
          </p:cNvPicPr>
          <p:nvPr/>
        </p:nvPicPr>
        <p:blipFill>
          <a:blip r:embed="rId2"/>
          <a:stretch>
            <a:fillRect/>
          </a:stretch>
        </p:blipFill>
        <p:spPr>
          <a:xfrm>
            <a:off x="4120575" y="1510907"/>
            <a:ext cx="7310992" cy="3836186"/>
          </a:xfrm>
          <a:prstGeom prst="rect">
            <a:avLst/>
          </a:prstGeom>
        </p:spPr>
      </p:pic>
      <p:sp>
        <p:nvSpPr>
          <p:cNvPr id="10" name="TextBox 9">
            <a:extLst>
              <a:ext uri="{FF2B5EF4-FFF2-40B4-BE49-F238E27FC236}">
                <a16:creationId xmlns:a16="http://schemas.microsoft.com/office/drawing/2014/main" id="{6310F101-22AD-363D-147D-6F6D4328C73F}"/>
              </a:ext>
            </a:extLst>
          </p:cNvPr>
          <p:cNvSpPr txBox="1"/>
          <p:nvPr/>
        </p:nvSpPr>
        <p:spPr>
          <a:xfrm>
            <a:off x="6473825" y="5482389"/>
            <a:ext cx="6102416" cy="369332"/>
          </a:xfrm>
          <a:prstGeom prst="rect">
            <a:avLst/>
          </a:prstGeom>
          <a:noFill/>
        </p:spPr>
        <p:txBody>
          <a:bodyPr wrap="square">
            <a:spAutoFit/>
          </a:bodyPr>
          <a:lstStyle/>
          <a:p>
            <a:r>
              <a:rPr lang="en-US" b="1" i="0" dirty="0">
                <a:effectLst/>
                <a:latin typeface="Söhne"/>
              </a:rPr>
              <a:t>Visualization 3 - Heatmap</a:t>
            </a:r>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8012430" y="452510"/>
            <a:ext cx="4179570" cy="1715531"/>
          </a:xfrm>
        </p:spPr>
        <p:txBody>
          <a:bodyPr/>
          <a:lstStyle/>
          <a:p>
            <a:r>
              <a:rPr lang="en-US" b="0" i="0" dirty="0">
                <a:solidFill>
                  <a:srgbClr val="D1D5DB"/>
                </a:solidFill>
                <a:effectLst/>
                <a:latin typeface="Söhne"/>
              </a:rPr>
              <a:t>Comparative Analysis</a:t>
            </a:r>
            <a:endParaRPr lang="en-US" dirty="0"/>
          </a:p>
        </p:txBody>
      </p:sp>
      <p:pic>
        <p:nvPicPr>
          <p:cNvPr id="4" name="Picture 3">
            <a:extLst>
              <a:ext uri="{FF2B5EF4-FFF2-40B4-BE49-F238E27FC236}">
                <a16:creationId xmlns:a16="http://schemas.microsoft.com/office/drawing/2014/main" id="{370741B3-A7A6-8616-E5B0-21701F74D822}"/>
              </a:ext>
            </a:extLst>
          </p:cNvPr>
          <p:cNvPicPr>
            <a:picLocks noChangeAspect="1"/>
          </p:cNvPicPr>
          <p:nvPr/>
        </p:nvPicPr>
        <p:blipFill>
          <a:blip r:embed="rId2"/>
          <a:stretch>
            <a:fillRect/>
          </a:stretch>
        </p:blipFill>
        <p:spPr>
          <a:xfrm>
            <a:off x="327259" y="1310276"/>
            <a:ext cx="7415785" cy="4263000"/>
          </a:xfrm>
          <a:prstGeom prst="rect">
            <a:avLst/>
          </a:prstGeom>
        </p:spPr>
      </p:pic>
      <p:sp>
        <p:nvSpPr>
          <p:cNvPr id="6" name="TextBox 5">
            <a:extLst>
              <a:ext uri="{FF2B5EF4-FFF2-40B4-BE49-F238E27FC236}">
                <a16:creationId xmlns:a16="http://schemas.microsoft.com/office/drawing/2014/main" id="{E35280C8-77A4-57DC-8DE3-F924919B180B}"/>
              </a:ext>
            </a:extLst>
          </p:cNvPr>
          <p:cNvSpPr txBox="1"/>
          <p:nvPr/>
        </p:nvSpPr>
        <p:spPr>
          <a:xfrm>
            <a:off x="327259" y="5178392"/>
            <a:ext cx="4379495" cy="369332"/>
          </a:xfrm>
          <a:prstGeom prst="rect">
            <a:avLst/>
          </a:prstGeom>
          <a:noFill/>
        </p:spPr>
        <p:txBody>
          <a:bodyPr wrap="square">
            <a:spAutoFit/>
          </a:bodyPr>
          <a:lstStyle/>
          <a:p>
            <a:r>
              <a:rPr lang="en-US" b="1" i="0" dirty="0">
                <a:effectLst/>
                <a:latin typeface="Söhne"/>
              </a:rPr>
              <a:t>Visualization 4 - Comparative Analysis</a:t>
            </a:r>
            <a:endParaRPr lang="en-US" dirty="0"/>
          </a:p>
        </p:txBody>
      </p:sp>
      <p:sp>
        <p:nvSpPr>
          <p:cNvPr id="7" name="TextBox 6">
            <a:extLst>
              <a:ext uri="{FF2B5EF4-FFF2-40B4-BE49-F238E27FC236}">
                <a16:creationId xmlns:a16="http://schemas.microsoft.com/office/drawing/2014/main" id="{CB1F94E7-5549-2FA1-815C-3B7658E63A26}"/>
              </a:ext>
            </a:extLst>
          </p:cNvPr>
          <p:cNvSpPr txBox="1"/>
          <p:nvPr/>
        </p:nvSpPr>
        <p:spPr>
          <a:xfrm>
            <a:off x="8012430" y="1983374"/>
            <a:ext cx="3480134" cy="2585323"/>
          </a:xfrm>
          <a:prstGeom prst="rect">
            <a:avLst/>
          </a:prstGeom>
          <a:noFill/>
        </p:spPr>
        <p:txBody>
          <a:bodyPr wrap="square" rtlCol="0">
            <a:spAutoFit/>
          </a:bodyPr>
          <a:lstStyle/>
          <a:p>
            <a:r>
              <a:rPr lang="en-US" dirty="0">
                <a:solidFill>
                  <a:schemeClr val="bg1"/>
                </a:solidFill>
              </a:rPr>
              <a:t>The visual here gives a interactive plot based on the selection of the county. The plot is Area vs county plot comparing the sizes of the county. In the provided visual, I have selected the county Butler and Wyandotte which represent the largest and smallest county in Kansas. </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My Shiny app includes various features to analyze and visualize data about Kansas counties, such as interactive plots, area charts, timelines, and comparative analysis. The app aims to provide insightful visualizations and comparative analytics on county data, including attributes like the area, seat, year of establishment, etc.</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Ishpreet Saini</a:t>
            </a:r>
          </a:p>
          <a:p>
            <a:r>
              <a:rPr lang="en-US" dirty="0"/>
              <a:t>Git Hub link: </a:t>
            </a:r>
            <a:r>
              <a:rPr lang="en-US" dirty="0">
                <a:hlinkClick r:id="rId2"/>
              </a:rPr>
              <a:t>https://github.com/isaini13/Data824FinalProject.git</a:t>
            </a:r>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60</TotalTime>
  <Words>415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Tenorite</vt:lpstr>
      <vt:lpstr>Monoline</vt:lpstr>
      <vt:lpstr>Kansas Counties Dataset Presentation</vt:lpstr>
      <vt:lpstr>Introduction</vt:lpstr>
      <vt:lpstr>Data Overview</vt:lpstr>
      <vt:lpstr>Visualization 1 - Area Chart</vt:lpstr>
      <vt:lpstr>Timeline of County Establishment</vt:lpstr>
      <vt:lpstr>Kansas Counties Heatmap</vt:lpstr>
      <vt:lpstr>Comparative Analysis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Counties Dataset Presentation</dc:title>
  <dc:creator>Lakshya Saini</dc:creator>
  <cp:lastModifiedBy>Lakshya Saini</cp:lastModifiedBy>
  <cp:revision>1</cp:revision>
  <dcterms:created xsi:type="dcterms:W3CDTF">2023-12-08T00:21:40Z</dcterms:created>
  <dcterms:modified xsi:type="dcterms:W3CDTF">2023-12-08T01:22:39Z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