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98254E"/>
    <a:srgbClr val="651934"/>
    <a:srgbClr val="A5A5A5"/>
    <a:srgbClr val="B4B4B4"/>
    <a:srgbClr val="BD7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773A-16A0-CE00-C158-357A8CA7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A57AC-05B0-5C3B-8F54-356587D4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85A9D-5E1F-93F7-52C9-F9B0CA27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916B9-85D3-D7CB-3B15-B546F555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90FBF-A037-C68F-F771-0E07D61B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45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080E3-B650-9120-159A-68056F46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EB24F0-7222-FC1D-3A5D-E202148F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132D6-D433-4E10-B054-0B080B25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BE3B0F-D8CE-DA52-D081-9624C45E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A1DCC-3858-98BF-C93D-261E3E3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73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B0F44E-D4C9-AD69-AF69-F9A20EEFD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D6DF29-4518-3EB8-A114-92720A33C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84BCA-5138-EA73-7523-8D3929FE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77DEF-8361-EA05-6C3F-32884732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2C5FB-8A48-7533-6A2B-8889ADA2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6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42077-90F1-D99C-8DD3-0D1BD1E1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F63C8-6253-4393-3ED2-7EEF1421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70241-6BBF-71C3-28E5-9235B308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FEE963-E698-406E-8ACF-38123286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0776-3824-C2D7-8909-87694ED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66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2A9AC-1962-AE59-0D76-1962535E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C7FEE-000D-A9F4-D2E7-8AD66B1F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0D802-DDE9-150D-B219-E498820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DE364-7168-4F7C-25D7-6ABF465E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8544B-0624-1447-CEDA-8E0D278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86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A05FF-ECC2-CA7D-C13E-5CFAC5D2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A607F-E683-65CD-08EB-CA7C329E6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52679A-6921-EF7E-A033-870BFA1BC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BAE64B-F0BB-0F9D-46DD-4EC16DBE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773814-DCD1-744F-AE66-97183D33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3C75C4-BDF9-755F-8611-87EAA86A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57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04A6C-94BD-C6EC-A582-30A333BD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4CCF0-3D44-1E76-CAD0-0A647C296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7CF3CC-A1F3-FB3E-2FC6-9215BF24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C1CA75-5574-8630-A3C3-DE09211A4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F84F36-7615-19F8-7039-6C1DCF410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B44DFB-BD70-C98D-1257-08259DE8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3293E4-E733-1432-7BAF-F8BBC625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1A4D05-BD1F-44B5-78F6-661A8D9D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2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530E1-EFDC-4996-4B21-0AC6EF3C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C2091-489B-17C1-9A52-008DF12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7190ED-E325-FA48-2ED9-800875D4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DC0ACF-6B59-4B35-9813-394346A6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7F0EB7-7F1D-773B-D810-602289D5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1DFBD1-9138-76AF-FC40-99276099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A556D-8C61-C745-42F1-F0523042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67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4A52B-010D-AF2B-2EEC-02858CB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CC29F-40D6-CC29-5A73-B41EFE9D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F5157F-CEB2-DEEE-814F-24E84464A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6B4576-E7F1-CCE6-3165-E2ED988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3D9E01-BBA7-D8CD-5A30-AB03354A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52E616-2DFD-31D9-74B3-4ACAA0E2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0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0770E-E68B-9072-06D7-0C028022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128DD8-1728-BD5E-DA3E-95957BB1E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5ADEEC-E275-420B-3FD5-8B8356F2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1D5F99-930B-D408-CED6-357BF32E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CE6B8B-49C7-67FC-6A2C-D1B3E52E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478A7C-5445-B76A-AF13-19D044C6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2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E5F7AA-EC51-C02D-BD22-EF71300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611451-F1A0-21F5-3F13-5F80D126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8376D-07BD-7C03-4E66-E6BA47F4D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CD48-9B27-4A35-9EC3-79AA5505D63B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093B9-7B5D-7A2F-4854-C4FB2417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7BBFE-CA73-EF1D-673C-87879819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44F2-B0A6-4763-A64E-C30BF22A7B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81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2.png"/><Relationship Id="rId26" Type="http://schemas.openxmlformats.org/officeDocument/2006/relationships/slide" Target="slide9.xm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slide" Target="slide6.xml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20" Type="http://schemas.openxmlformats.org/officeDocument/2006/relationships/slide" Target="slide7.xml"/><Relationship Id="rId29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14.png"/><Relationship Id="rId5" Type="http://schemas.openxmlformats.org/officeDocument/2006/relationships/slide" Target="slide2.xml"/><Relationship Id="rId23" Type="http://schemas.openxmlformats.org/officeDocument/2006/relationships/slide" Target="slide8.xml"/><Relationship Id="rId28" Type="http://schemas.openxmlformats.org/officeDocument/2006/relationships/image" Target="../media/image16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14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8.png"/><Relationship Id="rId18" Type="http://schemas.openxmlformats.org/officeDocument/2006/relationships/image" Target="../media/image28.png"/><Relationship Id="rId26" Type="http://schemas.openxmlformats.org/officeDocument/2006/relationships/image" Target="../media/image16.png"/><Relationship Id="rId3" Type="http://schemas.openxmlformats.org/officeDocument/2006/relationships/image" Target="../media/image20.png"/><Relationship Id="rId21" Type="http://schemas.openxmlformats.org/officeDocument/2006/relationships/slide" Target="slide4.xml"/><Relationship Id="rId7" Type="http://schemas.openxmlformats.org/officeDocument/2006/relationships/image" Target="../media/image24.png"/><Relationship Id="rId12" Type="http://schemas.openxmlformats.org/officeDocument/2006/relationships/image" Target="../media/image3.sv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20" Type="http://schemas.openxmlformats.org/officeDocument/2006/relationships/image" Target="../media/image29.png"/><Relationship Id="rId29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.png"/><Relationship Id="rId24" Type="http://schemas.openxmlformats.org/officeDocument/2006/relationships/slide" Target="slide5.xml"/><Relationship Id="rId5" Type="http://schemas.openxmlformats.org/officeDocument/2006/relationships/image" Target="../media/image22.png"/><Relationship Id="rId23" Type="http://schemas.openxmlformats.org/officeDocument/2006/relationships/image" Target="../media/image32.png"/><Relationship Id="rId28" Type="http://schemas.openxmlformats.org/officeDocument/2006/relationships/image" Target="../media/image18.png"/><Relationship Id="rId10" Type="http://schemas.openxmlformats.org/officeDocument/2006/relationships/image" Target="../media/image27.svg"/><Relationship Id="rId19" Type="http://schemas.openxmlformats.org/officeDocument/2006/relationships/slide" Target="slide3.xml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22" Type="http://schemas.openxmlformats.org/officeDocument/2006/relationships/image" Target="../media/image29.png"/><Relationship Id="rId27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6.png"/><Relationship Id="rId7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8.png"/><Relationship Id="rId5" Type="http://schemas.openxmlformats.org/officeDocument/2006/relationships/image" Target="../media/image18.png"/><Relationship Id="rId10" Type="http://schemas.openxmlformats.org/officeDocument/2006/relationships/image" Target="../media/image37.png"/><Relationship Id="rId4" Type="http://schemas.openxmlformats.org/officeDocument/2006/relationships/image" Target="../media/image17.sv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26" Type="http://schemas.openxmlformats.org/officeDocument/2006/relationships/image" Target="../media/image58.svg"/><Relationship Id="rId3" Type="http://schemas.openxmlformats.org/officeDocument/2006/relationships/image" Target="../media/image39.png"/><Relationship Id="rId21" Type="http://schemas.openxmlformats.org/officeDocument/2006/relationships/image" Target="../media/image53.png"/><Relationship Id="rId7" Type="http://schemas.openxmlformats.org/officeDocument/2006/relationships/image" Target="../media/image18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33.jpg"/><Relationship Id="rId16" Type="http://schemas.openxmlformats.org/officeDocument/2006/relationships/image" Target="../media/image48.svg"/><Relationship Id="rId20" Type="http://schemas.openxmlformats.org/officeDocument/2006/relationships/image" Target="../media/image52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43.png"/><Relationship Id="rId24" Type="http://schemas.openxmlformats.org/officeDocument/2006/relationships/image" Target="../media/image56.svg"/><Relationship Id="rId5" Type="http://schemas.openxmlformats.org/officeDocument/2006/relationships/image" Target="../media/image16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sv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4" Type="http://schemas.openxmlformats.org/officeDocument/2006/relationships/image" Target="../media/image40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54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png"/><Relationship Id="rId7" Type="http://schemas.openxmlformats.org/officeDocument/2006/relationships/image" Target="../media/image19.sv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66.png"/><Relationship Id="rId4" Type="http://schemas.openxmlformats.org/officeDocument/2006/relationships/image" Target="../media/image16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00000">
              <a:srgbClr val="651934"/>
            </a:gs>
            <a:gs pos="100000">
              <a:srgbClr val="651934"/>
            </a:gs>
            <a:gs pos="100000">
              <a:srgbClr val="65193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57">
            <a:extLst>
              <a:ext uri="{FF2B5EF4-FFF2-40B4-BE49-F238E27FC236}">
                <a16:creationId xmlns:a16="http://schemas.microsoft.com/office/drawing/2014/main" id="{3359BD7D-0F77-9544-7149-5266F6C742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728495" y="1522655"/>
            <a:ext cx="10268405" cy="5916109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31817869-6971-8F0A-4175-495E2BC51534}"/>
              </a:ext>
            </a:extLst>
          </p:cNvPr>
          <p:cNvGrpSpPr/>
          <p:nvPr/>
        </p:nvGrpSpPr>
        <p:grpSpPr>
          <a:xfrm>
            <a:off x="5334225" y="2456362"/>
            <a:ext cx="6120000" cy="3294098"/>
            <a:chOff x="5819775" y="2774827"/>
            <a:chExt cx="6120000" cy="3294098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2F20D37-AC49-D16E-1B5D-4DC82BAF2E61}"/>
                </a:ext>
              </a:extLst>
            </p:cNvPr>
            <p:cNvSpPr/>
            <p:nvPr/>
          </p:nvSpPr>
          <p:spPr>
            <a:xfrm>
              <a:off x="5819775" y="2828925"/>
              <a:ext cx="6120000" cy="32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  <a:sp3d extrusionH="266700">
              <a:bevelT w="419100" h="0"/>
              <a:extrusionClr>
                <a:schemeClr val="bg1">
                  <a:lumMod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2BEF40F-35A1-E370-FE77-DA78321DE18E}"/>
                </a:ext>
              </a:extLst>
            </p:cNvPr>
            <p:cNvGrpSpPr/>
            <p:nvPr/>
          </p:nvGrpSpPr>
          <p:grpSpPr>
            <a:xfrm>
              <a:off x="5819775" y="2774827"/>
              <a:ext cx="6120000" cy="3240000"/>
              <a:chOff x="330653" y="643812"/>
              <a:chExt cx="6120000" cy="3240000"/>
            </a:xfrm>
            <a:scene3d>
              <a:camera prst="isometricTopUp"/>
              <a:lightRig rig="threePt" dir="t"/>
            </a:scene3d>
          </p:grpSpPr>
          <p:sp>
            <p:nvSpPr>
              <p:cNvPr id="28" name="Rectángulo: esquinas redondeadas 27">
                <a:extLst>
                  <a:ext uri="{FF2B5EF4-FFF2-40B4-BE49-F238E27FC236}">
                    <a16:creationId xmlns:a16="http://schemas.microsoft.com/office/drawing/2014/main" id="{CAD0A13B-4BF9-73F4-A610-930F1FBC2D19}"/>
                  </a:ext>
                </a:extLst>
              </p:cNvPr>
              <p:cNvSpPr/>
              <p:nvPr/>
            </p:nvSpPr>
            <p:spPr>
              <a:xfrm>
                <a:off x="330653" y="643812"/>
                <a:ext cx="6120000" cy="3240000"/>
              </a:xfrm>
              <a:prstGeom prst="round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bg1"/>
                  </a:gs>
                  <a:gs pos="100000">
                    <a:schemeClr val="bg1"/>
                  </a:gs>
                  <a:gs pos="100000">
                    <a:schemeClr val="bg1"/>
                  </a:gs>
                </a:gsLst>
                <a:lin ang="60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02C5D4F2-FF25-3FFB-7B47-502ED15E51B3}"/>
                  </a:ext>
                </a:extLst>
              </p:cNvPr>
              <p:cNvSpPr/>
              <p:nvPr/>
            </p:nvSpPr>
            <p:spPr>
              <a:xfrm>
                <a:off x="542925" y="769812"/>
                <a:ext cx="1962000" cy="2988000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0" name="Rectángulo: esquinas redondeadas 29">
                <a:extLst>
                  <a:ext uri="{FF2B5EF4-FFF2-40B4-BE49-F238E27FC236}">
                    <a16:creationId xmlns:a16="http://schemas.microsoft.com/office/drawing/2014/main" id="{6FBCE5E1-F11B-11A7-B205-9869B8296665}"/>
                  </a:ext>
                </a:extLst>
              </p:cNvPr>
              <p:cNvSpPr/>
              <p:nvPr/>
            </p:nvSpPr>
            <p:spPr>
              <a:xfrm>
                <a:off x="2600325" y="2310474"/>
                <a:ext cx="2534464" cy="1447338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46AEA161-713A-A2D4-3BBF-4EE49B291D6D}"/>
                  </a:ext>
                </a:extLst>
              </p:cNvPr>
              <p:cNvSpPr/>
              <p:nvPr/>
            </p:nvSpPr>
            <p:spPr>
              <a:xfrm>
                <a:off x="3648225" y="769813"/>
                <a:ext cx="1486564" cy="1447338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291ED154-3296-39DB-42A3-4E175AE096E3}"/>
                  </a:ext>
                </a:extLst>
              </p:cNvPr>
              <p:cNvSpPr/>
              <p:nvPr/>
            </p:nvSpPr>
            <p:spPr>
              <a:xfrm>
                <a:off x="2600325" y="769812"/>
                <a:ext cx="952500" cy="1447338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Rectángulo: esquinas redondeadas 32">
                <a:extLst>
                  <a:ext uri="{FF2B5EF4-FFF2-40B4-BE49-F238E27FC236}">
                    <a16:creationId xmlns:a16="http://schemas.microsoft.com/office/drawing/2014/main" id="{26CA3E40-B0D2-E76A-0763-24DE043D22FC}"/>
                  </a:ext>
                </a:extLst>
              </p:cNvPr>
              <p:cNvSpPr/>
              <p:nvPr/>
            </p:nvSpPr>
            <p:spPr>
              <a:xfrm>
                <a:off x="5953125" y="1441014"/>
                <a:ext cx="142875" cy="1645595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8" name="Gráfico 37" descr="Invidente con relleno sólido">
                <a:extLst>
                  <a:ext uri="{FF2B5EF4-FFF2-40B4-BE49-F238E27FC236}">
                    <a16:creationId xmlns:a16="http://schemas.microsoft.com/office/drawing/2014/main" id="{98E0394C-BCDF-2EFE-DBB3-FA769658F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5191893" y="1019470"/>
                <a:ext cx="694557" cy="694557"/>
              </a:xfrm>
              <a:prstGeom prst="rect">
                <a:avLst/>
              </a:prstGeom>
            </p:spPr>
          </p:pic>
        </p:grpSp>
      </p:grpSp>
      <p:sp>
        <p:nvSpPr>
          <p:cNvPr id="9" name="Rectángulo: esquinas redondeadas 8">
            <a:hlinkClick r:id="rId5" action="ppaction://hlinksldjump"/>
            <a:extLst>
              <a:ext uri="{FF2B5EF4-FFF2-40B4-BE49-F238E27FC236}">
                <a16:creationId xmlns:a16="http://schemas.microsoft.com/office/drawing/2014/main" id="{C4A88DB4-3C61-0766-FEAF-1A3153041983}"/>
              </a:ext>
            </a:extLst>
          </p:cNvPr>
          <p:cNvSpPr/>
          <p:nvPr/>
        </p:nvSpPr>
        <p:spPr>
          <a:xfrm>
            <a:off x="1008356" y="5327030"/>
            <a:ext cx="1952625" cy="3693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Desarrollo</a:t>
            </a:r>
          </a:p>
        </p:txBody>
      </p:sp>
      <p:pic>
        <p:nvPicPr>
          <p:cNvPr id="14" name="Gráfico 13" descr="Crecimiento empresarial con relleno sólido">
            <a:extLst>
              <a:ext uri="{FF2B5EF4-FFF2-40B4-BE49-F238E27FC236}">
                <a16:creationId xmlns:a16="http://schemas.microsoft.com/office/drawing/2014/main" id="{93E4ADD1-3B6E-D1B9-0DAE-5D047A781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2720">
            <a:off x="8113593" y="2921312"/>
            <a:ext cx="914400" cy="914400"/>
          </a:xfrm>
          <a:prstGeom prst="rect">
            <a:avLst/>
          </a:prstGeom>
        </p:spPr>
      </p:pic>
      <p:pic>
        <p:nvPicPr>
          <p:cNvPr id="19" name="Gráfico 18" descr="Grupo de hombres con relleno sólido">
            <a:extLst>
              <a:ext uri="{FF2B5EF4-FFF2-40B4-BE49-F238E27FC236}">
                <a16:creationId xmlns:a16="http://schemas.microsoft.com/office/drawing/2014/main" id="{7AFD6B7E-B64C-C9A0-708A-7C56EFC582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57607">
            <a:off x="6450311" y="4202700"/>
            <a:ext cx="1206674" cy="1206674"/>
          </a:xfrm>
          <a:prstGeom prst="rect">
            <a:avLst/>
          </a:prstGeom>
        </p:spPr>
      </p:pic>
      <p:pic>
        <p:nvPicPr>
          <p:cNvPr id="24" name="Gráfico 23" descr="Signo de interrogación con relleno sólido">
            <a:extLst>
              <a:ext uri="{FF2B5EF4-FFF2-40B4-BE49-F238E27FC236}">
                <a16:creationId xmlns:a16="http://schemas.microsoft.com/office/drawing/2014/main" id="{BC20FEA4-6847-11B3-993F-40116B2715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366385">
            <a:off x="7194837" y="3478221"/>
            <a:ext cx="722719" cy="722719"/>
          </a:xfrm>
          <a:prstGeom prst="rect">
            <a:avLst/>
          </a:prstGeom>
        </p:spPr>
      </p:pic>
      <p:pic>
        <p:nvPicPr>
          <p:cNvPr id="34" name="Gráfico 33" descr="Centro de llamadas con relleno sólido">
            <a:extLst>
              <a:ext uri="{FF2B5EF4-FFF2-40B4-BE49-F238E27FC236}">
                <a16:creationId xmlns:a16="http://schemas.microsoft.com/office/drawing/2014/main" id="{36643361-C6C2-C681-7582-9118EF09B6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384408">
            <a:off x="8838452" y="361415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Vista general de diapositiva 40">
                <a:extLst>
                  <a:ext uri="{FF2B5EF4-FFF2-40B4-BE49-F238E27FC236}">
                    <a16:creationId xmlns:a16="http://schemas.microsoft.com/office/drawing/2014/main" id="{3605E849-71EA-1BDD-DF02-2AD9977DE0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7149273"/>
                  </p:ext>
                </p:extLst>
              </p:nvPr>
            </p:nvGraphicFramePr>
            <p:xfrm>
              <a:off x="7300722" y="2122887"/>
              <a:ext cx="2764668" cy="1714500"/>
            </p:xfrm>
            <a:graphic>
              <a:graphicData uri="http://schemas.microsoft.com/office/powerpoint/2016/slidezoom">
                <pslz:sldZm>
                  <pslz:sldZmObj sldId="265" cId="3756634383">
                    <pslz:zmPr id="{055C01ED-7A7C-4214-BCEF-C73253F28F93}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4668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Vista general de diapositiva 40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3605E849-71EA-1BDD-DF02-2AD9977DE0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722" y="2122887"/>
                <a:ext cx="2764668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5" name="Vista general de diapositiva 44">
                <a:extLst>
                  <a:ext uri="{FF2B5EF4-FFF2-40B4-BE49-F238E27FC236}">
                    <a16:creationId xmlns:a16="http://schemas.microsoft.com/office/drawing/2014/main" id="{36745B6C-FE70-E7EE-7186-4C32F87BBB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4563854"/>
                  </p:ext>
                </p:extLst>
              </p:nvPr>
            </p:nvGraphicFramePr>
            <p:xfrm>
              <a:off x="5031383" y="4220215"/>
              <a:ext cx="3344785" cy="2022375"/>
            </p:xfrm>
            <a:graphic>
              <a:graphicData uri="http://schemas.microsoft.com/office/powerpoint/2016/slidezoom">
                <pslz:sldZm>
                  <pslz:sldZmObj sldId="266" cId="356072509">
                    <pslz:zmPr id="{08B943CA-882E-4D94-A03B-DD517AA58C2B}" imageType="cover" transitionDur="1000">
                      <p166:blipFill xmlns:p166="http://schemas.microsoft.com/office/powerpoint/2016/6/main"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44785" cy="202237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5" name="Vista general de diapositiva 44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36745B6C-FE70-E7EE-7186-4C32F87BBB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1383" y="4220215"/>
                <a:ext cx="3344785" cy="2022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7" name="Vista general de diapositiva 46">
                <a:extLst>
                  <a:ext uri="{FF2B5EF4-FFF2-40B4-BE49-F238E27FC236}">
                    <a16:creationId xmlns:a16="http://schemas.microsoft.com/office/drawing/2014/main" id="{56D9D26D-F2D0-192A-8F0A-B720A51AD0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0568275"/>
                  </p:ext>
                </p:extLst>
              </p:nvPr>
            </p:nvGraphicFramePr>
            <p:xfrm>
              <a:off x="8319675" y="3529643"/>
              <a:ext cx="2807638" cy="1714500"/>
            </p:xfrm>
            <a:graphic>
              <a:graphicData uri="http://schemas.microsoft.com/office/powerpoint/2016/slidezoom">
                <pslz:sldZm>
                  <pslz:sldZmObj sldId="267" cId="775836607">
                    <pslz:zmPr id="{F5832569-03D4-4E65-A60F-6E9AC3807C5E}" imageType="cover" transitionDur="1000">
                      <p166:blipFill xmlns:p166="http://schemas.microsoft.com/office/powerpoint/2016/6/main"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07638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7" name="Vista general de diapositiva 46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56D9D26D-F2D0-192A-8F0A-B720A51AD0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9675" y="3529643"/>
                <a:ext cx="2807638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Vista general de diapositiva 48">
                <a:extLst>
                  <a:ext uri="{FF2B5EF4-FFF2-40B4-BE49-F238E27FC236}">
                    <a16:creationId xmlns:a16="http://schemas.microsoft.com/office/drawing/2014/main" id="{D2595A6B-1AC0-6076-819A-6420C7FC5A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7176310"/>
                  </p:ext>
                </p:extLst>
              </p:nvPr>
            </p:nvGraphicFramePr>
            <p:xfrm>
              <a:off x="5798528" y="3107964"/>
              <a:ext cx="2727158" cy="1714500"/>
            </p:xfrm>
            <a:graphic>
              <a:graphicData uri="http://schemas.microsoft.com/office/powerpoint/2016/slidezoom">
                <pslz:sldZm>
                  <pslz:sldZmObj sldId="268" cId="2347274360">
                    <pslz:zmPr id="{24275943-535A-4991-8892-AA6FA212563D}" imageType="cover" transitionDur="1000">
                      <p166:blipFill xmlns:p166="http://schemas.microsoft.com/office/powerpoint/2016/6/main"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27158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Vista general de diapositiva 48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D2595A6B-1AC0-6076-819A-6420C7FC5A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8528" y="3107964"/>
                <a:ext cx="2727158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51E41D31-6C0C-292F-CBFE-F31DFFE2E3B8}"/>
              </a:ext>
            </a:extLst>
          </p:cNvPr>
          <p:cNvSpPr txBox="1"/>
          <p:nvPr/>
        </p:nvSpPr>
        <p:spPr>
          <a:xfrm>
            <a:off x="1134431" y="3638329"/>
            <a:ext cx="3642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Generalidades del proyecto.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D73B9A-7DFB-308C-9776-FF6EA70BBDC7}"/>
              </a:ext>
            </a:extLst>
          </p:cNvPr>
          <p:cNvSpPr txBox="1"/>
          <p:nvPr/>
        </p:nvSpPr>
        <p:spPr>
          <a:xfrm>
            <a:off x="2053639" y="795690"/>
            <a:ext cx="5174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SENSORES DE REGISTRO DE FLUJO DE PERSONAS</a:t>
            </a:r>
            <a:endParaRPr lang="es-MX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169D04B-5B32-9F10-45EB-FB5A00D7624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60718" y="2020942"/>
            <a:ext cx="1087022" cy="108702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577676B-5401-4B9C-16D8-CB4A7205330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52152" y="2177406"/>
            <a:ext cx="2162910" cy="7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04687 -0.06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3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04779 -0.036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8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-0.06784 0.048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240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03073 0.05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57">
            <a:extLst>
              <a:ext uri="{FF2B5EF4-FFF2-40B4-BE49-F238E27FC236}">
                <a16:creationId xmlns:a16="http://schemas.microsoft.com/office/drawing/2014/main" id="{3359BD7D-0F77-9544-7149-5266F6C742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355272" y="1522655"/>
            <a:ext cx="10268405" cy="5916109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31817869-6971-8F0A-4175-495E2BC51534}"/>
              </a:ext>
            </a:extLst>
          </p:cNvPr>
          <p:cNvGrpSpPr/>
          <p:nvPr/>
        </p:nvGrpSpPr>
        <p:grpSpPr>
          <a:xfrm>
            <a:off x="5429475" y="2456362"/>
            <a:ext cx="6120000" cy="3294098"/>
            <a:chOff x="5819775" y="2774827"/>
            <a:chExt cx="6120000" cy="3294098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2F20D37-AC49-D16E-1B5D-4DC82BAF2E61}"/>
                </a:ext>
              </a:extLst>
            </p:cNvPr>
            <p:cNvSpPr/>
            <p:nvPr/>
          </p:nvSpPr>
          <p:spPr>
            <a:xfrm>
              <a:off x="5819775" y="2828925"/>
              <a:ext cx="6120000" cy="32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  <a:sp3d extrusionH="266700">
              <a:bevelT w="419100" h="0"/>
              <a:extrusionClr>
                <a:schemeClr val="bg1">
                  <a:lumMod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2BEF40F-35A1-E370-FE77-DA78321DE18E}"/>
                </a:ext>
              </a:extLst>
            </p:cNvPr>
            <p:cNvGrpSpPr/>
            <p:nvPr/>
          </p:nvGrpSpPr>
          <p:grpSpPr>
            <a:xfrm>
              <a:off x="5819775" y="2774827"/>
              <a:ext cx="6120000" cy="3240000"/>
              <a:chOff x="330653" y="643812"/>
              <a:chExt cx="6120000" cy="3240000"/>
            </a:xfrm>
            <a:scene3d>
              <a:camera prst="isometricTopUp"/>
              <a:lightRig rig="threePt" dir="t"/>
            </a:scene3d>
          </p:grpSpPr>
          <p:sp>
            <p:nvSpPr>
              <p:cNvPr id="28" name="Rectángulo: esquinas redondeadas 27">
                <a:extLst>
                  <a:ext uri="{FF2B5EF4-FFF2-40B4-BE49-F238E27FC236}">
                    <a16:creationId xmlns:a16="http://schemas.microsoft.com/office/drawing/2014/main" id="{CAD0A13B-4BF9-73F4-A610-930F1FBC2D19}"/>
                  </a:ext>
                </a:extLst>
              </p:cNvPr>
              <p:cNvSpPr/>
              <p:nvPr/>
            </p:nvSpPr>
            <p:spPr>
              <a:xfrm>
                <a:off x="330653" y="643812"/>
                <a:ext cx="6120000" cy="3240000"/>
              </a:xfrm>
              <a:prstGeom prst="round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bg1"/>
                  </a:gs>
                  <a:gs pos="100000">
                    <a:schemeClr val="bg1"/>
                  </a:gs>
                  <a:gs pos="100000">
                    <a:schemeClr val="bg1"/>
                  </a:gs>
                </a:gsLst>
                <a:lin ang="60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02C5D4F2-FF25-3FFB-7B47-502ED15E51B3}"/>
                  </a:ext>
                </a:extLst>
              </p:cNvPr>
              <p:cNvSpPr/>
              <p:nvPr/>
            </p:nvSpPr>
            <p:spPr>
              <a:xfrm>
                <a:off x="542925" y="769812"/>
                <a:ext cx="1962000" cy="2988000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0" name="Rectángulo: esquinas redondeadas 29">
                <a:extLst>
                  <a:ext uri="{FF2B5EF4-FFF2-40B4-BE49-F238E27FC236}">
                    <a16:creationId xmlns:a16="http://schemas.microsoft.com/office/drawing/2014/main" id="{6FBCE5E1-F11B-11A7-B205-9869B8296665}"/>
                  </a:ext>
                </a:extLst>
              </p:cNvPr>
              <p:cNvSpPr/>
              <p:nvPr/>
            </p:nvSpPr>
            <p:spPr>
              <a:xfrm>
                <a:off x="2600325" y="2310474"/>
                <a:ext cx="2534464" cy="1447338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46AEA161-713A-A2D4-3BBF-4EE49B291D6D}"/>
                  </a:ext>
                </a:extLst>
              </p:cNvPr>
              <p:cNvSpPr/>
              <p:nvPr/>
            </p:nvSpPr>
            <p:spPr>
              <a:xfrm>
                <a:off x="3648225" y="769813"/>
                <a:ext cx="1486564" cy="1447338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291ED154-3296-39DB-42A3-4E175AE096E3}"/>
                  </a:ext>
                </a:extLst>
              </p:cNvPr>
              <p:cNvSpPr/>
              <p:nvPr/>
            </p:nvSpPr>
            <p:spPr>
              <a:xfrm>
                <a:off x="2600325" y="769812"/>
                <a:ext cx="952500" cy="1447338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Rectángulo: esquinas redondeadas 32">
                <a:extLst>
                  <a:ext uri="{FF2B5EF4-FFF2-40B4-BE49-F238E27FC236}">
                    <a16:creationId xmlns:a16="http://schemas.microsoft.com/office/drawing/2014/main" id="{26CA3E40-B0D2-E76A-0763-24DE043D22FC}"/>
                  </a:ext>
                </a:extLst>
              </p:cNvPr>
              <p:cNvSpPr/>
              <p:nvPr/>
            </p:nvSpPr>
            <p:spPr>
              <a:xfrm>
                <a:off x="5953125" y="1441014"/>
                <a:ext cx="142875" cy="1645595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4" name="Gráfico 33" descr="Ábaco contorno">
                <a:extLst>
                  <a:ext uri="{FF2B5EF4-FFF2-40B4-BE49-F238E27FC236}">
                    <a16:creationId xmlns:a16="http://schemas.microsoft.com/office/drawing/2014/main" id="{76FAC524-B16A-014E-F8C5-F85180023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508682" y="1289032"/>
                <a:ext cx="2037478" cy="1949558"/>
              </a:xfrm>
              <a:prstGeom prst="rect">
                <a:avLst/>
              </a:prstGeom>
            </p:spPr>
          </p:pic>
          <p:pic>
            <p:nvPicPr>
              <p:cNvPr id="35" name="Gráfico 34" descr="Inteligencia artificial con relleno sólido">
                <a:extLst>
                  <a:ext uri="{FF2B5EF4-FFF2-40B4-BE49-F238E27FC236}">
                    <a16:creationId xmlns:a16="http://schemas.microsoft.com/office/drawing/2014/main" id="{9337CF9F-8A3E-C1C8-EE13-2942EC5EE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3138047" y="2343150"/>
                <a:ext cx="1486564" cy="1486564"/>
              </a:xfrm>
              <a:prstGeom prst="rect">
                <a:avLst/>
              </a:prstGeom>
            </p:spPr>
          </p:pic>
          <p:pic>
            <p:nvPicPr>
              <p:cNvPr id="36" name="Gráfico 35" descr="Pluma de caligrafía con relleno sólido">
                <a:extLst>
                  <a:ext uri="{FF2B5EF4-FFF2-40B4-BE49-F238E27FC236}">
                    <a16:creationId xmlns:a16="http://schemas.microsoft.com/office/drawing/2014/main" id="{0726FD12-D4FB-3725-FA06-0E57C4D87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5400000">
                <a:off x="2619375" y="90954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Gráfico 36" descr="Dólar con relleno sólido">
                <a:extLst>
                  <a:ext uri="{FF2B5EF4-FFF2-40B4-BE49-F238E27FC236}">
                    <a16:creationId xmlns:a16="http://schemas.microsoft.com/office/drawing/2014/main" id="{588015BF-82CC-D0C5-EBE0-B8E51A2E5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5400000">
                <a:off x="3875161" y="969529"/>
                <a:ext cx="1047903" cy="1047903"/>
              </a:xfrm>
              <a:prstGeom prst="rect">
                <a:avLst/>
              </a:prstGeom>
            </p:spPr>
          </p:pic>
          <p:pic>
            <p:nvPicPr>
              <p:cNvPr id="38" name="Gráfico 37" descr="Invidente con relleno sólido">
                <a:extLst>
                  <a:ext uri="{FF2B5EF4-FFF2-40B4-BE49-F238E27FC236}">
                    <a16:creationId xmlns:a16="http://schemas.microsoft.com/office/drawing/2014/main" id="{98E0394C-BCDF-2EFE-DBB3-FA769658F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5191893" y="1019470"/>
                <a:ext cx="694557" cy="694557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8" name="Vista general de diapositiva 67">
                <a:extLst>
                  <a:ext uri="{FF2B5EF4-FFF2-40B4-BE49-F238E27FC236}">
                    <a16:creationId xmlns:a16="http://schemas.microsoft.com/office/drawing/2014/main" id="{069F362F-BF30-CA8C-48F5-F04C0BCCA7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7559786"/>
                  </p:ext>
                </p:extLst>
              </p:nvPr>
            </p:nvGraphicFramePr>
            <p:xfrm>
              <a:off x="7422455" y="2162106"/>
              <a:ext cx="2564689" cy="1714500"/>
            </p:xfrm>
            <a:graphic>
              <a:graphicData uri="http://schemas.microsoft.com/office/powerpoint/2016/slidezoom">
                <pslz:sldZm>
                  <pslz:sldZmObj sldId="257" cId="416423394">
                    <pslz:zmPr id="{C38730A7-6D75-4502-8634-C6F852B9E52C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64689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8" name="Vista general de diapositiva 67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069F362F-BF30-CA8C-48F5-F04C0BCCA7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2455" y="2162106"/>
                <a:ext cx="2564689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6" name="Vista general de diapositiva 75">
                <a:extLst>
                  <a:ext uri="{FF2B5EF4-FFF2-40B4-BE49-F238E27FC236}">
                    <a16:creationId xmlns:a16="http://schemas.microsoft.com/office/drawing/2014/main" id="{0DEF6B31-05FF-D61E-77D9-01002037E5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9658726"/>
                  </p:ext>
                </p:extLst>
              </p:nvPr>
            </p:nvGraphicFramePr>
            <p:xfrm>
              <a:off x="8344390" y="3426682"/>
              <a:ext cx="2656362" cy="1714500"/>
            </p:xfrm>
            <a:graphic>
              <a:graphicData uri="http://schemas.microsoft.com/office/powerpoint/2016/slidezoom">
                <pslz:sldZm>
                  <pslz:sldZmObj sldId="258" cId="424566940">
                    <pslz:zmPr id="{F053BE99-8750-4640-9FC2-2DD00697E6BB}" imageType="cover" transitionDur="100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56362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6" name="Vista general de diapositiva 7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0DEF6B31-05FF-D61E-77D9-01002037E5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4390" y="3426682"/>
                <a:ext cx="2656362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8" name="Vista general de diapositiva 77">
                <a:extLst>
                  <a:ext uri="{FF2B5EF4-FFF2-40B4-BE49-F238E27FC236}">
                    <a16:creationId xmlns:a16="http://schemas.microsoft.com/office/drawing/2014/main" id="{2CFCA970-2A61-BBD9-1CD2-ED64E00686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8557719"/>
                  </p:ext>
                </p:extLst>
              </p:nvPr>
            </p:nvGraphicFramePr>
            <p:xfrm>
              <a:off x="6031762" y="3073454"/>
              <a:ext cx="2503560" cy="1714500"/>
            </p:xfrm>
            <a:graphic>
              <a:graphicData uri="http://schemas.microsoft.com/office/powerpoint/2016/slidezoom">
                <pslz:sldZm>
                  <pslz:sldZmObj sldId="259" cId="3749668362">
                    <pslz:zmPr id="{E2411A65-A0B4-435F-A09B-3ECAC905B267}" imageType="cover" transitionDur="1000">
                      <p166:blipFill xmlns:p166="http://schemas.microsoft.com/office/powerpoint/2016/6/main"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0356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8" name="Vista general de diapositiva 77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2CFCA970-2A61-BBD9-1CD2-ED64E00686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762" y="3073454"/>
                <a:ext cx="2503560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421AC6C6-E7EE-44F7-4582-673B1DAF7C7E}"/>
              </a:ext>
            </a:extLst>
          </p:cNvPr>
          <p:cNvSpPr txBox="1"/>
          <p:nvPr/>
        </p:nvSpPr>
        <p:spPr>
          <a:xfrm>
            <a:off x="997178" y="3950352"/>
            <a:ext cx="35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Desarrollo del proyecto.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B99161-6410-5738-F01B-574C5A1B8B1D}"/>
              </a:ext>
            </a:extLst>
          </p:cNvPr>
          <p:cNvSpPr txBox="1"/>
          <p:nvPr/>
        </p:nvSpPr>
        <p:spPr>
          <a:xfrm>
            <a:off x="2053639" y="891767"/>
            <a:ext cx="5273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SENSORES DE REGISTRO DE FLUJO DE PERSONAS</a:t>
            </a:r>
            <a:endParaRPr lang="es-MX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2400" dirty="0">
              <a:latin typeface="Open Sans" panose="020B0806030504020204" pitchFamily="34" charset="0"/>
              <a:ea typeface="Open Sans" panose="020B0806030504020204" pitchFamily="34" charset="0"/>
              <a:cs typeface="Open Sans" panose="020B080603050402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A3E3630-5F53-CAB5-7A90-7B1F851363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60718" y="2020942"/>
            <a:ext cx="1087022" cy="1087022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C117281B-01EB-7A6D-1FF1-FE67531429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52152" y="2177406"/>
            <a:ext cx="2162910" cy="7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02383 -0.063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3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02865 0.043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21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336 -0.042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F84A61D-D28E-8790-01FD-8337971007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 useBgFill="1">
        <p:nvSpPr>
          <p:cNvPr id="7" name="Paralelogramo 6">
            <a:extLst>
              <a:ext uri="{FF2B5EF4-FFF2-40B4-BE49-F238E27FC236}">
                <a16:creationId xmlns:a16="http://schemas.microsoft.com/office/drawing/2014/main" id="{840028C7-3391-472C-DE85-FCACF09EB55B}"/>
              </a:ext>
            </a:extLst>
          </p:cNvPr>
          <p:cNvSpPr/>
          <p:nvPr/>
        </p:nvSpPr>
        <p:spPr>
          <a:xfrm flipH="1">
            <a:off x="2882900" y="0"/>
            <a:ext cx="6426200" cy="6858000"/>
          </a:xfrm>
          <a:prstGeom prst="parallelogram">
            <a:avLst>
              <a:gd name="adj" fmla="val 266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CF185D-F45B-1576-BDC2-9A430109A7D2}"/>
              </a:ext>
            </a:extLst>
          </p:cNvPr>
          <p:cNvSpPr txBox="1"/>
          <p:nvPr/>
        </p:nvSpPr>
        <p:spPr>
          <a:xfrm>
            <a:off x="4505126" y="5528818"/>
            <a:ext cx="407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Costo y precio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A3AE581-C85A-CA66-7191-DAD1EBCCE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16" y="238795"/>
            <a:ext cx="1087022" cy="108702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6ABA077-40DD-B150-AC13-12109D986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6250" y="395259"/>
            <a:ext cx="2162910" cy="774094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825AD32-35AA-1036-6A58-D4B5B5403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29356"/>
              </p:ext>
            </p:extLst>
          </p:nvPr>
        </p:nvGraphicFramePr>
        <p:xfrm>
          <a:off x="3756129" y="2516403"/>
          <a:ext cx="4679742" cy="182519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59893">
                  <a:extLst>
                    <a:ext uri="{9D8B030D-6E8A-4147-A177-3AD203B41FA5}">
                      <a16:colId xmlns:a16="http://schemas.microsoft.com/office/drawing/2014/main" val="3264254938"/>
                    </a:ext>
                  </a:extLst>
                </a:gridCol>
                <a:gridCol w="3219849">
                  <a:extLst>
                    <a:ext uri="{9D8B030D-6E8A-4147-A177-3AD203B41FA5}">
                      <a16:colId xmlns:a16="http://schemas.microsoft.com/office/drawing/2014/main" val="943239027"/>
                    </a:ext>
                  </a:extLst>
                </a:gridCol>
              </a:tblGrid>
              <a:tr h="6083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Beneficio:</a:t>
                      </a:r>
                      <a:endParaRPr lang="es-MX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51712.5</a:t>
                      </a:r>
                      <a:endParaRPr lang="es-MX" sz="14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3947317"/>
                  </a:ext>
                </a:extLst>
              </a:tr>
              <a:tr h="6083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Ganancia (30%):</a:t>
                      </a:r>
                      <a:endParaRPr lang="es-MX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15513.75</a:t>
                      </a:r>
                      <a:endParaRPr lang="es-MX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10952825"/>
                  </a:ext>
                </a:extLst>
              </a:tr>
              <a:tr h="6083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Precio:</a:t>
                      </a:r>
                      <a:endParaRPr lang="es-MX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67226.25</a:t>
                      </a:r>
                      <a:endParaRPr lang="es-MX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3056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2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aralelogramo 6">
            <a:extLst>
              <a:ext uri="{FF2B5EF4-FFF2-40B4-BE49-F238E27FC236}">
                <a16:creationId xmlns:a16="http://schemas.microsoft.com/office/drawing/2014/main" id="{840028C7-3391-472C-DE85-FCACF09EB55B}"/>
              </a:ext>
            </a:extLst>
          </p:cNvPr>
          <p:cNvSpPr/>
          <p:nvPr/>
        </p:nvSpPr>
        <p:spPr>
          <a:xfrm flipH="1">
            <a:off x="2860175" y="0"/>
            <a:ext cx="6426200" cy="6858000"/>
          </a:xfrm>
          <a:prstGeom prst="parallelogram">
            <a:avLst>
              <a:gd name="adj" fmla="val 266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64F941-4E6D-FC7D-9B2A-BCE75E0F3860}"/>
              </a:ext>
            </a:extLst>
          </p:cNvPr>
          <p:cNvSpPr txBox="1"/>
          <p:nvPr/>
        </p:nvSpPr>
        <p:spPr>
          <a:xfrm>
            <a:off x="4060845" y="5827507"/>
            <a:ext cx="407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Tecnologías usadas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84D262E-6D90-4B91-2F0D-A8EBCB7A0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542" y="173481"/>
            <a:ext cx="1087022" cy="1087022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733C06E-BD3A-F087-8231-DCC38E966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0976" y="329945"/>
            <a:ext cx="2162910" cy="77409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C4EA44C-AC98-997C-D92F-A2122563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57" y="1664198"/>
            <a:ext cx="2172784" cy="146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restore API : Getting started 🎁 - DEV Community">
            <a:extLst>
              <a:ext uri="{FF2B5EF4-FFF2-40B4-BE49-F238E27FC236}">
                <a16:creationId xmlns:a16="http://schemas.microsoft.com/office/drawing/2014/main" id="{92653CD4-407D-1A8C-D55E-E681AA5C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87" y="2002556"/>
            <a:ext cx="4926106" cy="17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638ECB9-3C98-133E-EE6B-3712A039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57" y="3725183"/>
            <a:ext cx="3857972" cy="130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art.js Logo PNG Vector (SVG) Free Download">
            <a:extLst>
              <a:ext uri="{FF2B5EF4-FFF2-40B4-BE49-F238E27FC236}">
                <a16:creationId xmlns:a16="http://schemas.microsoft.com/office/drawing/2014/main" id="{8ADC08E9-4A73-5F31-87AF-CEC54986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897" y="139708"/>
            <a:ext cx="1571002" cy="18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0E8BF5E-9DCD-4667-08F7-1FEA45AC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04" y="3680414"/>
            <a:ext cx="3971989" cy="106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F84A61D-D28E-8790-01FD-8337971007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 useBgFill="1">
        <p:nvSpPr>
          <p:cNvPr id="7" name="Paralelogramo 6">
            <a:extLst>
              <a:ext uri="{FF2B5EF4-FFF2-40B4-BE49-F238E27FC236}">
                <a16:creationId xmlns:a16="http://schemas.microsoft.com/office/drawing/2014/main" id="{840028C7-3391-472C-DE85-FCACF09EB55B}"/>
              </a:ext>
            </a:extLst>
          </p:cNvPr>
          <p:cNvSpPr/>
          <p:nvPr/>
        </p:nvSpPr>
        <p:spPr>
          <a:xfrm flipH="1">
            <a:off x="2882900" y="0"/>
            <a:ext cx="6426200" cy="6858000"/>
          </a:xfrm>
          <a:prstGeom prst="parallelogram">
            <a:avLst>
              <a:gd name="adj" fmla="val 266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A13FF5-6077-1596-6913-73AB92E5A579}"/>
              </a:ext>
            </a:extLst>
          </p:cNvPr>
          <p:cNvSpPr txBox="1"/>
          <p:nvPr/>
        </p:nvSpPr>
        <p:spPr>
          <a:xfrm>
            <a:off x="4645087" y="5864829"/>
            <a:ext cx="407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Diseño visual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AE69215-9437-0CAB-A216-B5D019BE688F}"/>
              </a:ext>
            </a:extLst>
          </p:cNvPr>
          <p:cNvGrpSpPr/>
          <p:nvPr/>
        </p:nvGrpSpPr>
        <p:grpSpPr>
          <a:xfrm>
            <a:off x="541858" y="2747749"/>
            <a:ext cx="3816841" cy="1429246"/>
            <a:chOff x="828246" y="2747749"/>
            <a:chExt cx="3816841" cy="1429246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823FBAA-2ED8-4E46-8719-4B73B71427CB}"/>
                </a:ext>
              </a:extLst>
            </p:cNvPr>
            <p:cNvSpPr txBox="1"/>
            <p:nvPr/>
          </p:nvSpPr>
          <p:spPr>
            <a:xfrm>
              <a:off x="847581" y="3807663"/>
              <a:ext cx="164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#989BFD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FCC69EC-C564-DE5E-D120-DBD6CB7D7B98}"/>
                </a:ext>
              </a:extLst>
            </p:cNvPr>
            <p:cNvSpPr txBox="1"/>
            <p:nvPr/>
          </p:nvSpPr>
          <p:spPr>
            <a:xfrm>
              <a:off x="1938569" y="2748858"/>
              <a:ext cx="164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#888888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BC78965-89C9-9E86-C0D5-6A2FEE8E2CE9}"/>
                </a:ext>
              </a:extLst>
            </p:cNvPr>
            <p:cNvSpPr txBox="1"/>
            <p:nvPr/>
          </p:nvSpPr>
          <p:spPr>
            <a:xfrm>
              <a:off x="828246" y="2747749"/>
              <a:ext cx="164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#84BAF0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05F0B9B-8950-E5C5-A7A6-DAA513507A00}"/>
                </a:ext>
              </a:extLst>
            </p:cNvPr>
            <p:cNvSpPr txBox="1"/>
            <p:nvPr/>
          </p:nvSpPr>
          <p:spPr>
            <a:xfrm>
              <a:off x="3002899" y="2765298"/>
              <a:ext cx="164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#F3F3FF</a:t>
              </a:r>
            </a:p>
          </p:txBody>
        </p:sp>
      </p:grpSp>
      <p:pic>
        <p:nvPicPr>
          <p:cNvPr id="1026" name="Picture 2" descr="Download Adobe XD Logo in SVG Vector or PNG File Format - Logo.wine">
            <a:extLst>
              <a:ext uri="{FF2B5EF4-FFF2-40B4-BE49-F238E27FC236}">
                <a16:creationId xmlns:a16="http://schemas.microsoft.com/office/drawing/2014/main" id="{E734761B-0751-F13A-2082-80CA5539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08" y="1126658"/>
            <a:ext cx="3849655" cy="256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ágenes de Adobe Illustrator - Descarga gratuita en Freepik">
            <a:extLst>
              <a:ext uri="{FF2B5EF4-FFF2-40B4-BE49-F238E27FC236}">
                <a16:creationId xmlns:a16="http://schemas.microsoft.com/office/drawing/2014/main" id="{BAD24224-F46F-0E74-E803-E8B4CDD6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16" y="3525947"/>
            <a:ext cx="1741713" cy="17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41F256A7-39CE-5D6C-9DCB-DF596F26C6E5}"/>
              </a:ext>
            </a:extLst>
          </p:cNvPr>
          <p:cNvSpPr txBox="1"/>
          <p:nvPr/>
        </p:nvSpPr>
        <p:spPr>
          <a:xfrm>
            <a:off x="541858" y="4210356"/>
            <a:ext cx="407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Copperplate Gothic Bold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3A2A1E9-702A-95E5-3CC9-A2FD61641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2458" y="110994"/>
            <a:ext cx="1087022" cy="108702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0920300-3254-C60C-2E24-8A2D77226B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3892" y="267458"/>
            <a:ext cx="2162910" cy="774094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0D687C2A-1DB1-FE80-FA25-6897801197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53421" y="464591"/>
            <a:ext cx="1123950" cy="146685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2FBFE398-306D-7C85-7E14-C73CAF9D7A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11943" y="654505"/>
            <a:ext cx="1457325" cy="1123950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23AA5A3C-C2C8-6E85-CCE5-C30A360CC9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25375" y="1778455"/>
            <a:ext cx="600075" cy="74295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36BE0B62-2C74-F4E2-24BC-7FA1FB74ED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4491" y="2274506"/>
            <a:ext cx="1123950" cy="1438275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597D20D8-0708-A2E6-3E40-153D09F018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89017" y="2310804"/>
            <a:ext cx="1123950" cy="1438275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97183E10-A472-0916-5789-90210A46D2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006299" y="4080102"/>
            <a:ext cx="1038225" cy="609600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00552C7F-505F-8328-DEE4-1C4EA499F3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49968" y="4021345"/>
            <a:ext cx="1123950" cy="1438275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9435645C-5F01-1BD1-E491-A394D4291D0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1892" y="2021984"/>
            <a:ext cx="762000" cy="762000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9F6DE54A-B3D2-7A44-A042-924A19F343F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803346" y="2021984"/>
            <a:ext cx="762000" cy="762000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307CB207-2FE8-0827-AC8D-2D545DA1C5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849923" y="2021984"/>
            <a:ext cx="762000" cy="762000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50133CC4-735F-4221-5F8C-00576F5D100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41867" y="3150442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6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F84A61D-D28E-8790-01FD-8337971007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 useBgFill="1">
        <p:nvSpPr>
          <p:cNvPr id="7" name="Paralelogramo 6">
            <a:extLst>
              <a:ext uri="{FF2B5EF4-FFF2-40B4-BE49-F238E27FC236}">
                <a16:creationId xmlns:a16="http://schemas.microsoft.com/office/drawing/2014/main" id="{840028C7-3391-472C-DE85-FCACF09EB55B}"/>
              </a:ext>
            </a:extLst>
          </p:cNvPr>
          <p:cNvSpPr/>
          <p:nvPr/>
        </p:nvSpPr>
        <p:spPr>
          <a:xfrm flipH="1">
            <a:off x="2882900" y="0"/>
            <a:ext cx="6426200" cy="6858000"/>
          </a:xfrm>
          <a:prstGeom prst="parallelogram">
            <a:avLst>
              <a:gd name="adj" fmla="val 266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84AF10-7433-D755-567D-5CE7995C73C8}"/>
              </a:ext>
            </a:extLst>
          </p:cNvPr>
          <p:cNvSpPr txBox="1"/>
          <p:nvPr/>
        </p:nvSpPr>
        <p:spPr>
          <a:xfrm>
            <a:off x="5238791" y="5855499"/>
            <a:ext cx="407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Objetivo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859E3B9-4414-745B-EF50-31F5DEDD5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212" y="117497"/>
            <a:ext cx="1087022" cy="108702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110F866-3AB2-1AE2-FCDC-16346DA74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1646" y="273961"/>
            <a:ext cx="2162910" cy="77409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B28098-C4A2-8A15-586D-0176F162A1E3}"/>
              </a:ext>
            </a:extLst>
          </p:cNvPr>
          <p:cNvSpPr txBox="1"/>
          <p:nvPr/>
        </p:nvSpPr>
        <p:spPr>
          <a:xfrm>
            <a:off x="2771192" y="2161986"/>
            <a:ext cx="6426199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un sistema de control de acceso basado en un sensor PIR y una aplicación móvil que permita monitorear y registrar el flujo de personas en una habitación específica.</a:t>
            </a:r>
          </a:p>
        </p:txBody>
      </p:sp>
    </p:spTree>
    <p:extLst>
      <p:ext uri="{BB962C8B-B14F-4D97-AF65-F5344CB8AC3E}">
        <p14:creationId xmlns:p14="http://schemas.microsoft.com/office/powerpoint/2010/main" val="375663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F84A61D-D28E-8790-01FD-8337971007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 useBgFill="1">
        <p:nvSpPr>
          <p:cNvPr id="7" name="Paralelogramo 6">
            <a:extLst>
              <a:ext uri="{FF2B5EF4-FFF2-40B4-BE49-F238E27FC236}">
                <a16:creationId xmlns:a16="http://schemas.microsoft.com/office/drawing/2014/main" id="{840028C7-3391-472C-DE85-FCACF09EB55B}"/>
              </a:ext>
            </a:extLst>
          </p:cNvPr>
          <p:cNvSpPr/>
          <p:nvPr/>
        </p:nvSpPr>
        <p:spPr>
          <a:xfrm flipH="1">
            <a:off x="2882900" y="0"/>
            <a:ext cx="6426200" cy="6858000"/>
          </a:xfrm>
          <a:prstGeom prst="parallelogram">
            <a:avLst>
              <a:gd name="adj" fmla="val 266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2D1486-F124-F6C2-96F9-1C904317C07D}"/>
              </a:ext>
            </a:extLst>
          </p:cNvPr>
          <p:cNvSpPr txBox="1"/>
          <p:nvPr/>
        </p:nvSpPr>
        <p:spPr>
          <a:xfrm>
            <a:off x="4588076" y="5799515"/>
            <a:ext cx="407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Equipo y roles</a:t>
            </a:r>
          </a:p>
        </p:txBody>
      </p:sp>
      <p:pic>
        <p:nvPicPr>
          <p:cNvPr id="10" name="Imagen 9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C6A49B94-8415-B1CB-7782-C241CF4F6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07" y="1987542"/>
            <a:ext cx="1798324" cy="3060198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FE867585-FCCF-DF07-1E6F-129FEC49B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89" y="205274"/>
            <a:ext cx="1087022" cy="108702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E454119-DEE0-6F9E-921A-6A4F1B88B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4323" y="361738"/>
            <a:ext cx="2162910" cy="774094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55159505-B7B3-B6D9-9811-3AAA4158DC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6" y="1987542"/>
            <a:ext cx="1798324" cy="3060198"/>
          </a:xfrm>
          <a:prstGeom prst="rect">
            <a:avLst/>
          </a:prstGeom>
        </p:spPr>
      </p:pic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024B44-FD5C-3C92-4463-ABB4D292F2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02" y="1987542"/>
            <a:ext cx="1798324" cy="3060198"/>
          </a:xfrm>
          <a:prstGeom prst="rect">
            <a:avLst/>
          </a:prstGeom>
        </p:spPr>
      </p:pic>
      <p:pic>
        <p:nvPicPr>
          <p:cNvPr id="13" name="Imagen 12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2EF29646-D2A5-32A9-6C38-44E0B60839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97" y="1987542"/>
            <a:ext cx="1798324" cy="30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F84A61D-D28E-8790-01FD-8337971007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 useBgFill="1">
        <p:nvSpPr>
          <p:cNvPr id="7" name="Paralelogramo 6">
            <a:extLst>
              <a:ext uri="{FF2B5EF4-FFF2-40B4-BE49-F238E27FC236}">
                <a16:creationId xmlns:a16="http://schemas.microsoft.com/office/drawing/2014/main" id="{840028C7-3391-472C-DE85-FCACF09EB55B}"/>
              </a:ext>
            </a:extLst>
          </p:cNvPr>
          <p:cNvSpPr/>
          <p:nvPr/>
        </p:nvSpPr>
        <p:spPr>
          <a:xfrm flipH="1">
            <a:off x="2882900" y="0"/>
            <a:ext cx="6426200" cy="6858000"/>
          </a:xfrm>
          <a:prstGeom prst="parallelogram">
            <a:avLst>
              <a:gd name="adj" fmla="val 266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3F38CB-3C20-0EBD-DD8E-0AFA1EBFF1DF}"/>
              </a:ext>
            </a:extLst>
          </p:cNvPr>
          <p:cNvSpPr txBox="1"/>
          <p:nvPr/>
        </p:nvSpPr>
        <p:spPr>
          <a:xfrm>
            <a:off x="4060845" y="5696878"/>
            <a:ext cx="407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Usuarios y clientes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38EAEE9-08E7-3D2F-8BAC-9EAE91823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551" y="145489"/>
            <a:ext cx="1087022" cy="108702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2EDB414-94DF-2CD4-6C8D-A521498DB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2985" y="301953"/>
            <a:ext cx="2162910" cy="77409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A0B78AC-2E13-102B-CB87-D1E2D692B99D}"/>
              </a:ext>
            </a:extLst>
          </p:cNvPr>
          <p:cNvSpPr txBox="1"/>
          <p:nvPr/>
        </p:nvSpPr>
        <p:spPr>
          <a:xfrm>
            <a:off x="2327089" y="2921168"/>
            <a:ext cx="7678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ea typeface="Open Sans" panose="020B0806030504020204" pitchFamily="34" charset="0"/>
                <a:cs typeface="Arial" panose="020B0604020202020204" pitchFamily="34" charset="0"/>
              </a:rPr>
              <a:t>Dirigido hacia el responsable o dueño de un establecimiento.</a:t>
            </a:r>
          </a:p>
          <a:p>
            <a:r>
              <a:rPr lang="es-MX" sz="2000" dirty="0">
                <a:latin typeface="Arial" panose="020B0604020202020204" pitchFamily="34" charset="0"/>
                <a:ea typeface="Open Sans" panose="020B0806030504020204" pitchFamily="34" charset="0"/>
                <a:cs typeface="Arial" panose="020B0604020202020204" pitchFamily="34" charset="0"/>
              </a:rPr>
              <a:t>Teniendo clientes de cualquier tipo que generen la interacción con el lugar.</a:t>
            </a:r>
          </a:p>
        </p:txBody>
      </p:sp>
    </p:spTree>
    <p:extLst>
      <p:ext uri="{BB962C8B-B14F-4D97-AF65-F5344CB8AC3E}">
        <p14:creationId xmlns:p14="http://schemas.microsoft.com/office/powerpoint/2010/main" val="77583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F84A61D-D28E-8790-01FD-8337971007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 useBgFill="1">
        <p:nvSpPr>
          <p:cNvPr id="7" name="Paralelogramo 6">
            <a:extLst>
              <a:ext uri="{FF2B5EF4-FFF2-40B4-BE49-F238E27FC236}">
                <a16:creationId xmlns:a16="http://schemas.microsoft.com/office/drawing/2014/main" id="{840028C7-3391-472C-DE85-FCACF09EB55B}"/>
              </a:ext>
            </a:extLst>
          </p:cNvPr>
          <p:cNvSpPr/>
          <p:nvPr/>
        </p:nvSpPr>
        <p:spPr>
          <a:xfrm flipH="1">
            <a:off x="2882900" y="-38100"/>
            <a:ext cx="6426200" cy="6858000"/>
          </a:xfrm>
          <a:prstGeom prst="parallelogram">
            <a:avLst>
              <a:gd name="adj" fmla="val 266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C36C130-F70B-9275-6915-08C3D668EB0D}"/>
              </a:ext>
            </a:extLst>
          </p:cNvPr>
          <p:cNvSpPr txBox="1"/>
          <p:nvPr/>
        </p:nvSpPr>
        <p:spPr>
          <a:xfrm>
            <a:off x="1743211" y="2591248"/>
            <a:ext cx="8436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  <a:ea typeface="Open Sans" panose="020B0806030504020204" pitchFamily="34" charset="0"/>
                <a:cs typeface="Arial" panose="020B0604020202020204" pitchFamily="34" charset="0"/>
              </a:rPr>
              <a:t>El problema que se intenta abordar y dar a conocer es la falta de un control efectivo sobre el acceso a espacios específicos, especialmente en situaciones donde la supervisión directa es limitada o poco práctica. 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C6E0893-1F7E-9CB4-BED9-AF0F361E2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204" y="210803"/>
            <a:ext cx="1087022" cy="108702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3BB237C-37E4-733C-C249-B6187FAB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9638" y="367267"/>
            <a:ext cx="2162910" cy="77409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475F61F-9859-9FC6-22F3-5D478027080B}"/>
              </a:ext>
            </a:extLst>
          </p:cNvPr>
          <p:cNvSpPr txBox="1"/>
          <p:nvPr/>
        </p:nvSpPr>
        <p:spPr>
          <a:xfrm>
            <a:off x="4957151" y="5747267"/>
            <a:ext cx="259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347274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150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Rivera</dc:creator>
  <cp:lastModifiedBy>Armando Rivera</cp:lastModifiedBy>
  <cp:revision>50</cp:revision>
  <dcterms:created xsi:type="dcterms:W3CDTF">2023-08-11T01:19:17Z</dcterms:created>
  <dcterms:modified xsi:type="dcterms:W3CDTF">2024-04-15T17:07:34Z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2023-08-11T02:07:12Z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953dc204-d5de-4de4-9d21-4c478b3953a2</vt:lpwstr>
  </property>
  <property fmtid="{D5CDD505-2E9C-101B-9397-08002B2CF9AE}" pid="7" name="MSIP_Label_defa4170-0d19-0005-0004-bc88714345d2_ActionId">
    <vt:lpwstr>81caa52d-d6b3-4994-a5eb-95580a540d00</vt:lpwstr>
  </property>
  <property fmtid="{D5CDD505-2E9C-101B-9397-08002B2CF9AE}" pid="8" name="MSIP_Label_defa4170-0d19-0005-0004-bc88714345d2_ContentBits">
    <vt:lpwstr>0</vt:lpwstr>
  </property>
</Properties>
</file>