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61" r:id="rId8"/>
    <p:sldId id="262" r:id="rId9"/>
    <p:sldId id="263" r:id="rId10"/>
    <p:sldId id="264" r:id="rId11"/>
    <p:sldId id="267" r:id="rId12"/>
    <p:sldId id="265"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540E-3DDE-29A4-CA4B-6B3A02419F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91BF97-E451-5819-541D-4DBC9022F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C1B2AB-0C56-264D-01F5-FD9AE63EB38B}"/>
              </a:ext>
            </a:extLst>
          </p:cNvPr>
          <p:cNvSpPr>
            <a:spLocks noGrp="1"/>
          </p:cNvSpPr>
          <p:nvPr>
            <p:ph type="dt" sz="half" idx="10"/>
          </p:nvPr>
        </p:nvSpPr>
        <p:spPr/>
        <p:txBody>
          <a:bodyPr/>
          <a:lstStyle/>
          <a:p>
            <a:fld id="{C775094C-1855-43B3-8223-45582F91116E}" type="datetimeFigureOut">
              <a:rPr lang="en-US" smtClean="0"/>
              <a:t>12/5/2022</a:t>
            </a:fld>
            <a:endParaRPr lang="en-US"/>
          </a:p>
        </p:txBody>
      </p:sp>
      <p:sp>
        <p:nvSpPr>
          <p:cNvPr id="5" name="Footer Placeholder 4">
            <a:extLst>
              <a:ext uri="{FF2B5EF4-FFF2-40B4-BE49-F238E27FC236}">
                <a16:creationId xmlns:a16="http://schemas.microsoft.com/office/drawing/2014/main" id="{710F4482-9AC4-37BA-0D73-179140252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B33DAE-1B65-AEFD-C012-DDE50ACFF260}"/>
              </a:ext>
            </a:extLst>
          </p:cNvPr>
          <p:cNvSpPr>
            <a:spLocks noGrp="1"/>
          </p:cNvSpPr>
          <p:nvPr>
            <p:ph type="sldNum" sz="quarter" idx="12"/>
          </p:nvPr>
        </p:nvSpPr>
        <p:spPr/>
        <p:txBody>
          <a:bodyPr/>
          <a:lstStyle/>
          <a:p>
            <a:fld id="{E1FDAE6F-A53A-4EE9-B913-68F3A70CEFDC}" type="slidenum">
              <a:rPr lang="en-US" smtClean="0"/>
              <a:t>‹#›</a:t>
            </a:fld>
            <a:endParaRPr lang="en-US"/>
          </a:p>
        </p:txBody>
      </p:sp>
    </p:spTree>
    <p:extLst>
      <p:ext uri="{BB962C8B-B14F-4D97-AF65-F5344CB8AC3E}">
        <p14:creationId xmlns:p14="http://schemas.microsoft.com/office/powerpoint/2010/main" val="2087610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C97A2-4F38-B3D1-EC0D-824BFDDE39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3E0A3A-ED4F-D8FF-F3DF-CDE8D5B39E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5E9B3C-7FAD-E68E-F2E3-3C2A0084ED76}"/>
              </a:ext>
            </a:extLst>
          </p:cNvPr>
          <p:cNvSpPr>
            <a:spLocks noGrp="1"/>
          </p:cNvSpPr>
          <p:nvPr>
            <p:ph type="dt" sz="half" idx="10"/>
          </p:nvPr>
        </p:nvSpPr>
        <p:spPr/>
        <p:txBody>
          <a:bodyPr/>
          <a:lstStyle/>
          <a:p>
            <a:fld id="{C775094C-1855-43B3-8223-45582F91116E}" type="datetimeFigureOut">
              <a:rPr lang="en-US" smtClean="0"/>
              <a:t>12/5/2022</a:t>
            </a:fld>
            <a:endParaRPr lang="en-US"/>
          </a:p>
        </p:txBody>
      </p:sp>
      <p:sp>
        <p:nvSpPr>
          <p:cNvPr id="5" name="Footer Placeholder 4">
            <a:extLst>
              <a:ext uri="{FF2B5EF4-FFF2-40B4-BE49-F238E27FC236}">
                <a16:creationId xmlns:a16="http://schemas.microsoft.com/office/drawing/2014/main" id="{F65F5EBD-BE6D-0C43-2A9D-62DCCEB76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3CD9F-9078-FAFE-5B53-C6D5CFABD381}"/>
              </a:ext>
            </a:extLst>
          </p:cNvPr>
          <p:cNvSpPr>
            <a:spLocks noGrp="1"/>
          </p:cNvSpPr>
          <p:nvPr>
            <p:ph type="sldNum" sz="quarter" idx="12"/>
          </p:nvPr>
        </p:nvSpPr>
        <p:spPr/>
        <p:txBody>
          <a:bodyPr/>
          <a:lstStyle/>
          <a:p>
            <a:fld id="{E1FDAE6F-A53A-4EE9-B913-68F3A70CEFDC}" type="slidenum">
              <a:rPr lang="en-US" smtClean="0"/>
              <a:t>‹#›</a:t>
            </a:fld>
            <a:endParaRPr lang="en-US"/>
          </a:p>
        </p:txBody>
      </p:sp>
    </p:spTree>
    <p:extLst>
      <p:ext uri="{BB962C8B-B14F-4D97-AF65-F5344CB8AC3E}">
        <p14:creationId xmlns:p14="http://schemas.microsoft.com/office/powerpoint/2010/main" val="275625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E35DEE-5481-39EF-A807-4E8184814F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B01EF3-E49A-47A4-8D2D-9C975B525A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AEB3D4-A7FC-ADD4-9197-887BE3914A53}"/>
              </a:ext>
            </a:extLst>
          </p:cNvPr>
          <p:cNvSpPr>
            <a:spLocks noGrp="1"/>
          </p:cNvSpPr>
          <p:nvPr>
            <p:ph type="dt" sz="half" idx="10"/>
          </p:nvPr>
        </p:nvSpPr>
        <p:spPr/>
        <p:txBody>
          <a:bodyPr/>
          <a:lstStyle/>
          <a:p>
            <a:fld id="{C775094C-1855-43B3-8223-45582F91116E}" type="datetimeFigureOut">
              <a:rPr lang="en-US" smtClean="0"/>
              <a:t>12/5/2022</a:t>
            </a:fld>
            <a:endParaRPr lang="en-US"/>
          </a:p>
        </p:txBody>
      </p:sp>
      <p:sp>
        <p:nvSpPr>
          <p:cNvPr id="5" name="Footer Placeholder 4">
            <a:extLst>
              <a:ext uri="{FF2B5EF4-FFF2-40B4-BE49-F238E27FC236}">
                <a16:creationId xmlns:a16="http://schemas.microsoft.com/office/drawing/2014/main" id="{90304763-2DF1-FCDC-37D2-F5CE07D740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846B7-2D63-BC50-768E-98CDDA8504AF}"/>
              </a:ext>
            </a:extLst>
          </p:cNvPr>
          <p:cNvSpPr>
            <a:spLocks noGrp="1"/>
          </p:cNvSpPr>
          <p:nvPr>
            <p:ph type="sldNum" sz="quarter" idx="12"/>
          </p:nvPr>
        </p:nvSpPr>
        <p:spPr/>
        <p:txBody>
          <a:bodyPr/>
          <a:lstStyle/>
          <a:p>
            <a:fld id="{E1FDAE6F-A53A-4EE9-B913-68F3A70CEFDC}" type="slidenum">
              <a:rPr lang="en-US" smtClean="0"/>
              <a:t>‹#›</a:t>
            </a:fld>
            <a:endParaRPr lang="en-US"/>
          </a:p>
        </p:txBody>
      </p:sp>
    </p:spTree>
    <p:extLst>
      <p:ext uri="{BB962C8B-B14F-4D97-AF65-F5344CB8AC3E}">
        <p14:creationId xmlns:p14="http://schemas.microsoft.com/office/powerpoint/2010/main" val="1383823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D175B-AB22-9537-51FF-16BAFFABC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8C2646-639B-BD06-ABA4-90857478C2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90F769-FF7B-5349-A94D-46336CDFB143}"/>
              </a:ext>
            </a:extLst>
          </p:cNvPr>
          <p:cNvSpPr>
            <a:spLocks noGrp="1"/>
          </p:cNvSpPr>
          <p:nvPr>
            <p:ph type="dt" sz="half" idx="10"/>
          </p:nvPr>
        </p:nvSpPr>
        <p:spPr/>
        <p:txBody>
          <a:bodyPr/>
          <a:lstStyle/>
          <a:p>
            <a:fld id="{C775094C-1855-43B3-8223-45582F91116E}" type="datetimeFigureOut">
              <a:rPr lang="en-US" smtClean="0"/>
              <a:t>12/5/2022</a:t>
            </a:fld>
            <a:endParaRPr lang="en-US"/>
          </a:p>
        </p:txBody>
      </p:sp>
      <p:sp>
        <p:nvSpPr>
          <p:cNvPr id="5" name="Footer Placeholder 4">
            <a:extLst>
              <a:ext uri="{FF2B5EF4-FFF2-40B4-BE49-F238E27FC236}">
                <a16:creationId xmlns:a16="http://schemas.microsoft.com/office/drawing/2014/main" id="{A48A820B-9FDB-CF2C-C89C-F7AC4AD4B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C7ECA-C36B-186B-9DA3-BE3DCDB308DE}"/>
              </a:ext>
            </a:extLst>
          </p:cNvPr>
          <p:cNvSpPr>
            <a:spLocks noGrp="1"/>
          </p:cNvSpPr>
          <p:nvPr>
            <p:ph type="sldNum" sz="quarter" idx="12"/>
          </p:nvPr>
        </p:nvSpPr>
        <p:spPr/>
        <p:txBody>
          <a:bodyPr/>
          <a:lstStyle/>
          <a:p>
            <a:fld id="{E1FDAE6F-A53A-4EE9-B913-68F3A70CEFDC}" type="slidenum">
              <a:rPr lang="en-US" smtClean="0"/>
              <a:t>‹#›</a:t>
            </a:fld>
            <a:endParaRPr lang="en-US"/>
          </a:p>
        </p:txBody>
      </p:sp>
    </p:spTree>
    <p:extLst>
      <p:ext uri="{BB962C8B-B14F-4D97-AF65-F5344CB8AC3E}">
        <p14:creationId xmlns:p14="http://schemas.microsoft.com/office/powerpoint/2010/main" val="1323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D2160-BACF-51E3-3FE8-57394C834E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B72D6B-E7EF-EF97-B8A9-41D677ACCC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72448A-48B4-7559-3F8E-30DD8AAF1E14}"/>
              </a:ext>
            </a:extLst>
          </p:cNvPr>
          <p:cNvSpPr>
            <a:spLocks noGrp="1"/>
          </p:cNvSpPr>
          <p:nvPr>
            <p:ph type="dt" sz="half" idx="10"/>
          </p:nvPr>
        </p:nvSpPr>
        <p:spPr/>
        <p:txBody>
          <a:bodyPr/>
          <a:lstStyle/>
          <a:p>
            <a:fld id="{C775094C-1855-43B3-8223-45582F91116E}" type="datetimeFigureOut">
              <a:rPr lang="en-US" smtClean="0"/>
              <a:t>12/5/2022</a:t>
            </a:fld>
            <a:endParaRPr lang="en-US"/>
          </a:p>
        </p:txBody>
      </p:sp>
      <p:sp>
        <p:nvSpPr>
          <p:cNvPr id="5" name="Footer Placeholder 4">
            <a:extLst>
              <a:ext uri="{FF2B5EF4-FFF2-40B4-BE49-F238E27FC236}">
                <a16:creationId xmlns:a16="http://schemas.microsoft.com/office/drawing/2014/main" id="{6A0F044E-64A7-3DC3-911A-B32F5DBF6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57EB6-E929-BF8A-9CF7-4D1B7C866EFA}"/>
              </a:ext>
            </a:extLst>
          </p:cNvPr>
          <p:cNvSpPr>
            <a:spLocks noGrp="1"/>
          </p:cNvSpPr>
          <p:nvPr>
            <p:ph type="sldNum" sz="quarter" idx="12"/>
          </p:nvPr>
        </p:nvSpPr>
        <p:spPr/>
        <p:txBody>
          <a:bodyPr/>
          <a:lstStyle/>
          <a:p>
            <a:fld id="{E1FDAE6F-A53A-4EE9-B913-68F3A70CEFDC}" type="slidenum">
              <a:rPr lang="en-US" smtClean="0"/>
              <a:t>‹#›</a:t>
            </a:fld>
            <a:endParaRPr lang="en-US"/>
          </a:p>
        </p:txBody>
      </p:sp>
    </p:spTree>
    <p:extLst>
      <p:ext uri="{BB962C8B-B14F-4D97-AF65-F5344CB8AC3E}">
        <p14:creationId xmlns:p14="http://schemas.microsoft.com/office/powerpoint/2010/main" val="3315432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6ECBD-45B1-0FCE-86B0-803ED42B7D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F2DC93-5F42-1653-218C-5258E3C45B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1620C0-C080-CA3F-9AEF-4623EC5C0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4C8333-52B3-E863-ECAD-F9E3B749CFAA}"/>
              </a:ext>
            </a:extLst>
          </p:cNvPr>
          <p:cNvSpPr>
            <a:spLocks noGrp="1"/>
          </p:cNvSpPr>
          <p:nvPr>
            <p:ph type="dt" sz="half" idx="10"/>
          </p:nvPr>
        </p:nvSpPr>
        <p:spPr/>
        <p:txBody>
          <a:bodyPr/>
          <a:lstStyle/>
          <a:p>
            <a:fld id="{C775094C-1855-43B3-8223-45582F91116E}" type="datetimeFigureOut">
              <a:rPr lang="en-US" smtClean="0"/>
              <a:t>12/5/2022</a:t>
            </a:fld>
            <a:endParaRPr lang="en-US"/>
          </a:p>
        </p:txBody>
      </p:sp>
      <p:sp>
        <p:nvSpPr>
          <p:cNvPr id="6" name="Footer Placeholder 5">
            <a:extLst>
              <a:ext uri="{FF2B5EF4-FFF2-40B4-BE49-F238E27FC236}">
                <a16:creationId xmlns:a16="http://schemas.microsoft.com/office/drawing/2014/main" id="{626F106C-C9FC-679C-6235-9F6C7D83D7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69F530-DC24-FBDA-E7E6-4C0D1B873D92}"/>
              </a:ext>
            </a:extLst>
          </p:cNvPr>
          <p:cNvSpPr>
            <a:spLocks noGrp="1"/>
          </p:cNvSpPr>
          <p:nvPr>
            <p:ph type="sldNum" sz="quarter" idx="12"/>
          </p:nvPr>
        </p:nvSpPr>
        <p:spPr/>
        <p:txBody>
          <a:bodyPr/>
          <a:lstStyle/>
          <a:p>
            <a:fld id="{E1FDAE6F-A53A-4EE9-B913-68F3A70CEFDC}" type="slidenum">
              <a:rPr lang="en-US" smtClean="0"/>
              <a:t>‹#›</a:t>
            </a:fld>
            <a:endParaRPr lang="en-US"/>
          </a:p>
        </p:txBody>
      </p:sp>
    </p:spTree>
    <p:extLst>
      <p:ext uri="{BB962C8B-B14F-4D97-AF65-F5344CB8AC3E}">
        <p14:creationId xmlns:p14="http://schemas.microsoft.com/office/powerpoint/2010/main" val="172767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ECA4-09AD-E38B-48ED-F20A66E7C9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542119-2B86-F33F-205A-94984E207D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6BE9AE-D0EA-70C4-B6C8-46ECB5FA5D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ED91A2-5C77-9BC9-3DE4-A02986A6B2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9BE545-4A04-6E58-12BB-0E92B0F5FF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3DE5AD-4C54-D04D-709D-B8153106A1F2}"/>
              </a:ext>
            </a:extLst>
          </p:cNvPr>
          <p:cNvSpPr>
            <a:spLocks noGrp="1"/>
          </p:cNvSpPr>
          <p:nvPr>
            <p:ph type="dt" sz="half" idx="10"/>
          </p:nvPr>
        </p:nvSpPr>
        <p:spPr/>
        <p:txBody>
          <a:bodyPr/>
          <a:lstStyle/>
          <a:p>
            <a:fld id="{C775094C-1855-43B3-8223-45582F91116E}" type="datetimeFigureOut">
              <a:rPr lang="en-US" smtClean="0"/>
              <a:t>12/5/2022</a:t>
            </a:fld>
            <a:endParaRPr lang="en-US"/>
          </a:p>
        </p:txBody>
      </p:sp>
      <p:sp>
        <p:nvSpPr>
          <p:cNvPr id="8" name="Footer Placeholder 7">
            <a:extLst>
              <a:ext uri="{FF2B5EF4-FFF2-40B4-BE49-F238E27FC236}">
                <a16:creationId xmlns:a16="http://schemas.microsoft.com/office/drawing/2014/main" id="{9199DEA9-F30C-1C53-0A02-02357D94FA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686479-FE9F-891F-A079-B828CCBF4B2D}"/>
              </a:ext>
            </a:extLst>
          </p:cNvPr>
          <p:cNvSpPr>
            <a:spLocks noGrp="1"/>
          </p:cNvSpPr>
          <p:nvPr>
            <p:ph type="sldNum" sz="quarter" idx="12"/>
          </p:nvPr>
        </p:nvSpPr>
        <p:spPr/>
        <p:txBody>
          <a:bodyPr/>
          <a:lstStyle/>
          <a:p>
            <a:fld id="{E1FDAE6F-A53A-4EE9-B913-68F3A70CEFDC}" type="slidenum">
              <a:rPr lang="en-US" smtClean="0"/>
              <a:t>‹#›</a:t>
            </a:fld>
            <a:endParaRPr lang="en-US"/>
          </a:p>
        </p:txBody>
      </p:sp>
    </p:spTree>
    <p:extLst>
      <p:ext uri="{BB962C8B-B14F-4D97-AF65-F5344CB8AC3E}">
        <p14:creationId xmlns:p14="http://schemas.microsoft.com/office/powerpoint/2010/main" val="279824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473F-6887-32CE-A04B-C7B24DE3DD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3DCD1F-49EC-5FD7-C8E4-947AF2976594}"/>
              </a:ext>
            </a:extLst>
          </p:cNvPr>
          <p:cNvSpPr>
            <a:spLocks noGrp="1"/>
          </p:cNvSpPr>
          <p:nvPr>
            <p:ph type="dt" sz="half" idx="10"/>
          </p:nvPr>
        </p:nvSpPr>
        <p:spPr/>
        <p:txBody>
          <a:bodyPr/>
          <a:lstStyle/>
          <a:p>
            <a:fld id="{C775094C-1855-43B3-8223-45582F91116E}" type="datetimeFigureOut">
              <a:rPr lang="en-US" smtClean="0"/>
              <a:t>12/5/2022</a:t>
            </a:fld>
            <a:endParaRPr lang="en-US"/>
          </a:p>
        </p:txBody>
      </p:sp>
      <p:sp>
        <p:nvSpPr>
          <p:cNvPr id="4" name="Footer Placeholder 3">
            <a:extLst>
              <a:ext uri="{FF2B5EF4-FFF2-40B4-BE49-F238E27FC236}">
                <a16:creationId xmlns:a16="http://schemas.microsoft.com/office/drawing/2014/main" id="{EF9E7024-6890-971A-0012-70C47735F2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E7C6B4-9FB7-8291-4293-24A13E4631A0}"/>
              </a:ext>
            </a:extLst>
          </p:cNvPr>
          <p:cNvSpPr>
            <a:spLocks noGrp="1"/>
          </p:cNvSpPr>
          <p:nvPr>
            <p:ph type="sldNum" sz="quarter" idx="12"/>
          </p:nvPr>
        </p:nvSpPr>
        <p:spPr/>
        <p:txBody>
          <a:bodyPr/>
          <a:lstStyle/>
          <a:p>
            <a:fld id="{E1FDAE6F-A53A-4EE9-B913-68F3A70CEFDC}" type="slidenum">
              <a:rPr lang="en-US" smtClean="0"/>
              <a:t>‹#›</a:t>
            </a:fld>
            <a:endParaRPr lang="en-US"/>
          </a:p>
        </p:txBody>
      </p:sp>
    </p:spTree>
    <p:extLst>
      <p:ext uri="{BB962C8B-B14F-4D97-AF65-F5344CB8AC3E}">
        <p14:creationId xmlns:p14="http://schemas.microsoft.com/office/powerpoint/2010/main" val="269278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A22C6A-0336-CEC8-F6A6-A1EE5B9E4D33}"/>
              </a:ext>
            </a:extLst>
          </p:cNvPr>
          <p:cNvSpPr>
            <a:spLocks noGrp="1"/>
          </p:cNvSpPr>
          <p:nvPr>
            <p:ph type="dt" sz="half" idx="10"/>
          </p:nvPr>
        </p:nvSpPr>
        <p:spPr/>
        <p:txBody>
          <a:bodyPr/>
          <a:lstStyle/>
          <a:p>
            <a:fld id="{C775094C-1855-43B3-8223-45582F91116E}" type="datetimeFigureOut">
              <a:rPr lang="en-US" smtClean="0"/>
              <a:t>12/5/2022</a:t>
            </a:fld>
            <a:endParaRPr lang="en-US"/>
          </a:p>
        </p:txBody>
      </p:sp>
      <p:sp>
        <p:nvSpPr>
          <p:cNvPr id="3" name="Footer Placeholder 2">
            <a:extLst>
              <a:ext uri="{FF2B5EF4-FFF2-40B4-BE49-F238E27FC236}">
                <a16:creationId xmlns:a16="http://schemas.microsoft.com/office/drawing/2014/main" id="{4A5F7DE9-D797-6BF6-60DA-728B92F04E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A8257A-A066-15D7-79B9-2EF2DFC56BD0}"/>
              </a:ext>
            </a:extLst>
          </p:cNvPr>
          <p:cNvSpPr>
            <a:spLocks noGrp="1"/>
          </p:cNvSpPr>
          <p:nvPr>
            <p:ph type="sldNum" sz="quarter" idx="12"/>
          </p:nvPr>
        </p:nvSpPr>
        <p:spPr/>
        <p:txBody>
          <a:bodyPr/>
          <a:lstStyle/>
          <a:p>
            <a:fld id="{E1FDAE6F-A53A-4EE9-B913-68F3A70CEFDC}" type="slidenum">
              <a:rPr lang="en-US" smtClean="0"/>
              <a:t>‹#›</a:t>
            </a:fld>
            <a:endParaRPr lang="en-US"/>
          </a:p>
        </p:txBody>
      </p:sp>
    </p:spTree>
    <p:extLst>
      <p:ext uri="{BB962C8B-B14F-4D97-AF65-F5344CB8AC3E}">
        <p14:creationId xmlns:p14="http://schemas.microsoft.com/office/powerpoint/2010/main" val="277789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2E6CE-B98F-A4A5-D1BC-29E2B4737C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B9A5BF-B7D6-8DBD-BCE0-1D593B7B44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600156-4F6B-6077-E1CC-730B7E8948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D3A3-F4C5-FED9-8F8C-A85B543874DA}"/>
              </a:ext>
            </a:extLst>
          </p:cNvPr>
          <p:cNvSpPr>
            <a:spLocks noGrp="1"/>
          </p:cNvSpPr>
          <p:nvPr>
            <p:ph type="dt" sz="half" idx="10"/>
          </p:nvPr>
        </p:nvSpPr>
        <p:spPr/>
        <p:txBody>
          <a:bodyPr/>
          <a:lstStyle/>
          <a:p>
            <a:fld id="{C775094C-1855-43B3-8223-45582F91116E}" type="datetimeFigureOut">
              <a:rPr lang="en-US" smtClean="0"/>
              <a:t>12/5/2022</a:t>
            </a:fld>
            <a:endParaRPr lang="en-US"/>
          </a:p>
        </p:txBody>
      </p:sp>
      <p:sp>
        <p:nvSpPr>
          <p:cNvPr id="6" name="Footer Placeholder 5">
            <a:extLst>
              <a:ext uri="{FF2B5EF4-FFF2-40B4-BE49-F238E27FC236}">
                <a16:creationId xmlns:a16="http://schemas.microsoft.com/office/drawing/2014/main" id="{B94691AA-CB31-574C-8578-C399C5AAD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6D71A2-DEF6-218D-3DD2-3F3CD062CDFF}"/>
              </a:ext>
            </a:extLst>
          </p:cNvPr>
          <p:cNvSpPr>
            <a:spLocks noGrp="1"/>
          </p:cNvSpPr>
          <p:nvPr>
            <p:ph type="sldNum" sz="quarter" idx="12"/>
          </p:nvPr>
        </p:nvSpPr>
        <p:spPr/>
        <p:txBody>
          <a:bodyPr/>
          <a:lstStyle/>
          <a:p>
            <a:fld id="{E1FDAE6F-A53A-4EE9-B913-68F3A70CEFDC}" type="slidenum">
              <a:rPr lang="en-US" smtClean="0"/>
              <a:t>‹#›</a:t>
            </a:fld>
            <a:endParaRPr lang="en-US"/>
          </a:p>
        </p:txBody>
      </p:sp>
    </p:spTree>
    <p:extLst>
      <p:ext uri="{BB962C8B-B14F-4D97-AF65-F5344CB8AC3E}">
        <p14:creationId xmlns:p14="http://schemas.microsoft.com/office/powerpoint/2010/main" val="2007387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A8B7E-914D-028D-9D8B-9FAEEC0F0F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C2C597-B0B6-17D4-D963-FAC3C01F39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03B331-04ED-4E73-4317-F40F553F0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5E1C7E-B9D2-EADC-D1CD-0C2C5563D155}"/>
              </a:ext>
            </a:extLst>
          </p:cNvPr>
          <p:cNvSpPr>
            <a:spLocks noGrp="1"/>
          </p:cNvSpPr>
          <p:nvPr>
            <p:ph type="dt" sz="half" idx="10"/>
          </p:nvPr>
        </p:nvSpPr>
        <p:spPr/>
        <p:txBody>
          <a:bodyPr/>
          <a:lstStyle/>
          <a:p>
            <a:fld id="{C775094C-1855-43B3-8223-45582F91116E}" type="datetimeFigureOut">
              <a:rPr lang="en-US" smtClean="0"/>
              <a:t>12/5/2022</a:t>
            </a:fld>
            <a:endParaRPr lang="en-US"/>
          </a:p>
        </p:txBody>
      </p:sp>
      <p:sp>
        <p:nvSpPr>
          <p:cNvPr id="6" name="Footer Placeholder 5">
            <a:extLst>
              <a:ext uri="{FF2B5EF4-FFF2-40B4-BE49-F238E27FC236}">
                <a16:creationId xmlns:a16="http://schemas.microsoft.com/office/drawing/2014/main" id="{038EB8A4-4E73-7E14-A57B-F6690AB4A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ED9FCA-7FB2-9416-9CB6-A29F84F6ABD7}"/>
              </a:ext>
            </a:extLst>
          </p:cNvPr>
          <p:cNvSpPr>
            <a:spLocks noGrp="1"/>
          </p:cNvSpPr>
          <p:nvPr>
            <p:ph type="sldNum" sz="quarter" idx="12"/>
          </p:nvPr>
        </p:nvSpPr>
        <p:spPr/>
        <p:txBody>
          <a:bodyPr/>
          <a:lstStyle/>
          <a:p>
            <a:fld id="{E1FDAE6F-A53A-4EE9-B913-68F3A70CEFDC}" type="slidenum">
              <a:rPr lang="en-US" smtClean="0"/>
              <a:t>‹#›</a:t>
            </a:fld>
            <a:endParaRPr lang="en-US"/>
          </a:p>
        </p:txBody>
      </p:sp>
    </p:spTree>
    <p:extLst>
      <p:ext uri="{BB962C8B-B14F-4D97-AF65-F5344CB8AC3E}">
        <p14:creationId xmlns:p14="http://schemas.microsoft.com/office/powerpoint/2010/main" val="4088509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999C04-BC93-B41F-556E-40E68048B3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C5A47C-F819-D119-9132-A91DA7CC56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1EAF56-CAC2-C065-33BF-3394674677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75094C-1855-43B3-8223-45582F91116E}" type="datetimeFigureOut">
              <a:rPr lang="en-US" smtClean="0"/>
              <a:t>12/5/2022</a:t>
            </a:fld>
            <a:endParaRPr lang="en-US"/>
          </a:p>
        </p:txBody>
      </p:sp>
      <p:sp>
        <p:nvSpPr>
          <p:cNvPr id="5" name="Footer Placeholder 4">
            <a:extLst>
              <a:ext uri="{FF2B5EF4-FFF2-40B4-BE49-F238E27FC236}">
                <a16:creationId xmlns:a16="http://schemas.microsoft.com/office/drawing/2014/main" id="{EC286DC2-A76F-B1F4-0664-14CF62399D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04DF78-3C2F-4286-F8F2-462DA51CF7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FDAE6F-A53A-4EE9-B913-68F3A70CEFDC}" type="slidenum">
              <a:rPr lang="en-US" smtClean="0"/>
              <a:t>‹#›</a:t>
            </a:fld>
            <a:endParaRPr lang="en-US"/>
          </a:p>
        </p:txBody>
      </p:sp>
    </p:spTree>
    <p:extLst>
      <p:ext uri="{BB962C8B-B14F-4D97-AF65-F5344CB8AC3E}">
        <p14:creationId xmlns:p14="http://schemas.microsoft.com/office/powerpoint/2010/main" val="2751153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3445-4433-A906-D2C6-C64A74AC5F8E}"/>
              </a:ext>
            </a:extLst>
          </p:cNvPr>
          <p:cNvSpPr>
            <a:spLocks noGrp="1"/>
          </p:cNvSpPr>
          <p:nvPr>
            <p:ph type="ctrTitle"/>
          </p:nvPr>
        </p:nvSpPr>
        <p:spPr/>
        <p:txBody>
          <a:bodyPr/>
          <a:lstStyle/>
          <a:p>
            <a:r>
              <a:rPr lang="en-US" dirty="0"/>
              <a:t>RAINFALL PREDICTION USING MACHINE LEARNING</a:t>
            </a:r>
          </a:p>
        </p:txBody>
      </p:sp>
      <p:sp>
        <p:nvSpPr>
          <p:cNvPr id="3" name="Subtitle 2">
            <a:extLst>
              <a:ext uri="{FF2B5EF4-FFF2-40B4-BE49-F238E27FC236}">
                <a16:creationId xmlns:a16="http://schemas.microsoft.com/office/drawing/2014/main" id="{68E04A2C-E8E4-8E13-6D87-B1166400EF07}"/>
              </a:ext>
            </a:extLst>
          </p:cNvPr>
          <p:cNvSpPr>
            <a:spLocks noGrp="1"/>
          </p:cNvSpPr>
          <p:nvPr>
            <p:ph type="subTitle" idx="1"/>
          </p:nvPr>
        </p:nvSpPr>
        <p:spPr/>
        <p:txBody>
          <a:bodyPr>
            <a:normAutofit fontScale="77500" lnSpcReduction="20000"/>
          </a:bodyPr>
          <a:lstStyle/>
          <a:p>
            <a:r>
              <a:rPr lang="en-US" dirty="0"/>
              <a:t>BY  TEAM -</a:t>
            </a:r>
          </a:p>
          <a:p>
            <a:r>
              <a:rPr lang="en-US" dirty="0"/>
              <a:t>MANDA SUVIDHA REDDY -700729599</a:t>
            </a:r>
          </a:p>
          <a:p>
            <a:r>
              <a:rPr lang="en-US" dirty="0"/>
              <a:t>ALLAM NEERAJ REDDY - 700729065</a:t>
            </a:r>
          </a:p>
          <a:p>
            <a:r>
              <a:rPr lang="en-US" dirty="0"/>
              <a:t>AKULA RAHUL SAI GANESH - 700741923</a:t>
            </a:r>
          </a:p>
          <a:p>
            <a:r>
              <a:rPr lang="en-US" dirty="0"/>
              <a:t>NADAKUDITI SAI TEJA - 700734612</a:t>
            </a:r>
          </a:p>
          <a:p>
            <a:endParaRPr lang="en-US" dirty="0"/>
          </a:p>
        </p:txBody>
      </p:sp>
    </p:spTree>
    <p:extLst>
      <p:ext uri="{BB962C8B-B14F-4D97-AF65-F5344CB8AC3E}">
        <p14:creationId xmlns:p14="http://schemas.microsoft.com/office/powerpoint/2010/main" val="3341650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3F06D-472A-9DB8-E79D-94EA1270F697}"/>
              </a:ext>
            </a:extLst>
          </p:cNvPr>
          <p:cNvSpPr>
            <a:spLocks noGrp="1"/>
          </p:cNvSpPr>
          <p:nvPr>
            <p:ph idx="1"/>
          </p:nvPr>
        </p:nvSpPr>
        <p:spPr>
          <a:xfrm>
            <a:off x="349624" y="345440"/>
            <a:ext cx="11547736" cy="6136639"/>
          </a:xfrm>
        </p:spPr>
        <p:txBody>
          <a:bodyPr/>
          <a:lstStyle/>
          <a:p>
            <a:r>
              <a:rPr lang="en-US" dirty="0"/>
              <a:t>Decision Tree Classifier:</a:t>
            </a:r>
          </a:p>
          <a:p>
            <a:endParaRPr lang="en-US" dirty="0"/>
          </a:p>
          <a:p>
            <a:endParaRPr lang="en-US" dirty="0"/>
          </a:p>
          <a:p>
            <a:endParaRPr lang="en-US" dirty="0"/>
          </a:p>
          <a:p>
            <a:endParaRPr lang="en-US" dirty="0"/>
          </a:p>
          <a:p>
            <a:endParaRPr lang="en-US" dirty="0"/>
          </a:p>
          <a:p>
            <a:r>
              <a:rPr lang="en-US" dirty="0"/>
              <a:t>Random Forest Classifier:  </a:t>
            </a:r>
          </a:p>
          <a:p>
            <a:endParaRPr lang="en-US" dirty="0"/>
          </a:p>
        </p:txBody>
      </p:sp>
      <p:pic>
        <p:nvPicPr>
          <p:cNvPr id="4" name="Picture 3" descr="A screenshot of a computer&#10;&#10;Description automatically generated with medium confidence">
            <a:extLst>
              <a:ext uri="{FF2B5EF4-FFF2-40B4-BE49-F238E27FC236}">
                <a16:creationId xmlns:a16="http://schemas.microsoft.com/office/drawing/2014/main" id="{E66B88B2-BF68-9F14-493C-BE8261DB16DD}"/>
              </a:ext>
            </a:extLst>
          </p:cNvPr>
          <p:cNvPicPr>
            <a:picLocks noChangeAspect="1"/>
          </p:cNvPicPr>
          <p:nvPr/>
        </p:nvPicPr>
        <p:blipFill>
          <a:blip r:embed="rId2"/>
          <a:stretch>
            <a:fillRect/>
          </a:stretch>
        </p:blipFill>
        <p:spPr>
          <a:xfrm>
            <a:off x="528320" y="1047750"/>
            <a:ext cx="3413760" cy="1775460"/>
          </a:xfrm>
          <a:prstGeom prst="rect">
            <a:avLst/>
          </a:prstGeom>
        </p:spPr>
      </p:pic>
      <p:pic>
        <p:nvPicPr>
          <p:cNvPr id="5" name="Picture 4" descr="A screenshot of a cell phone&#10;&#10;Description automatically generated with medium confidence">
            <a:extLst>
              <a:ext uri="{FF2B5EF4-FFF2-40B4-BE49-F238E27FC236}">
                <a16:creationId xmlns:a16="http://schemas.microsoft.com/office/drawing/2014/main" id="{9103CBC8-D8EA-3F03-C8A0-53E88559A67D}"/>
              </a:ext>
            </a:extLst>
          </p:cNvPr>
          <p:cNvPicPr>
            <a:picLocks noChangeAspect="1"/>
          </p:cNvPicPr>
          <p:nvPr/>
        </p:nvPicPr>
        <p:blipFill>
          <a:blip r:embed="rId3"/>
          <a:stretch>
            <a:fillRect/>
          </a:stretch>
        </p:blipFill>
        <p:spPr>
          <a:xfrm>
            <a:off x="6633527" y="678180"/>
            <a:ext cx="3476625" cy="2514600"/>
          </a:xfrm>
          <a:prstGeom prst="rect">
            <a:avLst/>
          </a:prstGeom>
        </p:spPr>
      </p:pic>
      <p:pic>
        <p:nvPicPr>
          <p:cNvPr id="6" name="Picture 5" descr="A screenshot of a computer screen&#10;&#10;Description automatically generated with medium confidence">
            <a:extLst>
              <a:ext uri="{FF2B5EF4-FFF2-40B4-BE49-F238E27FC236}">
                <a16:creationId xmlns:a16="http://schemas.microsoft.com/office/drawing/2014/main" id="{C35399B5-D39B-CCCD-6851-49DDE2EFE198}"/>
              </a:ext>
            </a:extLst>
          </p:cNvPr>
          <p:cNvPicPr>
            <a:picLocks noChangeAspect="1"/>
          </p:cNvPicPr>
          <p:nvPr/>
        </p:nvPicPr>
        <p:blipFill>
          <a:blip r:embed="rId4"/>
          <a:stretch>
            <a:fillRect/>
          </a:stretch>
        </p:blipFill>
        <p:spPr>
          <a:xfrm>
            <a:off x="704850" y="4184650"/>
            <a:ext cx="3893820" cy="1760220"/>
          </a:xfrm>
          <a:prstGeom prst="rect">
            <a:avLst/>
          </a:prstGeom>
        </p:spPr>
      </p:pic>
      <p:pic>
        <p:nvPicPr>
          <p:cNvPr id="7" name="Picture 6" descr="Chart, bar chart&#10;&#10;Description automatically generated">
            <a:extLst>
              <a:ext uri="{FF2B5EF4-FFF2-40B4-BE49-F238E27FC236}">
                <a16:creationId xmlns:a16="http://schemas.microsoft.com/office/drawing/2014/main" id="{FB0EF9D6-FBFC-88E0-3F6A-97507359A477}"/>
              </a:ext>
            </a:extLst>
          </p:cNvPr>
          <p:cNvPicPr>
            <a:picLocks noChangeAspect="1"/>
          </p:cNvPicPr>
          <p:nvPr/>
        </p:nvPicPr>
        <p:blipFill>
          <a:blip r:embed="rId5"/>
          <a:stretch>
            <a:fillRect/>
          </a:stretch>
        </p:blipFill>
        <p:spPr>
          <a:xfrm>
            <a:off x="6409690" y="3596641"/>
            <a:ext cx="3676650" cy="2647950"/>
          </a:xfrm>
          <a:prstGeom prst="rect">
            <a:avLst/>
          </a:prstGeom>
        </p:spPr>
      </p:pic>
    </p:spTree>
    <p:extLst>
      <p:ext uri="{BB962C8B-B14F-4D97-AF65-F5344CB8AC3E}">
        <p14:creationId xmlns:p14="http://schemas.microsoft.com/office/powerpoint/2010/main" val="3230207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06411-F30A-5338-E3A2-C8A1D51EB199}"/>
              </a:ext>
            </a:extLst>
          </p:cNvPr>
          <p:cNvSpPr>
            <a:spLocks noGrp="1"/>
          </p:cNvSpPr>
          <p:nvPr>
            <p:ph type="title"/>
          </p:nvPr>
        </p:nvSpPr>
        <p:spPr/>
        <p:txBody>
          <a:bodyPr/>
          <a:lstStyle/>
          <a:p>
            <a:r>
              <a:rPr lang="en-US" dirty="0"/>
              <a:t>Further developments that can be implemented </a:t>
            </a:r>
          </a:p>
        </p:txBody>
      </p:sp>
      <p:sp>
        <p:nvSpPr>
          <p:cNvPr id="3" name="Content Placeholder 2">
            <a:extLst>
              <a:ext uri="{FF2B5EF4-FFF2-40B4-BE49-F238E27FC236}">
                <a16:creationId xmlns:a16="http://schemas.microsoft.com/office/drawing/2014/main" id="{6080D600-9194-0A6B-BF4D-0515473131F6}"/>
              </a:ext>
            </a:extLst>
          </p:cNvPr>
          <p:cNvSpPr>
            <a:spLocks noGrp="1"/>
          </p:cNvSpPr>
          <p:nvPr>
            <p:ph idx="1"/>
          </p:nvPr>
        </p:nvSpPr>
        <p:spPr/>
        <p:txBody>
          <a:bodyPr>
            <a:normAutofit lnSpcReduction="10000"/>
          </a:bodyPr>
          <a:lstStyle/>
          <a:p>
            <a:r>
              <a:rPr lang="en-US" dirty="0"/>
              <a:t>Applications receive live stream data to provide more accurate results and weather forecasts.‍</a:t>
            </a:r>
          </a:p>
          <a:p>
            <a:r>
              <a:rPr lang="en-US" dirty="0"/>
              <a:t>More precise forecasts of wind, pressure, and temperature changes on a smaller scale have been made possible by the National Weather Service's capacity to create and manage more complicated weather computer models.‍</a:t>
            </a:r>
          </a:p>
          <a:p>
            <a:r>
              <a:rPr lang="en-US" dirty="0"/>
              <a:t>In the past, computer models were not sophisticated enough to account for the effects of heating and moistening from lakes. It appeared as though there were no lakes at all! With the help of modern computer models, meteorologists can make more accurate predictions.‍</a:t>
            </a:r>
          </a:p>
        </p:txBody>
      </p:sp>
    </p:spTree>
    <p:extLst>
      <p:ext uri="{BB962C8B-B14F-4D97-AF65-F5344CB8AC3E}">
        <p14:creationId xmlns:p14="http://schemas.microsoft.com/office/powerpoint/2010/main" val="178669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DC425-4F88-8829-D3BF-637A9D2D8AD0}"/>
              </a:ext>
            </a:extLst>
          </p:cNvPr>
          <p:cNvSpPr>
            <a:spLocks noGrp="1"/>
          </p:cNvSpPr>
          <p:nvPr>
            <p:ph type="title"/>
          </p:nvPr>
        </p:nvSpPr>
        <p:spPr/>
        <p:txBody>
          <a:bodyPr/>
          <a:lstStyle/>
          <a:p>
            <a:r>
              <a:rPr lang="en-US" dirty="0"/>
              <a:t>CONCLUDE</a:t>
            </a:r>
          </a:p>
        </p:txBody>
      </p:sp>
      <p:sp>
        <p:nvSpPr>
          <p:cNvPr id="3" name="Content Placeholder 2">
            <a:extLst>
              <a:ext uri="{FF2B5EF4-FFF2-40B4-BE49-F238E27FC236}">
                <a16:creationId xmlns:a16="http://schemas.microsoft.com/office/drawing/2014/main" id="{C4497EA0-53D8-C2E4-C40B-637A1D6F77A7}"/>
              </a:ext>
            </a:extLst>
          </p:cNvPr>
          <p:cNvSpPr>
            <a:spLocks noGrp="1"/>
          </p:cNvSpPr>
          <p:nvPr>
            <p:ph idx="1"/>
          </p:nvPr>
        </p:nvSpPr>
        <p:spPr/>
        <p:txBody>
          <a:bodyPr/>
          <a:lstStyle/>
          <a:p>
            <a:pPr marL="0" indent="0">
              <a:buNone/>
            </a:pPr>
            <a:r>
              <a:rPr lang="en-US" b="0" i="0" dirty="0">
                <a:solidFill>
                  <a:srgbClr val="202124"/>
                </a:solidFill>
                <a:effectLst/>
                <a:latin typeface="Roboto" panose="02000000000000000000" pitchFamily="2" charset="0"/>
              </a:rPr>
              <a:t>Weather warnings are crucial forecasts because they serve to safeguard property and human life. For traders in the commodity markets, forecasts based on temperature and precipitation are crucial for agriculture. Utility companies use temperature projections to predict demand for the upcoming days.‍</a:t>
            </a:r>
            <a:endParaRPr lang="en-US" dirty="0"/>
          </a:p>
        </p:txBody>
      </p:sp>
    </p:spTree>
    <p:extLst>
      <p:ext uri="{BB962C8B-B14F-4D97-AF65-F5344CB8AC3E}">
        <p14:creationId xmlns:p14="http://schemas.microsoft.com/office/powerpoint/2010/main" val="251412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5D6084-3A44-2E27-7DFC-438FC38F3B58}"/>
              </a:ext>
            </a:extLst>
          </p:cNvPr>
          <p:cNvSpPr>
            <a:spLocks noGrp="1"/>
          </p:cNvSpPr>
          <p:nvPr>
            <p:ph idx="1"/>
          </p:nvPr>
        </p:nvSpPr>
        <p:spPr/>
        <p:txBody>
          <a:bodyPr>
            <a:normAutofit/>
          </a:bodyPr>
          <a:lstStyle/>
          <a:p>
            <a:pPr marL="0" indent="0">
              <a:buNone/>
            </a:pPr>
            <a:r>
              <a:rPr lang="en-US" sz="8800" dirty="0"/>
              <a:t>        THANK YOU</a:t>
            </a:r>
          </a:p>
        </p:txBody>
      </p:sp>
    </p:spTree>
    <p:extLst>
      <p:ext uri="{BB962C8B-B14F-4D97-AF65-F5344CB8AC3E}">
        <p14:creationId xmlns:p14="http://schemas.microsoft.com/office/powerpoint/2010/main" val="3283677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B790-FFAD-9F93-6DC4-784A9126720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A1FCA1B-51C9-8207-92FA-A6CDBACC8138}"/>
              </a:ext>
            </a:extLst>
          </p:cNvPr>
          <p:cNvSpPr>
            <a:spLocks noGrp="1"/>
          </p:cNvSpPr>
          <p:nvPr>
            <p:ph idx="1"/>
          </p:nvPr>
        </p:nvSpPr>
        <p:spPr/>
        <p:txBody>
          <a:bodyPr>
            <a:normAutofit fontScale="92500" lnSpcReduction="10000"/>
          </a:bodyPr>
          <a:lstStyle/>
          <a:p>
            <a:r>
              <a:rPr lang="en-US" sz="2200" dirty="0">
                <a:effectLst/>
                <a:latin typeface="Calibri" panose="020F0502020204030204" pitchFamily="34" charset="0"/>
                <a:ea typeface="Calibri" panose="020F0502020204030204" pitchFamily="34" charset="0"/>
                <a:cs typeface="Times New Roman" panose="02020603050405020304" pitchFamily="18" charset="0"/>
              </a:rPr>
              <a:t>Rainfall prediction is the issue we choose to tackle. The process of teaching a machine to forecast whether it will rain or not given a set of climate features that may effect rain is known as rainfall prediction. </a:t>
            </a:r>
          </a:p>
          <a:p>
            <a:r>
              <a:rPr lang="en-US" sz="2200" dirty="0">
                <a:effectLst/>
                <a:latin typeface="Calibri" panose="020F0502020204030204" pitchFamily="34" charset="0"/>
                <a:ea typeface="Calibri" panose="020F0502020204030204" pitchFamily="34" charset="0"/>
                <a:cs typeface="Times New Roman" panose="02020603050405020304" pitchFamily="18" charset="0"/>
              </a:rPr>
              <a:t>When a machine can anticipate when it will rain, it helps many people and businesses plan their days. It's really difficult to predict when it will rain. It is based on several variables related to the climate, environment, geography, and other things. </a:t>
            </a:r>
          </a:p>
          <a:p>
            <a:r>
              <a:rPr lang="en-US" sz="2200" dirty="0">
                <a:effectLst/>
                <a:latin typeface="Calibri" panose="020F0502020204030204" pitchFamily="34" charset="0"/>
                <a:ea typeface="Calibri" panose="020F0502020204030204" pitchFamily="34" charset="0"/>
                <a:cs typeface="Times New Roman" panose="02020603050405020304" pitchFamily="18" charset="0"/>
              </a:rPr>
              <a:t>Since it depends on a number of variables, predicting rain in machine learning is challenging. In essence, a machine learning algorithm is trained to recognize patterns in the historical time series data and predict whether it will rain or not on a specific day using these patterns.</a:t>
            </a:r>
          </a:p>
          <a:p>
            <a:r>
              <a:rPr lang="en-US" sz="2200" dirty="0"/>
              <a:t>By enabling farmers to more effectively manage their harvests, historical rainfall data improves the nation's economy. Flooding can be prevented with the use of rain forecasts, protecting people and property. For meteorologists seeking to forecast the weather, the irregularity in the incidence and severity of rainstorms is a challenge. Rainfall prediction is the process of determining whether it will rain or not based on a variety of climate factors.</a:t>
            </a:r>
            <a:r>
              <a:rPr lang="en-US" dirty="0"/>
              <a:t>‍</a:t>
            </a:r>
          </a:p>
        </p:txBody>
      </p:sp>
    </p:spTree>
    <p:extLst>
      <p:ext uri="{BB962C8B-B14F-4D97-AF65-F5344CB8AC3E}">
        <p14:creationId xmlns:p14="http://schemas.microsoft.com/office/powerpoint/2010/main" val="146757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C737-15EE-E2F2-3757-9C3B587CA020}"/>
              </a:ext>
            </a:extLst>
          </p:cNvPr>
          <p:cNvSpPr>
            <a:spLocks noGrp="1"/>
          </p:cNvSpPr>
          <p:nvPr>
            <p:ph type="title"/>
          </p:nvPr>
        </p:nvSpPr>
        <p:spPr/>
        <p:txBody>
          <a:bodyPr/>
          <a:lstStyle/>
          <a:p>
            <a:r>
              <a:rPr lang="en-US" dirty="0"/>
              <a:t>What Machine Learning Plan You have planned To experiment With..?</a:t>
            </a:r>
          </a:p>
        </p:txBody>
      </p:sp>
      <p:sp>
        <p:nvSpPr>
          <p:cNvPr id="9" name="Content Placeholder 8">
            <a:extLst>
              <a:ext uri="{FF2B5EF4-FFF2-40B4-BE49-F238E27FC236}">
                <a16:creationId xmlns:a16="http://schemas.microsoft.com/office/drawing/2014/main" id="{6190240B-605C-ECA2-B7A6-8B7EB61F24E0}"/>
              </a:ext>
            </a:extLst>
          </p:cNvPr>
          <p:cNvSpPr>
            <a:spLocks noGrp="1"/>
          </p:cNvSpPr>
          <p:nvPr>
            <p:ph idx="1"/>
          </p:nvPr>
        </p:nvSpPr>
        <p:spPr/>
        <p:txBody>
          <a:bodyPr/>
          <a:lstStyle/>
          <a:p>
            <a:r>
              <a:rPr lang="en-IN" sz="2400" dirty="0">
                <a:effectLst/>
                <a:latin typeface="Calibri" panose="020F0502020204030204" pitchFamily="34" charset="0"/>
                <a:ea typeface="Calibri" panose="020F0502020204030204" pitchFamily="34" charset="0"/>
                <a:cs typeface="Times New Roman" panose="02020603050405020304" pitchFamily="18" charset="0"/>
              </a:rPr>
              <a:t>Rainfall prediction is a classification problem in machine learning where given a set of weather conditions, algorithm predict whether does it rain or not. There are 2 classes/labels namely yes or no (does it rain tomorrow or not). </a:t>
            </a:r>
          </a:p>
          <a:p>
            <a:r>
              <a:rPr lang="en-IN" sz="2400" dirty="0">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If someone could be able to know it’s going to rain tomorrow, they can be prepared for that. In addition, It will be of immense value to farmers if we could predict rain</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r>
              <a:rPr lang="en-IN" sz="2400" dirty="0">
                <a:effectLst/>
                <a:latin typeface="Calibri" panose="020F0502020204030204" pitchFamily="34" charset="0"/>
                <a:ea typeface="Calibri" panose="020F0502020204030204" pitchFamily="34" charset="0"/>
                <a:cs typeface="Times New Roman" panose="02020603050405020304" pitchFamily="18" charset="0"/>
              </a:rPr>
              <a:t>Once data is loaded, Exploratory Data Analysis and pre-processing is performed. Our project aims to use Logistic Regression, Random Forest, Decision Trees and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IN" sz="2400" dirty="0">
                <a:effectLst/>
                <a:latin typeface="Calibri" panose="020F0502020204030204" pitchFamily="34" charset="0"/>
                <a:ea typeface="Calibri" panose="020F0502020204030204" pitchFamily="34" charset="0"/>
                <a:cs typeface="Times New Roman" panose="02020603050405020304" pitchFamily="18" charset="0"/>
              </a:rPr>
              <a:t> algorithms to train. All the models will be compared against each other in terms of accuracy and training time. Scikit-learn module is used to implement algorithms and tune the parameters.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9648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A7D9CA-0A52-CD24-A1F8-7FBAD7A0B2E7}"/>
              </a:ext>
            </a:extLst>
          </p:cNvPr>
          <p:cNvSpPr>
            <a:spLocks noGrp="1"/>
          </p:cNvSpPr>
          <p:nvPr>
            <p:ph idx="1"/>
          </p:nvPr>
        </p:nvSpPr>
        <p:spPr>
          <a:xfrm>
            <a:off x="152400" y="167640"/>
            <a:ext cx="11201400" cy="6009323"/>
          </a:xfrm>
        </p:spPr>
        <p:txBody>
          <a:bodyPr/>
          <a:lstStyle/>
          <a:p>
            <a:pPr marL="0" indent="0">
              <a:buNone/>
            </a:pPr>
            <a:r>
              <a:rPr lang="en-US" dirty="0"/>
              <a:t>Data Loading and Exploratory Data Analysis-</a:t>
            </a:r>
          </a:p>
          <a:p>
            <a:pPr marL="0" indent="0">
              <a:buNone/>
            </a:pPr>
            <a:r>
              <a:rPr lang="en-US" dirty="0"/>
              <a:t>     The act of copying and loading data into a database from a source file,    folder, or program is known as data </a:t>
            </a:r>
            <a:r>
              <a:rPr lang="en-US" dirty="0" err="1"/>
              <a:t>loading.Data</a:t>
            </a:r>
            <a:r>
              <a:rPr lang="en-US" dirty="0"/>
              <a:t> analysts employ data visualization and statistical tools to characterize dataset characterizations, such as size, amount, and correctness, in order to better understand the nature of the data. This is known as data exploration.‍</a:t>
            </a:r>
          </a:p>
        </p:txBody>
      </p:sp>
      <p:pic>
        <p:nvPicPr>
          <p:cNvPr id="5" name="Picture 4" descr="A picture containing diagram&#10;&#10;Description automatically generated">
            <a:extLst>
              <a:ext uri="{FF2B5EF4-FFF2-40B4-BE49-F238E27FC236}">
                <a16:creationId xmlns:a16="http://schemas.microsoft.com/office/drawing/2014/main" id="{CEE54150-73DD-36FB-2FB6-5A3B2256C72A}"/>
              </a:ext>
            </a:extLst>
          </p:cNvPr>
          <p:cNvPicPr>
            <a:picLocks noChangeAspect="1"/>
          </p:cNvPicPr>
          <p:nvPr/>
        </p:nvPicPr>
        <p:blipFill>
          <a:blip r:embed="rId2"/>
          <a:stretch>
            <a:fillRect/>
          </a:stretch>
        </p:blipFill>
        <p:spPr>
          <a:xfrm>
            <a:off x="3230245" y="2716306"/>
            <a:ext cx="5731510" cy="3890682"/>
          </a:xfrm>
          <a:prstGeom prst="rect">
            <a:avLst/>
          </a:prstGeom>
        </p:spPr>
      </p:pic>
    </p:spTree>
    <p:extLst>
      <p:ext uri="{BB962C8B-B14F-4D97-AF65-F5344CB8AC3E}">
        <p14:creationId xmlns:p14="http://schemas.microsoft.com/office/powerpoint/2010/main" val="2623425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hart, treemap chart&#10;&#10;Description automatically generated">
            <a:extLst>
              <a:ext uri="{FF2B5EF4-FFF2-40B4-BE49-F238E27FC236}">
                <a16:creationId xmlns:a16="http://schemas.microsoft.com/office/drawing/2014/main" id="{73535496-8688-72E7-37EB-D85BBE323D8D}"/>
              </a:ext>
            </a:extLst>
          </p:cNvPr>
          <p:cNvPicPr>
            <a:picLocks noGrp="1" noChangeAspect="1"/>
          </p:cNvPicPr>
          <p:nvPr>
            <p:ph idx="1"/>
          </p:nvPr>
        </p:nvPicPr>
        <p:blipFill>
          <a:blip r:embed="rId2"/>
          <a:stretch>
            <a:fillRect/>
          </a:stretch>
        </p:blipFill>
        <p:spPr>
          <a:xfrm>
            <a:off x="2773680" y="533400"/>
            <a:ext cx="6035040" cy="5643563"/>
          </a:xfrm>
          <a:prstGeom prst="rect">
            <a:avLst/>
          </a:prstGeom>
        </p:spPr>
      </p:pic>
    </p:spTree>
    <p:extLst>
      <p:ext uri="{BB962C8B-B14F-4D97-AF65-F5344CB8AC3E}">
        <p14:creationId xmlns:p14="http://schemas.microsoft.com/office/powerpoint/2010/main" val="2374837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hart&#10;&#10;Description automatically generated">
            <a:extLst>
              <a:ext uri="{FF2B5EF4-FFF2-40B4-BE49-F238E27FC236}">
                <a16:creationId xmlns:a16="http://schemas.microsoft.com/office/drawing/2014/main" id="{67B6C9E9-BE2D-D8DC-B25E-874EA0844ACD}"/>
              </a:ext>
            </a:extLst>
          </p:cNvPr>
          <p:cNvPicPr>
            <a:picLocks noGrp="1" noChangeAspect="1"/>
          </p:cNvPicPr>
          <p:nvPr>
            <p:ph idx="1"/>
          </p:nvPr>
        </p:nvPicPr>
        <p:blipFill>
          <a:blip r:embed="rId2"/>
          <a:stretch>
            <a:fillRect/>
          </a:stretch>
        </p:blipFill>
        <p:spPr>
          <a:xfrm>
            <a:off x="-1" y="121920"/>
            <a:ext cx="5602555" cy="3307080"/>
          </a:xfrm>
          <a:prstGeom prst="rect">
            <a:avLst/>
          </a:prstGeom>
        </p:spPr>
      </p:pic>
      <p:pic>
        <p:nvPicPr>
          <p:cNvPr id="5" name="Picture 4" descr="Background pattern&#10;&#10;Description automatically generated">
            <a:extLst>
              <a:ext uri="{FF2B5EF4-FFF2-40B4-BE49-F238E27FC236}">
                <a16:creationId xmlns:a16="http://schemas.microsoft.com/office/drawing/2014/main" id="{A6F47317-6B4A-5F35-884E-22101ABD6749}"/>
              </a:ext>
            </a:extLst>
          </p:cNvPr>
          <p:cNvPicPr>
            <a:picLocks noChangeAspect="1"/>
          </p:cNvPicPr>
          <p:nvPr/>
        </p:nvPicPr>
        <p:blipFill>
          <a:blip r:embed="rId3"/>
          <a:stretch>
            <a:fillRect/>
          </a:stretch>
        </p:blipFill>
        <p:spPr>
          <a:xfrm>
            <a:off x="6096000" y="212259"/>
            <a:ext cx="5881731" cy="3216741"/>
          </a:xfrm>
          <a:prstGeom prst="rect">
            <a:avLst/>
          </a:prstGeom>
        </p:spPr>
      </p:pic>
      <p:pic>
        <p:nvPicPr>
          <p:cNvPr id="6" name="Picture 5" descr="Chart, line chart&#10;&#10;Description automatically generated">
            <a:extLst>
              <a:ext uri="{FF2B5EF4-FFF2-40B4-BE49-F238E27FC236}">
                <a16:creationId xmlns:a16="http://schemas.microsoft.com/office/drawing/2014/main" id="{107102B4-F255-1782-0BAE-61FD76E5DF12}"/>
              </a:ext>
            </a:extLst>
          </p:cNvPr>
          <p:cNvPicPr>
            <a:picLocks noChangeAspect="1"/>
          </p:cNvPicPr>
          <p:nvPr/>
        </p:nvPicPr>
        <p:blipFill>
          <a:blip r:embed="rId4"/>
          <a:stretch>
            <a:fillRect/>
          </a:stretch>
        </p:blipFill>
        <p:spPr>
          <a:xfrm>
            <a:off x="643666" y="3429000"/>
            <a:ext cx="4958888" cy="2684929"/>
          </a:xfrm>
          <a:prstGeom prst="rect">
            <a:avLst/>
          </a:prstGeom>
        </p:spPr>
      </p:pic>
      <p:pic>
        <p:nvPicPr>
          <p:cNvPr id="8" name="Picture 7" descr="A picture containing colorful, building, window&#10;&#10;Description automatically generated">
            <a:extLst>
              <a:ext uri="{FF2B5EF4-FFF2-40B4-BE49-F238E27FC236}">
                <a16:creationId xmlns:a16="http://schemas.microsoft.com/office/drawing/2014/main" id="{68248510-B9E3-237A-F9A2-01AF6F67DDD8}"/>
              </a:ext>
            </a:extLst>
          </p:cNvPr>
          <p:cNvPicPr>
            <a:picLocks noChangeAspect="1"/>
          </p:cNvPicPr>
          <p:nvPr/>
        </p:nvPicPr>
        <p:blipFill>
          <a:blip r:embed="rId5"/>
          <a:stretch>
            <a:fillRect/>
          </a:stretch>
        </p:blipFill>
        <p:spPr>
          <a:xfrm>
            <a:off x="6246221" y="3429000"/>
            <a:ext cx="5731510" cy="2684929"/>
          </a:xfrm>
          <a:prstGeom prst="rect">
            <a:avLst/>
          </a:prstGeom>
        </p:spPr>
      </p:pic>
    </p:spTree>
    <p:extLst>
      <p:ext uri="{BB962C8B-B14F-4D97-AF65-F5344CB8AC3E}">
        <p14:creationId xmlns:p14="http://schemas.microsoft.com/office/powerpoint/2010/main" val="2237864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A17B5E-EB8A-BA7F-6364-4ADC463892A2}"/>
              </a:ext>
            </a:extLst>
          </p:cNvPr>
          <p:cNvSpPr>
            <a:spLocks noGrp="1"/>
          </p:cNvSpPr>
          <p:nvPr>
            <p:ph idx="1"/>
          </p:nvPr>
        </p:nvSpPr>
        <p:spPr>
          <a:xfrm>
            <a:off x="242047" y="259976"/>
            <a:ext cx="11672047" cy="6293224"/>
          </a:xfrm>
        </p:spPr>
        <p:txBody>
          <a:bodyPr/>
          <a:lstStyle/>
          <a:p>
            <a:r>
              <a:rPr lang="en-US" dirty="0"/>
              <a:t>DATA PRE-PROCESSING -  Data preprocessing, which is a crucial phase in the data mining process, can be defined as the altering or dropping of data before to usage in order to ensure or optimize performance. Projects involving data mining and machine learning are particularly susceptible to the adage "garbage in, garbage out."‍</a:t>
            </a:r>
          </a:p>
          <a:p>
            <a:r>
              <a:rPr lang="en-US" dirty="0"/>
              <a:t>Model Training – </a:t>
            </a:r>
          </a:p>
          <a:p>
            <a:pPr marL="0" indent="0">
              <a:buNone/>
            </a:pPr>
            <a:r>
              <a:rPr lang="en-US" dirty="0"/>
              <a:t>1. K Nearest </a:t>
            </a:r>
            <a:r>
              <a:rPr lang="en-US" dirty="0" err="1"/>
              <a:t>Neighbour</a:t>
            </a:r>
            <a:r>
              <a:rPr lang="en-US" dirty="0"/>
              <a:t> Classifier ‍:</a:t>
            </a:r>
          </a:p>
        </p:txBody>
      </p:sp>
      <p:pic>
        <p:nvPicPr>
          <p:cNvPr id="4" name="Picture 3" descr="Chart, scatter chart&#10;&#10;Description automatically generated">
            <a:extLst>
              <a:ext uri="{FF2B5EF4-FFF2-40B4-BE49-F238E27FC236}">
                <a16:creationId xmlns:a16="http://schemas.microsoft.com/office/drawing/2014/main" id="{E309E97F-9CD8-836A-0D6B-341391F29A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47043" y="2603500"/>
            <a:ext cx="3994150" cy="3479800"/>
          </a:xfrm>
          <a:prstGeom prst="rect">
            <a:avLst/>
          </a:prstGeom>
          <a:noFill/>
          <a:ln>
            <a:noFill/>
          </a:ln>
        </p:spPr>
      </p:pic>
    </p:spTree>
    <p:extLst>
      <p:ext uri="{BB962C8B-B14F-4D97-AF65-F5344CB8AC3E}">
        <p14:creationId xmlns:p14="http://schemas.microsoft.com/office/powerpoint/2010/main" val="1366819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47E2DD-A647-FCBD-336F-E1FCCA09A77E}"/>
              </a:ext>
            </a:extLst>
          </p:cNvPr>
          <p:cNvSpPr>
            <a:spLocks noGrp="1"/>
          </p:cNvSpPr>
          <p:nvPr>
            <p:ph idx="1"/>
          </p:nvPr>
        </p:nvSpPr>
        <p:spPr>
          <a:xfrm>
            <a:off x="277906" y="286872"/>
            <a:ext cx="11609294" cy="6293222"/>
          </a:xfrm>
        </p:spPr>
        <p:txBody>
          <a:bodyPr/>
          <a:lstStyle/>
          <a:p>
            <a:r>
              <a:rPr lang="en-US" dirty="0"/>
              <a:t>Decision Tree Classifier:</a:t>
            </a:r>
          </a:p>
          <a:p>
            <a:endParaRPr lang="en-US" dirty="0"/>
          </a:p>
          <a:p>
            <a:endParaRPr lang="en-US" dirty="0"/>
          </a:p>
          <a:p>
            <a:endParaRPr lang="en-US" dirty="0"/>
          </a:p>
          <a:p>
            <a:endParaRPr lang="en-US" dirty="0"/>
          </a:p>
          <a:p>
            <a:endParaRPr lang="en-US" dirty="0"/>
          </a:p>
          <a:p>
            <a:r>
              <a:rPr lang="en-US" dirty="0"/>
              <a:t>Random Forest Classifier: </a:t>
            </a:r>
          </a:p>
          <a:p>
            <a:pPr marL="0" indent="0">
              <a:buNone/>
            </a:pPr>
            <a:endParaRPr lang="en-US" dirty="0"/>
          </a:p>
        </p:txBody>
      </p:sp>
      <p:pic>
        <p:nvPicPr>
          <p:cNvPr id="4" name="Picture 3" descr="Diagram&#10;&#10;Description automatically generated">
            <a:extLst>
              <a:ext uri="{FF2B5EF4-FFF2-40B4-BE49-F238E27FC236}">
                <a16:creationId xmlns:a16="http://schemas.microsoft.com/office/drawing/2014/main" id="{6F94DB6B-6DA8-1C59-C47C-3BA1654FAF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63671" y="277906"/>
            <a:ext cx="3610162" cy="2446655"/>
          </a:xfrm>
          <a:prstGeom prst="rect">
            <a:avLst/>
          </a:prstGeom>
          <a:noFill/>
          <a:ln>
            <a:noFill/>
          </a:ln>
        </p:spPr>
      </p:pic>
      <p:pic>
        <p:nvPicPr>
          <p:cNvPr id="5" name="Picture 4" descr="Random Forest Classifier Tutorial: How to Use Tree-Based Algorithms for  Machine Learning">
            <a:extLst>
              <a:ext uri="{FF2B5EF4-FFF2-40B4-BE49-F238E27FC236}">
                <a16:creationId xmlns:a16="http://schemas.microsoft.com/office/drawing/2014/main" id="{0106B1D2-4043-FDE3-B3C3-307CF3AB48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6498" y="3429000"/>
            <a:ext cx="4436745" cy="2400300"/>
          </a:xfrm>
          <a:prstGeom prst="rect">
            <a:avLst/>
          </a:prstGeom>
          <a:noFill/>
          <a:ln>
            <a:noFill/>
          </a:ln>
        </p:spPr>
      </p:pic>
    </p:spTree>
    <p:extLst>
      <p:ext uri="{BB962C8B-B14F-4D97-AF65-F5344CB8AC3E}">
        <p14:creationId xmlns:p14="http://schemas.microsoft.com/office/powerpoint/2010/main" val="2855783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DB08-6B5E-6F4B-9436-74D62321FCC8}"/>
              </a:ext>
            </a:extLst>
          </p:cNvPr>
          <p:cNvSpPr>
            <a:spLocks noGrp="1"/>
          </p:cNvSpPr>
          <p:nvPr>
            <p:ph type="title"/>
          </p:nvPr>
        </p:nvSpPr>
        <p:spPr/>
        <p:txBody>
          <a:bodyPr/>
          <a:lstStyle/>
          <a:p>
            <a:r>
              <a:rPr lang="en-US" dirty="0"/>
              <a:t>Results and Experimentation:</a:t>
            </a:r>
          </a:p>
        </p:txBody>
      </p:sp>
      <p:sp>
        <p:nvSpPr>
          <p:cNvPr id="3" name="Content Placeholder 2">
            <a:extLst>
              <a:ext uri="{FF2B5EF4-FFF2-40B4-BE49-F238E27FC236}">
                <a16:creationId xmlns:a16="http://schemas.microsoft.com/office/drawing/2014/main" id="{E8F8A91C-D49E-3424-C300-0AEE9D54EFE9}"/>
              </a:ext>
            </a:extLst>
          </p:cNvPr>
          <p:cNvSpPr>
            <a:spLocks noGrp="1"/>
          </p:cNvSpPr>
          <p:nvPr>
            <p:ph idx="1"/>
          </p:nvPr>
        </p:nvSpPr>
        <p:spPr/>
        <p:txBody>
          <a:bodyPr/>
          <a:lstStyle/>
          <a:p>
            <a:r>
              <a:rPr lang="en-US" dirty="0"/>
              <a:t>K Nearest </a:t>
            </a:r>
            <a:r>
              <a:rPr lang="en-US" dirty="0" err="1"/>
              <a:t>Neighbour</a:t>
            </a:r>
            <a:r>
              <a:rPr lang="en-US" dirty="0"/>
              <a:t> Classifier: </a:t>
            </a:r>
          </a:p>
        </p:txBody>
      </p:sp>
      <p:pic>
        <p:nvPicPr>
          <p:cNvPr id="4" name="Picture 3">
            <a:extLst>
              <a:ext uri="{FF2B5EF4-FFF2-40B4-BE49-F238E27FC236}">
                <a16:creationId xmlns:a16="http://schemas.microsoft.com/office/drawing/2014/main" id="{45199C3A-B945-91D3-6008-9741EE564616}"/>
              </a:ext>
            </a:extLst>
          </p:cNvPr>
          <p:cNvPicPr>
            <a:picLocks noChangeAspect="1"/>
          </p:cNvPicPr>
          <p:nvPr/>
        </p:nvPicPr>
        <p:blipFill>
          <a:blip r:embed="rId2"/>
          <a:stretch>
            <a:fillRect/>
          </a:stretch>
        </p:blipFill>
        <p:spPr>
          <a:xfrm>
            <a:off x="1075317" y="3151664"/>
            <a:ext cx="3855720" cy="1699260"/>
          </a:xfrm>
          <a:prstGeom prst="rect">
            <a:avLst/>
          </a:prstGeom>
        </p:spPr>
      </p:pic>
      <p:pic>
        <p:nvPicPr>
          <p:cNvPr id="5" name="Picture 4" descr="A picture containing text, screenshot, electronics&#10;&#10;Description automatically generated">
            <a:extLst>
              <a:ext uri="{FF2B5EF4-FFF2-40B4-BE49-F238E27FC236}">
                <a16:creationId xmlns:a16="http://schemas.microsoft.com/office/drawing/2014/main" id="{C81933D9-0F6F-D296-B0DC-868E14D5ECC3}"/>
              </a:ext>
            </a:extLst>
          </p:cNvPr>
          <p:cNvPicPr>
            <a:picLocks noChangeAspect="1"/>
          </p:cNvPicPr>
          <p:nvPr/>
        </p:nvPicPr>
        <p:blipFill>
          <a:blip r:embed="rId3"/>
          <a:stretch>
            <a:fillRect/>
          </a:stretch>
        </p:blipFill>
        <p:spPr>
          <a:xfrm>
            <a:off x="6858840" y="2637865"/>
            <a:ext cx="3476625" cy="2514600"/>
          </a:xfrm>
          <a:prstGeom prst="rect">
            <a:avLst/>
          </a:prstGeom>
        </p:spPr>
      </p:pic>
    </p:spTree>
    <p:extLst>
      <p:ext uri="{BB962C8B-B14F-4D97-AF65-F5344CB8AC3E}">
        <p14:creationId xmlns:p14="http://schemas.microsoft.com/office/powerpoint/2010/main" val="419456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725</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Roboto</vt:lpstr>
      <vt:lpstr>Office Theme</vt:lpstr>
      <vt:lpstr>RAINFALL PREDICTION USING MACHINE LEARNING</vt:lpstr>
      <vt:lpstr>INTRODUCTION</vt:lpstr>
      <vt:lpstr>What Machine Learning Plan You have planned To experiment With..?</vt:lpstr>
      <vt:lpstr>PowerPoint Presentation</vt:lpstr>
      <vt:lpstr>PowerPoint Presentation</vt:lpstr>
      <vt:lpstr>PowerPoint Presentation</vt:lpstr>
      <vt:lpstr>PowerPoint Presentation</vt:lpstr>
      <vt:lpstr>PowerPoint Presentation</vt:lpstr>
      <vt:lpstr>Results and Experimentation:</vt:lpstr>
      <vt:lpstr>PowerPoint Presentation</vt:lpstr>
      <vt:lpstr>Further developments that can be implemented </vt:lpstr>
      <vt:lpstr>CONCLUDE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PREDICTION USING MACHINE LEARNING</dc:title>
  <dc:creator>Suvidha</dc:creator>
  <cp:lastModifiedBy>Suvidha</cp:lastModifiedBy>
  <cp:revision>1</cp:revision>
  <dcterms:created xsi:type="dcterms:W3CDTF">2022-12-06T00:37:31Z</dcterms:created>
  <dcterms:modified xsi:type="dcterms:W3CDTF">2022-12-06T02:41:59Z</dcterms:modified>
</cp:coreProperties>
</file>