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77"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78" name="CustomShape 3"/>
          <p:cNvSpPr/>
          <p:nvPr/>
        </p:nvSpPr>
        <p:spPr>
          <a:xfrm>
            <a:off x="-2520" y="1005840"/>
            <a:ext cx="9050400" cy="3004560"/>
          </a:xfrm>
          <a:prstGeom prst="rect">
            <a:avLst/>
          </a:prstGeom>
          <a:noFill/>
          <a:ln>
            <a:noFill/>
          </a:ln>
        </p:spPr>
        <p:style>
          <a:lnRef idx="0"/>
          <a:fillRef idx="0"/>
          <a:effectRef idx="0"/>
          <a:fontRef idx="minor"/>
        </p:style>
      </p:sp>
      <p:sp>
        <p:nvSpPr>
          <p:cNvPr id="79"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80"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81" name="CustomShape 6"/>
          <p:cNvSpPr/>
          <p:nvPr/>
        </p:nvSpPr>
        <p:spPr>
          <a:xfrm>
            <a:off x="-17640" y="382320"/>
            <a:ext cx="9050400" cy="5568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Constan de una serie de técnicas destinadas a solucionar problemas basados en las teorías de Selección Natural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Todos los organismos tienen un set de reglas que los rigen. Desde su color de piel, ojos, estatura, hasta grandes rasgos de su carácter. Esta codificación se encuentra almacenada en los </a:t>
            </a:r>
            <a:r>
              <a:rPr b="1" lang="en-US" sz="1800" spc="-1" strike="noStrike">
                <a:solidFill>
                  <a:srgbClr val="990000"/>
                </a:solidFill>
                <a:latin typeface="Arial"/>
                <a:ea typeface="DejaVu Sans"/>
              </a:rPr>
              <a:t>GENES</a:t>
            </a:r>
            <a:r>
              <a:rPr b="0" lang="en-US" sz="1800" spc="-1" strike="noStrike">
                <a:solidFill>
                  <a:srgbClr val="99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En cada ser vivo, el número de genes es diferente, y se encuentra agrupados en</a:t>
            </a:r>
            <a:r>
              <a:rPr b="0" lang="en-US" sz="1800" spc="-1" strike="noStrike">
                <a:solidFill>
                  <a:srgbClr val="990000"/>
                </a:solidFill>
                <a:latin typeface="Arial"/>
                <a:ea typeface="DejaVu Sans"/>
              </a:rPr>
              <a:t> </a:t>
            </a:r>
            <a:r>
              <a:rPr b="1" lang="en-US" sz="1800" spc="-1" strike="noStrike">
                <a:solidFill>
                  <a:srgbClr val="990000"/>
                </a:solidFill>
                <a:latin typeface="Arial"/>
                <a:ea typeface="DejaVu Sans"/>
              </a:rPr>
              <a:t>CROMOSOMAS</a:t>
            </a:r>
            <a:r>
              <a:rPr b="0" lang="en-US" sz="1800" spc="-1" strike="noStrike">
                <a:solidFill>
                  <a:srgbClr val="99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Cada gen representa un rasgo, o la codificación en la combinación de genes pueden determinaren el desarrollo de una patología. Esto se lo denomina</a:t>
            </a:r>
            <a:r>
              <a:rPr b="0" lang="en-US" sz="1800" spc="-1" strike="noStrike">
                <a:solidFill>
                  <a:srgbClr val="990000"/>
                </a:solidFill>
                <a:latin typeface="Arial"/>
                <a:ea typeface="DejaVu Sans"/>
              </a:rPr>
              <a:t> </a:t>
            </a:r>
            <a:r>
              <a:rPr b="1" lang="en-US" sz="1800" spc="-1" strike="noStrike">
                <a:solidFill>
                  <a:srgbClr val="990000"/>
                </a:solidFill>
                <a:latin typeface="Arial"/>
                <a:ea typeface="DejaVu Sans"/>
              </a:rPr>
              <a:t>GENOTIPO</a:t>
            </a:r>
            <a:r>
              <a:rPr b="0" lang="en-US" sz="1800" spc="-1" strike="noStrike">
                <a:solidFill>
                  <a:srgbClr val="99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Para que esto suceda, no solo debe existir esa codificación genética en el ADN, sino que ademáslos genes involucrados deben poder expresarse. Esto se denomina</a:t>
            </a:r>
            <a:r>
              <a:rPr b="0" lang="en-US" sz="1800" spc="-1" strike="noStrike">
                <a:solidFill>
                  <a:srgbClr val="990000"/>
                </a:solidFill>
                <a:latin typeface="Arial"/>
                <a:ea typeface="DejaVu Sans"/>
              </a:rPr>
              <a:t> </a:t>
            </a:r>
            <a:r>
              <a:rPr b="1" lang="en-US" sz="1800" spc="-1" strike="noStrike">
                <a:solidFill>
                  <a:srgbClr val="990000"/>
                </a:solidFill>
                <a:latin typeface="Arial"/>
                <a:ea typeface="DejaVu Sans"/>
              </a:rPr>
              <a:t>FENOTIPO</a:t>
            </a:r>
            <a:r>
              <a:rPr b="0" lang="en-US" sz="1800" spc="-1" strike="noStrike">
                <a:solidFill>
                  <a:srgbClr val="990000"/>
                </a:solidFill>
                <a:latin typeface="Arial"/>
                <a:ea typeface="DejaVu Sans"/>
              </a:rPr>
              <a:t>. </a:t>
            </a:r>
            <a:r>
              <a:rPr b="0" lang="en-US" sz="1800" spc="-1" strike="noStrike">
                <a:solidFill>
                  <a:srgbClr val="000000"/>
                </a:solidFill>
                <a:latin typeface="Arial"/>
                <a:ea typeface="DejaVu Sans"/>
              </a:rPr>
              <a:t>Esta es una moderna área de estudio llamada Epigenética.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En la reproducción de seres vivos, los padres aportan cada uno el 50% de sus cromosomas. Cada tanto, sucede que existe una</a:t>
            </a:r>
            <a:r>
              <a:rPr b="0" lang="en-US" sz="1800" spc="-1" strike="noStrike">
                <a:solidFill>
                  <a:srgbClr val="990000"/>
                </a:solidFill>
                <a:latin typeface="Arial"/>
                <a:ea typeface="DejaVu Sans"/>
              </a:rPr>
              <a:t> </a:t>
            </a:r>
            <a:r>
              <a:rPr b="1" lang="en-US" sz="1800" spc="-1" strike="noStrike">
                <a:solidFill>
                  <a:srgbClr val="990000"/>
                </a:solidFill>
                <a:latin typeface="Arial"/>
                <a:ea typeface="DejaVu Sans"/>
              </a:rPr>
              <a:t>MUTACIÓN</a:t>
            </a:r>
            <a:r>
              <a:rPr b="0" lang="en-US" sz="1800" spc="-1" strike="noStrike">
                <a:solidFill>
                  <a:srgbClr val="990000"/>
                </a:solidFill>
                <a:latin typeface="Arial"/>
                <a:ea typeface="DejaVu Sans"/>
              </a:rPr>
              <a:t> </a:t>
            </a:r>
            <a:r>
              <a:rPr b="0" lang="en-US" sz="1800" spc="-1" strike="noStrike">
                <a:solidFill>
                  <a:srgbClr val="000000"/>
                </a:solidFill>
                <a:latin typeface="Arial"/>
                <a:ea typeface="DejaVu Sans"/>
              </a:rPr>
              <a:t>de alguno de ellos,  generalmente no sucede nada, pero puede pasar que éste desarrolle un nuevo</a:t>
            </a:r>
            <a:r>
              <a:rPr b="0" lang="en-US" sz="1800" spc="-1" strike="noStrike">
                <a:solidFill>
                  <a:srgbClr val="990000"/>
                </a:solidFill>
                <a:latin typeface="Arial"/>
                <a:ea typeface="DejaVu Sans"/>
              </a:rPr>
              <a:t> </a:t>
            </a:r>
            <a:r>
              <a:rPr b="1" lang="en-US" sz="1800" spc="-1" strike="noStrike">
                <a:solidFill>
                  <a:srgbClr val="990000"/>
                </a:solidFill>
                <a:latin typeface="Arial"/>
                <a:ea typeface="DejaVu Sans"/>
              </a:rPr>
              <a:t>RASGO</a:t>
            </a:r>
            <a:r>
              <a:rPr b="0" lang="en-US" sz="1800" spc="-1" strike="noStrike">
                <a:solidFill>
                  <a:srgbClr val="990000"/>
                </a:solidFill>
                <a:latin typeface="Arial"/>
                <a:ea typeface="DejaVu Sans"/>
              </a:rPr>
              <a:t>.</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39240" y="347400"/>
            <a:ext cx="9139680" cy="51364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83"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4" name="CustomShape 3"/>
          <p:cNvSpPr/>
          <p:nvPr/>
        </p:nvSpPr>
        <p:spPr>
          <a:xfrm>
            <a:off x="-2520" y="1005840"/>
            <a:ext cx="9050400" cy="3004560"/>
          </a:xfrm>
          <a:prstGeom prst="rect">
            <a:avLst/>
          </a:prstGeom>
          <a:noFill/>
          <a:ln>
            <a:noFill/>
          </a:ln>
        </p:spPr>
        <p:style>
          <a:lnRef idx="0"/>
          <a:fillRef idx="0"/>
          <a:effectRef idx="0"/>
          <a:fontRef idx="minor"/>
        </p:style>
      </p:sp>
      <p:sp>
        <p:nvSpPr>
          <p:cNvPr id="85"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86"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87" name="CustomShape 6"/>
          <p:cNvSpPr/>
          <p:nvPr/>
        </p:nvSpPr>
        <p:spPr>
          <a:xfrm>
            <a:off x="-17640" y="382320"/>
            <a:ext cx="9050400" cy="53334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Debido a que los algoritmos genéticos tienen como función buscar la mejor solución a un problema, lo primero que tenemos que buscar es la manera de codificar todas las soluciones posibles.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Para comenzar vamos a plantear que las soluciones serán almacenadas en un string binario, como por ejemplo: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cc"/>
                </a:solidFill>
                <a:latin typeface="Arial"/>
                <a:ea typeface="DejaVu Sans"/>
              </a:rPr>
              <a:t>(10010101110101001010011101101110111111101)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 este string, lo representaremos como un</a:t>
            </a:r>
            <a:r>
              <a:rPr b="0" lang="en-US" sz="1800" spc="-1" strike="noStrike">
                <a:solidFill>
                  <a:srgbClr val="0000cc"/>
                </a:solidFill>
                <a:latin typeface="Arial"/>
                <a:ea typeface="DejaVu Sans"/>
              </a:rPr>
              <a:t> CROMOSOMA.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Ni bien comienza a correr un algoritmo genético, una serie de cromosomas aleatorios comienzan a crearse.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Cada uno, cuando sea decodificado, va a representar una solución distinta. Si comenzamos con N cromosomas, entonces los siguientes pasos son realizados: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-Testear cada cromosoma para ver que tan bien solucionó el problema, asignándole un índice de accurancy.</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89"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0" name="CustomShape 3"/>
          <p:cNvSpPr/>
          <p:nvPr/>
        </p:nvSpPr>
        <p:spPr>
          <a:xfrm>
            <a:off x="-2520" y="1005840"/>
            <a:ext cx="9050400" cy="3004560"/>
          </a:xfrm>
          <a:prstGeom prst="rect">
            <a:avLst/>
          </a:prstGeom>
          <a:noFill/>
          <a:ln>
            <a:noFill/>
          </a:ln>
        </p:spPr>
        <p:style>
          <a:lnRef idx="0"/>
          <a:fillRef idx="0"/>
          <a:effectRef idx="0"/>
          <a:fontRef idx="minor"/>
        </p:style>
      </p:sp>
      <p:sp>
        <p:nvSpPr>
          <p:cNvPr id="91"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92"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93" name="CustomShape 6"/>
          <p:cNvSpPr/>
          <p:nvPr/>
        </p:nvSpPr>
        <p:spPr>
          <a:xfrm>
            <a:off x="-17640" y="382320"/>
            <a:ext cx="9050400" cy="27313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Partimos de un Espacio Genotípico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Conjunto de individuos de la población (conjunto de cromosomas elegidos al azar)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Se codifica cada solución en una cadena (cromosoma)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Los cromosomas evolucionan a través de iteraciones (generaciones)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En cada generación los cromosomas son evaluados</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95"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6" name="CustomShape 3"/>
          <p:cNvSpPr/>
          <p:nvPr/>
        </p:nvSpPr>
        <p:spPr>
          <a:xfrm>
            <a:off x="-2520" y="1005840"/>
            <a:ext cx="9050400" cy="3004560"/>
          </a:xfrm>
          <a:prstGeom prst="rect">
            <a:avLst/>
          </a:prstGeom>
          <a:noFill/>
          <a:ln>
            <a:noFill/>
          </a:ln>
        </p:spPr>
        <p:style>
          <a:lnRef idx="0"/>
          <a:fillRef idx="0"/>
          <a:effectRef idx="0"/>
          <a:fontRef idx="minor"/>
        </p:style>
      </p:sp>
      <p:sp>
        <p:nvSpPr>
          <p:cNvPr id="97"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98"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99" name="CustomShape 6"/>
          <p:cNvSpPr/>
          <p:nvPr/>
        </p:nvSpPr>
        <p:spPr>
          <a:xfrm>
            <a:off x="-17640" y="382320"/>
            <a:ext cx="9050400" cy="1377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800000"/>
                </a:solidFill>
                <a:latin typeface="Arial"/>
                <a:ea typeface="DejaVu Sans"/>
              </a:rPr>
              <a:t>Ejemplo</a:t>
            </a:r>
            <a:r>
              <a:rPr b="0" lang="en-US" sz="1800" spc="-1" strike="noStrike">
                <a:solidFill>
                  <a:srgbClr val="800000"/>
                </a:solidFill>
                <a:latin typeface="Arial"/>
                <a:ea typeface="DejaVu Sans"/>
              </a:rPr>
              <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Tenemos dígitos del 0 al 9. Y contamos con los siguientes operadores: +, -, *,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800000"/>
                </a:solidFill>
                <a:latin typeface="Arial"/>
                <a:ea typeface="DejaVu Sans"/>
              </a:rPr>
              <a:t>Problema</a:t>
            </a:r>
            <a:r>
              <a:rPr b="0" lang="en-US" sz="1800" spc="-1" strike="noStrike">
                <a:solidFill>
                  <a:srgbClr val="800000"/>
                </a:solidFill>
                <a:latin typeface="Arial"/>
                <a:ea typeface="DejaVu Sans"/>
              </a:rPr>
              <a:t>: </a:t>
            </a:r>
            <a:r>
              <a:rPr b="0" lang="en-US" sz="1800" spc="-1" strike="noStrike">
                <a:solidFill>
                  <a:srgbClr val="000000"/>
                </a:solidFill>
                <a:latin typeface="Arial"/>
                <a:ea typeface="DejaVu Sans"/>
              </a:rPr>
              <a:t>Encontrar la mejor secuencia que tenga como target el número 23.</a:t>
            </a:r>
            <a:endParaRPr b="0" lang="en-US" sz="1800" spc="-1" strike="noStrike">
              <a:latin typeface="Arial"/>
            </a:endParaRPr>
          </a:p>
          <a:p>
            <a:pPr>
              <a:lnSpc>
                <a:spcPct val="100000"/>
              </a:lnSpc>
            </a:pPr>
            <a:r>
              <a:rPr b="0" lang="en-US" sz="1800" spc="-1" strike="noStrike">
                <a:solidFill>
                  <a:srgbClr val="000000"/>
                </a:solidFill>
                <a:latin typeface="Arial"/>
                <a:ea typeface="DejaVu Sans"/>
              </a:rPr>
              <a:t>¿Cómo codificamos?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Primero debemos codificar todos los elementos con los que contamos, cada uno de ellos será un GEN.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0: 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0001</a:t>
            </a:r>
            <a:endParaRPr b="0" lang="en-US" sz="1800" spc="-1" strike="noStrike">
              <a:latin typeface="Arial"/>
            </a:endParaRPr>
          </a:p>
          <a:p>
            <a:pPr>
              <a:lnSpc>
                <a:spcPct val="100000"/>
              </a:lnSpc>
            </a:pPr>
            <a:r>
              <a:rPr b="0" lang="en-US" sz="1800" spc="-1" strike="noStrike">
                <a:solidFill>
                  <a:srgbClr val="000000"/>
                </a:solidFill>
                <a:latin typeface="Arial"/>
                <a:ea typeface="DejaVu Sans"/>
              </a:rPr>
              <a:t>2: 0010</a:t>
            </a:r>
            <a:endParaRPr b="0" lang="en-US" sz="1800" spc="-1" strike="noStrike">
              <a:latin typeface="Arial"/>
            </a:endParaRPr>
          </a:p>
          <a:p>
            <a:pPr>
              <a:lnSpc>
                <a:spcPct val="100000"/>
              </a:lnSpc>
            </a:pPr>
            <a:r>
              <a:rPr b="0" lang="en-US" sz="1800" spc="-1" strike="noStrike">
                <a:solidFill>
                  <a:srgbClr val="000000"/>
                </a:solidFill>
                <a:latin typeface="Arial"/>
                <a:ea typeface="DejaVu Sans"/>
              </a:rPr>
              <a:t>3: 0011</a:t>
            </a:r>
            <a:endParaRPr b="0" lang="en-US" sz="1800" spc="-1" strike="noStrike">
              <a:latin typeface="Arial"/>
            </a:endParaRPr>
          </a:p>
          <a:p>
            <a:pPr>
              <a:lnSpc>
                <a:spcPct val="100000"/>
              </a:lnSpc>
            </a:pPr>
            <a:r>
              <a:rPr b="0" lang="en-US" sz="1800" spc="-1" strike="noStrike">
                <a:solidFill>
                  <a:srgbClr val="000000"/>
                </a:solidFill>
                <a:latin typeface="Arial"/>
                <a:ea typeface="DejaVu Sans"/>
              </a:rPr>
              <a:t>4: 0100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5: 0101</a:t>
            </a:r>
            <a:endParaRPr b="0" lang="en-US" sz="1800" spc="-1" strike="noStrike">
              <a:latin typeface="Arial"/>
            </a:endParaRPr>
          </a:p>
          <a:p>
            <a:pPr>
              <a:lnSpc>
                <a:spcPct val="100000"/>
              </a:lnSpc>
            </a:pPr>
            <a:r>
              <a:rPr b="0" lang="en-US" sz="1800" spc="-1" strike="noStrike">
                <a:solidFill>
                  <a:srgbClr val="000000"/>
                </a:solidFill>
                <a:latin typeface="Arial"/>
                <a:ea typeface="DejaVu Sans"/>
              </a:rPr>
              <a:t>6: 0110</a:t>
            </a:r>
            <a:endParaRPr b="0" lang="en-US" sz="1800" spc="-1" strike="noStrike">
              <a:latin typeface="Arial"/>
            </a:endParaRPr>
          </a:p>
          <a:p>
            <a:pPr>
              <a:lnSpc>
                <a:spcPct val="100000"/>
              </a:lnSpc>
            </a:pPr>
            <a:r>
              <a:rPr b="0" lang="en-US" sz="1800" spc="-1" strike="noStrike">
                <a:solidFill>
                  <a:srgbClr val="000000"/>
                </a:solidFill>
                <a:latin typeface="Arial"/>
                <a:ea typeface="DejaVu Sans"/>
              </a:rPr>
              <a:t>7: 0111</a:t>
            </a:r>
            <a:endParaRPr b="0" lang="en-US" sz="1800" spc="-1" strike="noStrike">
              <a:latin typeface="Arial"/>
            </a:endParaRPr>
          </a:p>
          <a:p>
            <a:pPr>
              <a:lnSpc>
                <a:spcPct val="100000"/>
              </a:lnSpc>
            </a:pPr>
            <a:r>
              <a:rPr b="0" lang="en-US" sz="1800" spc="-1" strike="noStrike">
                <a:solidFill>
                  <a:srgbClr val="000000"/>
                </a:solidFill>
                <a:latin typeface="Arial"/>
                <a:ea typeface="DejaVu Sans"/>
              </a:rPr>
              <a:t>8: 1000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9: 1001</a:t>
            </a:r>
            <a:endParaRPr b="0" lang="en-US" sz="1800" spc="-1" strike="noStrike">
              <a:latin typeface="Arial"/>
            </a:endParaRPr>
          </a:p>
          <a:p>
            <a:pPr>
              <a:lnSpc>
                <a:spcPct val="100000"/>
              </a:lnSpc>
            </a:pPr>
            <a:r>
              <a:rPr b="0" lang="en-US" sz="1800" spc="-1" strike="noStrike">
                <a:solidFill>
                  <a:srgbClr val="000000"/>
                </a:solidFill>
                <a:latin typeface="Arial"/>
                <a:ea typeface="DejaVu Sans"/>
              </a:rPr>
              <a:t>+: 1010</a:t>
            </a:r>
            <a:endParaRPr b="0" lang="en-US" sz="1800" spc="-1" strike="noStrike">
              <a:latin typeface="Arial"/>
            </a:endParaRPr>
          </a:p>
          <a:p>
            <a:pPr>
              <a:lnSpc>
                <a:spcPct val="100000"/>
              </a:lnSpc>
            </a:pPr>
            <a:r>
              <a:rPr b="0" lang="en-US" sz="1800" spc="-1" strike="noStrike">
                <a:solidFill>
                  <a:srgbClr val="000000"/>
                </a:solidFill>
                <a:latin typeface="Arial"/>
                <a:ea typeface="DejaVu Sans"/>
              </a:rPr>
              <a:t>-: 1011</a:t>
            </a:r>
            <a:endParaRPr b="0" lang="en-US" sz="1800" spc="-1" strike="noStrike">
              <a:latin typeface="Arial"/>
            </a:endParaRPr>
          </a:p>
          <a:p>
            <a:pPr>
              <a:lnSpc>
                <a:spcPct val="100000"/>
              </a:lnSpc>
            </a:pPr>
            <a:r>
              <a:rPr b="0" lang="en-US" sz="1800" spc="-1" strike="noStrike">
                <a:solidFill>
                  <a:srgbClr val="000000"/>
                </a:solidFill>
                <a:latin typeface="Arial"/>
                <a:ea typeface="DejaVu Sans"/>
              </a:rPr>
              <a:t>*: 1100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 1101</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800000"/>
                </a:solidFill>
                <a:latin typeface="Arial"/>
                <a:ea typeface="DejaVu Sans"/>
              </a:rPr>
              <a:t>0111</a:t>
            </a:r>
            <a:endParaRPr b="0" lang="en-US" sz="1800" spc="-1" strike="noStrike">
              <a:latin typeface="Arial"/>
            </a:endParaRPr>
          </a:p>
          <a:p>
            <a:pPr>
              <a:lnSpc>
                <a:spcPct val="100000"/>
              </a:lnSpc>
            </a:pPr>
            <a:r>
              <a:rPr b="0" lang="en-US" sz="1800" spc="-1" strike="noStrike">
                <a:solidFill>
                  <a:srgbClr val="800000"/>
                </a:solidFill>
                <a:latin typeface="Arial"/>
                <a:ea typeface="DejaVu Sans"/>
              </a:rPr>
              <a:t>1000</a:t>
            </a:r>
            <a:endParaRPr b="0" lang="en-US" sz="1800" spc="-1" strike="noStrike">
              <a:latin typeface="Arial"/>
            </a:endParaRPr>
          </a:p>
          <a:p>
            <a:pPr>
              <a:lnSpc>
                <a:spcPct val="100000"/>
              </a:lnSpc>
            </a:pPr>
            <a:r>
              <a:rPr b="0" lang="en-US" sz="1800" spc="-1" strike="noStrike">
                <a:solidFill>
                  <a:srgbClr val="800000"/>
                </a:solidFill>
                <a:latin typeface="Arial"/>
                <a:ea typeface="DejaVu Sans"/>
              </a:rPr>
              <a:t>1001</a:t>
            </a:r>
            <a:endParaRPr b="0" lang="en-US" sz="1800" spc="-1" strike="noStrike">
              <a:latin typeface="Arial"/>
            </a:endParaRPr>
          </a:p>
          <a:p>
            <a:pPr>
              <a:lnSpc>
                <a:spcPct val="100000"/>
              </a:lnSpc>
            </a:pPr>
            <a:r>
              <a:rPr b="0" lang="en-US" sz="1800" spc="-1" strike="noStrike">
                <a:solidFill>
                  <a:srgbClr val="800000"/>
                </a:solidFill>
                <a:latin typeface="Arial"/>
                <a:ea typeface="DejaVu Sans"/>
              </a:rPr>
              <a:t>1010</a:t>
            </a:r>
            <a:endParaRPr b="0" lang="en-US" sz="1800" spc="-1" strike="noStrike">
              <a:latin typeface="Arial"/>
            </a:endParaRPr>
          </a:p>
          <a:p>
            <a:pPr>
              <a:lnSpc>
                <a:spcPct val="100000"/>
              </a:lnSpc>
            </a:pPr>
            <a:r>
              <a:rPr b="0" lang="en-US" sz="1800" spc="-1" strike="noStrike">
                <a:solidFill>
                  <a:srgbClr val="800000"/>
                </a:solidFill>
                <a:latin typeface="Arial"/>
                <a:ea typeface="DejaVu Sans"/>
              </a:rPr>
              <a:t>1011</a:t>
            </a:r>
            <a:endParaRPr b="0" lang="en-US" sz="1800" spc="-1" strike="noStrike">
              <a:latin typeface="Arial"/>
            </a:endParaRPr>
          </a:p>
          <a:p>
            <a:pPr>
              <a:lnSpc>
                <a:spcPct val="100000"/>
              </a:lnSpc>
            </a:pPr>
            <a:r>
              <a:rPr b="0" lang="en-US" sz="1800" spc="-1" strike="noStrike">
                <a:solidFill>
                  <a:srgbClr val="800000"/>
                </a:solidFill>
                <a:latin typeface="Arial"/>
                <a:ea typeface="DejaVu Sans"/>
              </a:rPr>
              <a:t>1100</a:t>
            </a:r>
            <a:endParaRPr b="0" lang="en-US" sz="1800" spc="-1" strike="noStrike">
              <a:latin typeface="Arial"/>
            </a:endParaRPr>
          </a:p>
          <a:p>
            <a:pPr>
              <a:lnSpc>
                <a:spcPct val="100000"/>
              </a:lnSpc>
            </a:pPr>
            <a:r>
              <a:rPr b="0" lang="en-US" sz="1800" spc="-1" strike="noStrike">
                <a:solidFill>
                  <a:srgbClr val="800000"/>
                </a:solidFill>
                <a:latin typeface="Arial"/>
                <a:ea typeface="DejaVu Sans"/>
              </a:rPr>
              <a:t>1101</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01"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02" name="CustomShape 3"/>
          <p:cNvSpPr/>
          <p:nvPr/>
        </p:nvSpPr>
        <p:spPr>
          <a:xfrm>
            <a:off x="-2520" y="1005840"/>
            <a:ext cx="9050400" cy="3004560"/>
          </a:xfrm>
          <a:prstGeom prst="rect">
            <a:avLst/>
          </a:prstGeom>
          <a:noFill/>
          <a:ln>
            <a:noFill/>
          </a:ln>
        </p:spPr>
        <p:style>
          <a:lnRef idx="0"/>
          <a:fillRef idx="0"/>
          <a:effectRef idx="0"/>
          <a:fontRef idx="minor"/>
        </p:style>
      </p:sp>
      <p:sp>
        <p:nvSpPr>
          <p:cNvPr id="103"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04"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105" name="CustomShape 6"/>
          <p:cNvSpPr/>
          <p:nvPr/>
        </p:nvSpPr>
        <p:spPr>
          <a:xfrm>
            <a:off x="-17640" y="382320"/>
            <a:ext cx="9050400" cy="407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06" name="CustomShape 7"/>
          <p:cNvSpPr/>
          <p:nvPr/>
        </p:nvSpPr>
        <p:spPr>
          <a:xfrm>
            <a:off x="182880" y="457200"/>
            <a:ext cx="8774640" cy="3670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Una posible solución al problema 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6+5*4/2+1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Representado genéticamente: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0110 1010 0101 1100 0100 1101 0010 1010 0001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Los cuales van a formar el cromosoma: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cc"/>
                </a:solidFill>
                <a:latin typeface="Arial"/>
                <a:ea typeface="DejaVu Sans"/>
              </a:rPr>
              <a:t>011010100101110001001101001010100001</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08"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09" name="CustomShape 3"/>
          <p:cNvSpPr/>
          <p:nvPr/>
        </p:nvSpPr>
        <p:spPr>
          <a:xfrm>
            <a:off x="-2520" y="1005840"/>
            <a:ext cx="9050400" cy="3004560"/>
          </a:xfrm>
          <a:prstGeom prst="rect">
            <a:avLst/>
          </a:prstGeom>
          <a:noFill/>
          <a:ln>
            <a:noFill/>
          </a:ln>
        </p:spPr>
        <p:style>
          <a:lnRef idx="0"/>
          <a:fillRef idx="0"/>
          <a:effectRef idx="0"/>
          <a:fontRef idx="minor"/>
        </p:style>
      </p:sp>
      <p:sp>
        <p:nvSpPr>
          <p:cNvPr id="110"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11"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112" name="CustomShape 6"/>
          <p:cNvSpPr/>
          <p:nvPr/>
        </p:nvSpPr>
        <p:spPr>
          <a:xfrm>
            <a:off x="-17640" y="382320"/>
            <a:ext cx="9050400" cy="407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13" name="CustomShape 7"/>
          <p:cNvSpPr/>
          <p:nvPr/>
        </p:nvSpPr>
        <p:spPr>
          <a:xfrm>
            <a:off x="104400" y="548640"/>
            <a:ext cx="8615520" cy="6229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990000"/>
                </a:solidFill>
                <a:latin typeface="Arial"/>
                <a:ea typeface="DejaVu Sans"/>
              </a:rPr>
              <a:t>Problema para resolver en R con la libreria genalg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Para realizar una expedicion una persona debe seleccionar que elemento llevar en </a:t>
            </a:r>
            <a:endParaRPr b="0" lang="en-US" sz="1800" spc="-1" strike="noStrike">
              <a:latin typeface="Arial"/>
            </a:endParaRPr>
          </a:p>
          <a:p>
            <a:pPr>
              <a:lnSpc>
                <a:spcPct val="100000"/>
              </a:lnSpc>
            </a:pPr>
            <a:r>
              <a:rPr b="0" lang="en-US" sz="1800" spc="-1" strike="noStrike">
                <a:solidFill>
                  <a:srgbClr val="000000"/>
                </a:solidFill>
                <a:latin typeface="Arial"/>
                <a:ea typeface="DejaVu Sans"/>
              </a:rPr>
              <a:t>base a su valor de supervivencia (que tan importante es para la supervivencia del</a:t>
            </a:r>
            <a:endParaRPr b="0" lang="en-US" sz="1800" spc="-1" strike="noStrike">
              <a:latin typeface="Arial"/>
            </a:endParaRPr>
          </a:p>
          <a:p>
            <a:pPr>
              <a:lnSpc>
                <a:spcPct val="100000"/>
              </a:lnSpc>
            </a:pPr>
            <a:r>
              <a:rPr b="0" lang="en-US" sz="1800" spc="-1" strike="noStrike">
                <a:solidFill>
                  <a:srgbClr val="000000"/>
                </a:solidFill>
                <a:latin typeface="Arial"/>
                <a:ea typeface="DejaVu Sans"/>
              </a:rPr>
              <a:t>explorador y en base a su peso, ya que el mismo debe ser acotado)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Se cuenta con lo siguientes elementos. Valor de Supervivencias y Peso: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Cuchillo de bolsillo  – 10 – 1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Porotos en lata        – 20 – 5</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Papas                      – 15 – 10</a:t>
            </a:r>
            <a:endParaRPr b="0" lang="en-US" sz="1800" spc="-1" strike="noStrike">
              <a:latin typeface="Arial"/>
            </a:endParaRPr>
          </a:p>
          <a:p>
            <a:pPr>
              <a:lnSpc>
                <a:spcPct val="100000"/>
              </a:lnSpc>
            </a:pPr>
            <a:r>
              <a:rPr b="0" lang="en-US" sz="1800" spc="-1" strike="noStrike">
                <a:solidFill>
                  <a:srgbClr val="000000"/>
                </a:solidFill>
                <a:latin typeface="Arial"/>
                <a:ea typeface="DejaVu Sans"/>
              </a:rPr>
              <a:t>- Cebollas                  – 2   – 1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Bolsa de Dormir      – 30 – 7</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Cuerdas                  – 10 – 5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Brujula                    – 30 – 1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El peso limite que se puede llevar es 20.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990000"/>
                </a:solidFill>
                <a:latin typeface="Arial"/>
                <a:ea typeface="DejaVu Sans"/>
              </a:rPr>
              <a:t>Tutorial para GA: </a:t>
            </a:r>
            <a:endParaRPr b="0" lang="en-US" sz="1800" spc="-1" strike="noStrike">
              <a:latin typeface="Arial"/>
            </a:endParaRPr>
          </a:p>
          <a:p>
            <a:pPr>
              <a:lnSpc>
                <a:spcPct val="100000"/>
              </a:lnSpc>
            </a:pPr>
            <a:r>
              <a:rPr b="0" lang="en-US" sz="1800" spc="-1" strike="noStrike">
                <a:solidFill>
                  <a:srgbClr val="000000"/>
                </a:solidFill>
                <a:latin typeface="Arial"/>
                <a:ea typeface="DejaVu Sans"/>
              </a:rPr>
              <a:t>http://www.obitko.com/tutorials/genetic-algorithms/index.php   </a:t>
            </a:r>
            <a:endParaRPr b="0" lang="en-US" sz="1800" spc="-1" strike="noStrike">
              <a:latin typeface="Arial"/>
            </a:endParaRPr>
          </a:p>
          <a:p>
            <a:pPr>
              <a:lnSpc>
                <a:spcPct val="100000"/>
              </a:lnSpc>
            </a:pPr>
            <a:r>
              <a:rPr b="0" lang="en-US" sz="1800" spc="-1" strike="noStrike">
                <a:solidFill>
                  <a:srgbClr val="990000"/>
                </a:solidFill>
                <a:latin typeface="Arial"/>
                <a:ea typeface="DejaVu Sans"/>
              </a:rPr>
              <a:t>Blog Post:</a:t>
            </a:r>
            <a:endParaRPr b="0" lang="en-US" sz="1800" spc="-1" strike="noStrike">
              <a:latin typeface="Arial"/>
            </a:endParaRPr>
          </a:p>
          <a:p>
            <a:pPr>
              <a:lnSpc>
                <a:spcPct val="100000"/>
              </a:lnSpc>
            </a:pPr>
            <a:r>
              <a:rPr b="0" lang="en-US" sz="1800" spc="-1" strike="noStrike">
                <a:solidFill>
                  <a:srgbClr val="111111"/>
                </a:solidFill>
                <a:latin typeface="Arial"/>
                <a:ea typeface="DejaVu Sans"/>
              </a:rPr>
              <a:t>http://www.r-bloggers.com/genetic-algorithms-a-simple-r-example/</a:t>
            </a:r>
            <a:r>
              <a:rPr b="0" lang="en-US" sz="1800" spc="-1" strike="noStrike">
                <a:solidFill>
                  <a:srgbClr val="99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99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15" name="CustomShape 2"/>
          <p:cNvSpPr/>
          <p:nvPr/>
        </p:nvSpPr>
        <p:spPr>
          <a:xfrm>
            <a:off x="5025960" y="1005840"/>
            <a:ext cx="176400" cy="17316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16" name="CustomShape 3"/>
          <p:cNvSpPr/>
          <p:nvPr/>
        </p:nvSpPr>
        <p:spPr>
          <a:xfrm>
            <a:off x="-2520" y="1005840"/>
            <a:ext cx="9050400" cy="3004560"/>
          </a:xfrm>
          <a:prstGeom prst="rect">
            <a:avLst/>
          </a:prstGeom>
          <a:noFill/>
          <a:ln>
            <a:noFill/>
          </a:ln>
        </p:spPr>
        <p:style>
          <a:lnRef idx="0"/>
          <a:fillRef idx="0"/>
          <a:effectRef idx="0"/>
          <a:fontRef idx="minor"/>
        </p:style>
      </p:sp>
      <p:sp>
        <p:nvSpPr>
          <p:cNvPr id="117" name="CustomShape 4"/>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Pre-Procesamiento de Datos</a:t>
            </a:r>
            <a:endParaRPr b="0" lang="en-US" sz="1400" spc="-1" strike="noStrike">
              <a:latin typeface="Arial"/>
            </a:endParaRPr>
          </a:p>
        </p:txBody>
      </p:sp>
      <p:sp>
        <p:nvSpPr>
          <p:cNvPr id="118" name="CustomShape 5"/>
          <p:cNvSpPr/>
          <p:nvPr/>
        </p:nvSpPr>
        <p:spPr>
          <a:xfrm>
            <a:off x="0" y="0"/>
            <a:ext cx="9138960" cy="298800"/>
          </a:xfrm>
          <a:prstGeom prst="rect">
            <a:avLst/>
          </a:prstGeom>
          <a:solidFill>
            <a:srgbClr val="1c2c3c"/>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latin typeface="Verdana"/>
                <a:ea typeface="DejaVu Sans"/>
              </a:rPr>
              <a:t>Algoritmos Genéticos</a:t>
            </a:r>
            <a:endParaRPr b="0" lang="en-US" sz="1400" spc="-1" strike="noStrike">
              <a:latin typeface="Arial"/>
            </a:endParaRPr>
          </a:p>
        </p:txBody>
      </p:sp>
      <p:sp>
        <p:nvSpPr>
          <p:cNvPr id="119" name="CustomShape 6"/>
          <p:cNvSpPr/>
          <p:nvPr/>
        </p:nvSpPr>
        <p:spPr>
          <a:xfrm>
            <a:off x="-17640" y="382320"/>
            <a:ext cx="9050400" cy="407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0" name="CustomShape 7"/>
          <p:cNvSpPr/>
          <p:nvPr/>
        </p:nvSpPr>
        <p:spPr>
          <a:xfrm>
            <a:off x="104400" y="548640"/>
            <a:ext cx="8615520" cy="6229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990000"/>
                </a:solidFill>
                <a:latin typeface="Arial"/>
                <a:ea typeface="DejaVu Sans"/>
              </a:rPr>
              <a:t>NOTA para la linea de codigo: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666666"/>
                </a:solidFill>
                <a:latin typeface="Courier New"/>
                <a:ea typeface="DejaVu Sans"/>
              </a:rPr>
              <a:t>return(0) else return(-current_solution_survivalpoints)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800" spc="-1" strike="noStrike">
                <a:solidFill>
                  <a:srgbClr val="000000"/>
                </a:solidFill>
                <a:latin typeface="Arial"/>
                <a:ea typeface="DejaVu Sans"/>
              </a:rPr>
              <a:t>The genalg algorithm tries to optimize towards the minimum value. Therefore, the value is calculated as above and multiplied with -1. A configuration which leads to exceeding the weight constraint returns a value of 0 (a higher value can also be given).</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934920" y="129240"/>
            <a:ext cx="7382160" cy="598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"La epigenética es lo que permite explicar por qué el hombre y el chimpancé son tan distintos si comparten el 99% de los genes"</a:t>
            </a:r>
            <a:endParaRPr b="0" lang="en-US" sz="1800" spc="-1" strike="noStrike">
              <a:latin typeface="Arial"/>
            </a:endParaRPr>
          </a:p>
        </p:txBody>
      </p:sp>
      <p:pic>
        <p:nvPicPr>
          <p:cNvPr id="122" name="" descr=""/>
          <p:cNvPicPr/>
          <p:nvPr/>
        </p:nvPicPr>
        <p:blipFill>
          <a:blip r:embed="rId1"/>
          <a:stretch/>
        </p:blipFill>
        <p:spPr>
          <a:xfrm>
            <a:off x="39240" y="986040"/>
            <a:ext cx="9139680" cy="51364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360" y="548640"/>
            <a:ext cx="9139680" cy="51364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2020-10-29T15:49:03Z</dcterms:modified>
  <cp:revision>21</cp:revision>
  <dc:subject/>
  <dc:title/>
</cp:coreProperties>
</file>