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1" r:id="rId4"/>
  </p:sldMasterIdLst>
  <p:notesMasterIdLst>
    <p:notesMasterId r:id="rId25"/>
  </p:notesMasterIdLst>
  <p:handoutMasterIdLst>
    <p:handoutMasterId r:id="rId26"/>
  </p:handoutMasterIdLst>
  <p:sldIdLst>
    <p:sldId id="332" r:id="rId5"/>
    <p:sldId id="333" r:id="rId6"/>
    <p:sldId id="346" r:id="rId7"/>
    <p:sldId id="350" r:id="rId8"/>
    <p:sldId id="351" r:id="rId9"/>
    <p:sldId id="352" r:id="rId10"/>
    <p:sldId id="355" r:id="rId11"/>
    <p:sldId id="356" r:id="rId12"/>
    <p:sldId id="357" r:id="rId13"/>
    <p:sldId id="334" r:id="rId14"/>
    <p:sldId id="336" r:id="rId15"/>
    <p:sldId id="348" r:id="rId16"/>
    <p:sldId id="349" r:id="rId17"/>
    <p:sldId id="361" r:id="rId18"/>
    <p:sldId id="362" r:id="rId19"/>
    <p:sldId id="354" r:id="rId20"/>
    <p:sldId id="358" r:id="rId21"/>
    <p:sldId id="360" r:id="rId22"/>
    <p:sldId id="359" r:id="rId23"/>
    <p:sldId id="345" r:id="rId24"/>
  </p:sldIdLst>
  <p:sldSz cx="12192000" cy="6858000"/>
  <p:notesSz cx="6858000" cy="9144000"/>
  <p:defaultTextStyle>
    <a:defPPr rtl="0">
      <a:defRPr lang="es-ES"/>
    </a:defPPr>
    <a:lvl1pPr marL="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2373C8-7D2A-E57D-1A3B-58BA466842F4}" v="22" dt="2025-09-30T08:53:20.316"/>
    <p1510:client id="{77B7D8C7-8D9F-330F-0C0A-47ACFBEDDF9A}" v="812" dt="2025-09-30T10:26:49.651"/>
    <p1510:client id="{A2FC6BF5-5454-1A8B-1379-A64275DBFD2D}" v="1232" dt="2025-09-30T09:47:01.020"/>
    <p1510:client id="{CFBFAAD9-AE5C-01ED-D1B9-6FAD109AC34E}" v="422" dt="2025-09-30T08:49:34.059"/>
    <p1510:client id="{F8393032-6EB5-E3B6-8E6E-D5B0478D397E}" v="14" dt="2025-10-01T07:09:42.827"/>
  </p1510:revLst>
</p1510:revInfo>
</file>

<file path=ppt/tableStyles.xml><?xml version="1.0" encoding="utf-8"?>
<a:tblStyleLst xmlns:a="http://schemas.openxmlformats.org/drawingml/2006/main" def="{C083E6E3-FA7D-4D7B-A595-EF9225AFEA82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2D8E7403-EB4A-4177-AFCE-6A9D7B160C6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DAC49177-C030-4043-9380-EA6E4C94A16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9753718C-2AB4-4104-95C4-C89A2572123C}" type="datetime1">
              <a:rPr lang="es-ES" smtClean="0"/>
              <a:t>01/10/2025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C4C83CE-EC9B-40C4-BD7A-48797AE5B1D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EE9A75D-9B4E-4704-98C7-2A42472F118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14CC6D6D-E986-427F-AD9C-4E9408DDBE5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9877486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es-ES" sz="1200"/>
            </a:lvl1pPr>
          </a:lstStyle>
          <a:p>
            <a:pPr rtl="0"/>
            <a:fld id="{D27C58D1-E256-415C-9AFA-C1AFA733E73E}" type="datetime1">
              <a:rPr lang="es-ES" smtClean="0"/>
              <a:t>01/10/2025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es-ES" sz="1200"/>
            </a:lvl1pPr>
          </a:lstStyle>
          <a:p>
            <a:pPr rtl="0"/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es-ES" sz="1200"/>
            </a:lvl1pPr>
          </a:lstStyle>
          <a:p>
            <a:pPr rtl="0"/>
            <a:fld id="{115A580F-E35D-42E1-AF82-E41CC201EA91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5368066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es-ES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3488466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981216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50389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C40C20-2D81-E243-7A8D-54EC5D0478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71368AB4-9286-5E7D-248F-EEBD068C77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78C01D3-CF0B-29C2-30E5-6223AC2921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DC8BA0-A1BD-1E96-26BB-ED7F9BADF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46349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A3EC1-81C2-0E3F-D8F0-CA65C98403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09EA7A34-E7A7-F756-6E36-B0CB3756BE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AACB5A0D-34AD-3E41-5F7C-F8F640A283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102366F-9B43-26D2-C887-1B7D226D27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358581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FE9797-AE9D-1273-A149-0CF52D04EE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32BEB2E-39CE-6CD9-BB28-FFDCB3AAF2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B1B83A3-E2DA-F277-2CBE-0E84DC1613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DE83119-D8A6-7159-D374-2842682640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19622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D536B-8B14-FC9D-B19C-EEBA80ED7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2DA7C3C-2635-853C-6F37-A10E3E985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B8C6D081-157E-D0B2-6261-92433CD415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B8CAB8-B55C-4A05-284F-6FFD3A352D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31440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6A00D-73A6-D858-2B4A-FD6E48EB1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852D68D-64B8-407C-BEA8-3C24950966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53B8BE6-8459-6842-CF8F-26FD32D7A2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30E14D-DA5A-60AE-B59C-A9DCACF6F8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47157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1A7B9-9A26-1DC8-4836-139BEDF8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42D542D-2D93-7BEB-082D-0DEFD01738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E2E1E396-6895-E554-28C6-A59088611D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63CF4E5-6A72-D564-B7F6-30F3CEC4C6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957581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6B7E0-9592-9206-FCB5-E33D6A9FB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ABB7013F-306D-B688-07C1-CB1EF7EC56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29AEA2DA-D03C-750A-6E86-591E7E2ED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BC7D218-8A89-5821-250F-5E27A08F4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5414178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B8671-3FFA-8248-5FAF-B3812DC8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D274E75F-D635-0A34-E7AD-3050463433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6434B20-A6EC-45AF-4E12-CE184F22CB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3920B2F-9C65-7612-651D-313039C529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453084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15353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805365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ADA7E-D779-1A0F-8E64-A5C4E7BAB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2A9AA01-7178-BD3C-DAF5-CFE94F2FC9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5F4C6286-1C7D-90CB-E2DA-B669E4B6B4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CE0CFB1-2DB0-649B-1BE3-8255601EF7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040020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655FD6-91A9-DF2E-C461-A14A53A28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9E7C5AAC-F6D7-EB56-AA01-F21D7204C6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D076F566-FCD6-6F59-4301-BA3C9FCDDB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FC5BB01-96C2-F77D-B0D1-7F39090B29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172690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10254-B751-05C5-EBC9-B5283A775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43E6BA97-2DB1-468C-460A-35BC0E9137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ACD3214-8E1F-84D2-EB78-02C6844268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9E92179-04D2-59BD-DC04-4ED5A06E2A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20497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70169-47CD-4A32-C261-CF4A6A812E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0328CB6-7D30-D263-FD4B-40DB0637EF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9EF0F68F-F84E-8EE9-BDCF-D25D53D74B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EACAFC1-29D6-B8F8-8B3E-39CB658015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8634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4673A-C830-6168-3223-9B34357CE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18F3C4B-1290-8FEC-77FB-C0560256A6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3F3E2E3F-CDB8-0D80-9C40-975B36C57B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55C919-22E8-E842-86D8-1D2C5B15F6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181842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0C918-382F-C2ED-0CAE-4F9F8FE6C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E0399DAE-9B03-4C3F-8193-AA4FF3E38B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C3C916F6-2239-0090-761B-E3105CDF5A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2772FB-E7EC-CAF3-1DB4-41D5CAC3B5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37161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C87A5-B140-A672-C5FC-561FF2954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566D474A-47EC-7F67-182D-6B055F71EE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675DE74F-5D1E-FC5E-4AC0-488AF64D2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DD6E3CC-6CF1-CDFB-5E1B-F4706E68A5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115A580F-E35D-42E1-AF82-E41CC201EA9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27519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8426" y="889820"/>
            <a:ext cx="9989574" cy="3598606"/>
          </a:xfrm>
        </p:spPr>
        <p:txBody>
          <a:bodyPr rtlCol="0" anchor="t">
            <a:normAutofit/>
          </a:bodyPr>
          <a:lstStyle>
            <a:lvl1pPr algn="l">
              <a:defRPr lang="es-ES" sz="54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8426" y="4488426"/>
            <a:ext cx="6991776" cy="1302774"/>
          </a:xfrm>
        </p:spPr>
        <p:txBody>
          <a:bodyPr rtlCol="0" anchor="b">
            <a:normAutofit/>
          </a:bodyPr>
          <a:lstStyle>
            <a:lvl1pPr marL="0" indent="0" algn="l">
              <a:buNone/>
              <a:defRPr lang="es-ES" sz="2000"/>
            </a:lvl1pPr>
            <a:lvl2pPr marL="457200" indent="0" algn="ctr">
              <a:buNone/>
              <a:defRPr lang="es-ES" sz="2000"/>
            </a:lvl2pPr>
            <a:lvl3pPr marL="914400" indent="0" algn="ctr">
              <a:buNone/>
              <a:defRPr lang="es-ES" sz="1800"/>
            </a:lvl3pPr>
            <a:lvl4pPr marL="1371600" indent="0" algn="ctr">
              <a:buNone/>
              <a:defRPr lang="es-ES" sz="1600"/>
            </a:lvl4pPr>
            <a:lvl5pPr marL="1828800" indent="0" algn="ctr">
              <a:buNone/>
              <a:defRPr lang="es-ES" sz="1600"/>
            </a:lvl5pPr>
            <a:lvl6pPr marL="2286000" indent="0" algn="ctr">
              <a:buNone/>
              <a:defRPr lang="es-ES" sz="1600"/>
            </a:lvl6pPr>
            <a:lvl7pPr marL="2743200" indent="0" algn="ctr">
              <a:buNone/>
              <a:defRPr lang="es-ES" sz="1600"/>
            </a:lvl7pPr>
            <a:lvl8pPr marL="3200400" indent="0" algn="ctr">
              <a:buNone/>
              <a:defRPr lang="es-ES" sz="1600"/>
            </a:lvl8pPr>
            <a:lvl9pPr marL="3657600" indent="0" algn="ctr">
              <a:buNone/>
              <a:defRPr lang="es-ES" sz="1600"/>
            </a:lvl9pPr>
          </a:lstStyle>
          <a:p>
            <a:pPr rtl="0"/>
            <a:r>
              <a:rPr lang="es-ES"/>
              <a:t>Haga clic para editar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641634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823426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texto vertical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997973"/>
            <a:ext cx="8404122" cy="4984956"/>
          </a:xfrm>
        </p:spPr>
        <p:txBody>
          <a:bodyPr vert="eaVert"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261787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5800" y="908591"/>
            <a:ext cx="4058728" cy="5225507"/>
          </a:xfrm>
        </p:spPr>
        <p:txBody>
          <a:bodyPr rtlCol="0" anchor="t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699125" y="0"/>
            <a:ext cx="5786438" cy="6134100"/>
          </a:xfr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8B32A424-7EFB-F80C-2BDA-94D103A55F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668EFEEF-ABDC-22C9-C5DB-0494BEB868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44485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77248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D7352414-3211-CEB2-31A1-11097989D43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5934" y="723900"/>
            <a:ext cx="3503757" cy="5316415"/>
          </a:xfrm>
        </p:spPr>
        <p:txBody>
          <a:bodyPr rtlCol="0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4BA26D20-54E1-2490-0D75-F08BCB7D3BFF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82232" y="2053087"/>
            <a:ext cx="5903332" cy="3987230"/>
          </a:xfrm>
        </p:spPr>
        <p:txBody>
          <a:bodyPr rtlCol="0" anchor="t"/>
          <a:lstStyle>
            <a:lvl1pPr marL="0" indent="0">
              <a:buNone/>
              <a:defRPr lang="es-ES"/>
            </a:lvl1pPr>
            <a:lvl2pPr marL="742950" indent="-285750">
              <a:buFont typeface="Arial" panose="020B0604020202020204" pitchFamily="34" charset="0"/>
              <a:buChar char="•"/>
              <a:defRPr lang="es-ES"/>
            </a:lvl2pPr>
            <a:lvl3pPr marL="1200150" indent="-285750">
              <a:buFont typeface="Arial" panose="020B0604020202020204" pitchFamily="34" charset="0"/>
              <a:buChar char="•"/>
              <a:defRPr lang="es-ES"/>
            </a:lvl3pPr>
            <a:lvl4pPr marL="1657350" indent="-285750">
              <a:buFont typeface="Arial" panose="020B0604020202020204" pitchFamily="34" charset="0"/>
              <a:buChar char="•"/>
              <a:defRPr lang="es-ES"/>
            </a:lvl4pPr>
            <a:lvl5pPr marL="2114550" indent="-285750">
              <a:buFont typeface="Arial" panose="020B0604020202020204" pitchFamily="34" charset="0"/>
              <a:buChar char="•"/>
              <a:defRPr lang="es-ES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98A376F-AF56-AABE-DFA3-DE5A8C899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5467" y="723900"/>
            <a:ext cx="5790599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4DE9D420-BBEC-E7C6-7E76-FB9791C71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2800" y="6145395"/>
            <a:ext cx="1067326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56400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C0AFB647-646C-4130-9EF5-C19C686B1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5000" y="722899"/>
            <a:ext cx="5676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392D6AD5-5357-463C-B785-6A488FFC8D7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37007" y="817581"/>
            <a:ext cx="5935869" cy="5238159"/>
          </a:xfrm>
        </p:spPr>
        <p:txBody>
          <a:bodyPr rtlCol="0" anchor="ctr" anchorCtr="0">
            <a:no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8" name="Marcador de posición de imagen 16">
            <a:extLst>
              <a:ext uri="{FF2B5EF4-FFF2-40B4-BE49-F238E27FC236}">
                <a16:creationId xmlns:a16="http://schemas.microsoft.com/office/drawing/2014/main" id="{EAD023B5-9ABC-4D4A-A1AD-D4D83D66219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1"/>
            <a:ext cx="4876799" cy="685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5C0A0972-FD9A-4E9D-A0A3-BD0AF8C7B7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46667" y="6142567"/>
            <a:ext cx="1054523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050688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lto de secció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0520" y="776873"/>
            <a:ext cx="5854182" cy="3070508"/>
          </a:xfrm>
          <a:prstGeom prst="rect">
            <a:avLst/>
          </a:prstGeom>
        </p:spPr>
        <p:txBody>
          <a:bodyPr rtlCol="0" anchor="b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21" name="Subtítulo 11">
            <a:extLst>
              <a:ext uri="{FF2B5EF4-FFF2-40B4-BE49-F238E27FC236}">
                <a16:creationId xmlns:a16="http://schemas.microsoft.com/office/drawing/2014/main" id="{13C3C1EB-2C5B-4710-893A-9DD6284D5CB0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1202" y="4088927"/>
            <a:ext cx="5842218" cy="1880552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lang="es-ES" sz="2000"/>
            </a:lvl1pPr>
          </a:lstStyle>
          <a:p>
            <a:pPr rtl="0"/>
            <a:r>
              <a:rPr lang="es-ES"/>
              <a:t>Haga clic para agregar un subtítulo</a:t>
            </a:r>
          </a:p>
        </p:txBody>
      </p:sp>
      <p:sp>
        <p:nvSpPr>
          <p:cNvPr id="30" name="Marcador de posición de imagen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0"/>
            <a:ext cx="4876800" cy="685800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0D54A957-6A3F-2C34-A453-905FBAE77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6145395"/>
            <a:ext cx="10671559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82035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2" y="976997"/>
            <a:ext cx="11000208" cy="1239985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2" y="2244725"/>
            <a:ext cx="7814185" cy="4233713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95536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de la secció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rtlCol="0" anchor="b">
            <a:normAutofit/>
          </a:bodyPr>
          <a:lstStyle>
            <a:lvl1pPr algn="l"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 rtlCol="0"/>
          <a:lstStyle>
            <a:lvl1pPr marL="0" indent="0">
              <a:buNone/>
              <a:defRPr lang="es-ES"/>
            </a:lvl1pPr>
            <a:lvl2pPr marL="457200" indent="0">
              <a:buNone/>
              <a:defRPr lang="es-ES"/>
            </a:lvl2pPr>
            <a:lvl3pPr marL="914400" indent="0">
              <a:buNone/>
              <a:defRPr lang="es-ES"/>
            </a:lvl3pPr>
            <a:lvl4pPr marL="1371600" indent="0">
              <a:buNone/>
              <a:defRPr lang="es-ES"/>
            </a:lvl4pPr>
            <a:lvl5pPr marL="1828800" indent="0">
              <a:buNone/>
              <a:defRPr lang="es-ES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9" name="Marcador de posición de imagen 8">
            <a:extLst>
              <a:ext uri="{FF2B5EF4-FFF2-40B4-BE49-F238E27FC236}">
                <a16:creationId xmlns:a16="http://schemas.microsoft.com/office/drawing/2014/main" id="{B22DF521-FA73-0B43-D1F3-A28543BA84E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5707756" y="4"/>
            <a:ext cx="5786438" cy="6134100"/>
          </a:xfrm>
        </p:spPr>
        <p:txBody>
          <a:bodyPr rtlCol="0"/>
          <a:lstStyle>
            <a:lvl1pPr marL="0" indent="0" algn="ctr">
              <a:buNone/>
              <a:defRPr lang="es-ES"/>
            </a:lvl1pPr>
          </a:lstStyle>
          <a:p>
            <a:pPr rtl="0"/>
            <a:r>
              <a:rPr lang="es-ES"/>
              <a:t>Haga clic en el icono para insertar una imagen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número de diapositiva 5">
            <a:extLst>
              <a:ext uri="{FF2B5EF4-FFF2-40B4-BE49-F238E27FC236}">
                <a16:creationId xmlns:a16="http://schemas.microsoft.com/office/drawing/2014/main" id="{400E6515-DDBF-35F4-5C9E-FF113FD164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274074"/>
            <a:ext cx="672354" cy="583926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  <p:cxnSp>
        <p:nvCxnSpPr>
          <p:cNvPr id="2" name="Conector recto 1">
            <a:extLst>
              <a:ext uri="{FF2B5EF4-FFF2-40B4-BE49-F238E27FC236}">
                <a16:creationId xmlns:a16="http://schemas.microsoft.com/office/drawing/2014/main" id="{B3B79298-0F84-5214-4916-E9C0B4B46A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699342" y="6144485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52083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dos conteni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4591" y="976997"/>
            <a:ext cx="11000209" cy="118822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34593" y="2244725"/>
            <a:ext cx="5045105" cy="423371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1800"/>
            </a:lvl1pPr>
            <a:lvl2pPr>
              <a:spcBef>
                <a:spcPts val="0"/>
              </a:spcBef>
              <a:spcAft>
                <a:spcPts val="1200"/>
              </a:spcAft>
              <a:defRPr lang="es-ES" sz="1600"/>
            </a:lvl2pPr>
            <a:lvl3pPr>
              <a:spcBef>
                <a:spcPts val="0"/>
              </a:spcBef>
              <a:spcAft>
                <a:spcPts val="1200"/>
              </a:spcAft>
              <a:defRPr lang="es-ES" sz="1400"/>
            </a:lvl3pPr>
            <a:lvl4pPr>
              <a:spcBef>
                <a:spcPts val="0"/>
              </a:spcBef>
              <a:spcAft>
                <a:spcPts val="1200"/>
              </a:spcAft>
              <a:defRPr lang="es-ES" sz="1200"/>
            </a:lvl4pPr>
            <a:lvl5pPr>
              <a:spcBef>
                <a:spcPts val="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12304" y="2244724"/>
            <a:ext cx="5322496" cy="4233713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1800"/>
            </a:lvl1pPr>
            <a:lvl2pPr>
              <a:spcBef>
                <a:spcPts val="0"/>
              </a:spcBef>
              <a:spcAft>
                <a:spcPts val="1200"/>
              </a:spcAft>
              <a:defRPr lang="es-ES" sz="1600"/>
            </a:lvl2pPr>
            <a:lvl3pPr>
              <a:spcBef>
                <a:spcPts val="0"/>
              </a:spcBef>
              <a:spcAft>
                <a:spcPts val="1200"/>
              </a:spcAft>
              <a:defRPr lang="es-ES" sz="1400"/>
            </a:lvl3pPr>
            <a:lvl4pPr>
              <a:spcBef>
                <a:spcPts val="0"/>
              </a:spcBef>
              <a:spcAft>
                <a:spcPts val="1200"/>
              </a:spcAft>
              <a:defRPr lang="es-ES" sz="1200"/>
            </a:lvl4pPr>
            <a:lvl5pPr>
              <a:spcBef>
                <a:spcPts val="0"/>
              </a:spcBef>
              <a:spcAft>
                <a:spcPts val="1200"/>
              </a:spcAft>
              <a:defRPr lang="es-ES" sz="12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456116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dos contenid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5965" y="976999"/>
            <a:ext cx="11034713" cy="1196853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41826" y="2244725"/>
            <a:ext cx="2958075" cy="3904268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07226" y="2244725"/>
            <a:ext cx="7353452" cy="3912896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  <p:cxnSp>
        <p:nvCxnSpPr>
          <p:cNvPr id="6" name="Conector recto 5">
            <a:extLst>
              <a:ext uri="{FF2B5EF4-FFF2-40B4-BE49-F238E27FC236}">
                <a16:creationId xmlns:a16="http://schemas.microsoft.com/office/drawing/2014/main" id="{93AC3921-F10C-2A33-F8DF-3B42EE1E38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1010226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6470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0881177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alto de secció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19146" y="983901"/>
            <a:ext cx="5724786" cy="1198580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10520" y="2244725"/>
            <a:ext cx="5724786" cy="3795683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s-ES"/>
            </a:lvl1pPr>
            <a:lvl2pPr>
              <a:spcBef>
                <a:spcPts val="0"/>
              </a:spcBef>
              <a:spcAft>
                <a:spcPts val="1200"/>
              </a:spcAft>
              <a:defRPr lang="es-ES"/>
            </a:lvl2pPr>
            <a:lvl3pPr>
              <a:spcBef>
                <a:spcPts val="0"/>
              </a:spcBef>
              <a:spcAft>
                <a:spcPts val="1200"/>
              </a:spcAft>
              <a:defRPr lang="es-ES"/>
            </a:lvl3pPr>
            <a:lvl4pPr>
              <a:spcBef>
                <a:spcPts val="0"/>
              </a:spcBef>
              <a:spcAft>
                <a:spcPts val="1200"/>
              </a:spcAft>
              <a:defRPr lang="es-ES"/>
            </a:lvl4pPr>
            <a:lvl5pPr>
              <a:spcBef>
                <a:spcPts val="0"/>
              </a:spcBef>
              <a:spcAft>
                <a:spcPts val="1200"/>
              </a:spcAft>
              <a:defRPr lang="es-ES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30" name="Marcador de posición de imagen 28">
            <a:extLst>
              <a:ext uri="{FF2B5EF4-FFF2-40B4-BE49-F238E27FC236}">
                <a16:creationId xmlns:a16="http://schemas.microsoft.com/office/drawing/2014/main" id="{E335E712-C7FD-4BAC-B89C-58AF6594A4E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15200" y="723899"/>
            <a:ext cx="4876800" cy="5316510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 algn="ctr">
              <a:buNone/>
              <a:defRPr lang="es-ES" sz="1800"/>
            </a:lvl1pPr>
          </a:lstStyle>
          <a:p>
            <a:pPr rtl="0"/>
            <a:r>
              <a:rPr lang="es-ES"/>
              <a:t>Haga clic en el icono para agregar una imagen</a:t>
            </a:r>
          </a:p>
        </p:txBody>
      </p:sp>
      <p:cxnSp>
        <p:nvCxnSpPr>
          <p:cNvPr id="3" name="Conector recto 2">
            <a:extLst>
              <a:ext uri="{FF2B5EF4-FFF2-40B4-BE49-F238E27FC236}">
                <a16:creationId xmlns:a16="http://schemas.microsoft.com/office/drawing/2014/main" id="{A541CC69-A0B0-C1BE-2165-D8AD1B7D2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57867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7572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, contenid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4591" y="992528"/>
            <a:ext cx="10722817" cy="118822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7" name="Marcador de contenido 6">
            <a:extLst>
              <a:ext uri="{FF2B5EF4-FFF2-40B4-BE49-F238E27FC236}">
                <a16:creationId xmlns:a16="http://schemas.microsoft.com/office/drawing/2014/main" id="{63C6D5E5-DE84-EC37-75DB-50DB75B5CD48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43216" y="2244725"/>
            <a:ext cx="3277639" cy="3903663"/>
          </a:xfrm>
        </p:spPr>
        <p:txBody>
          <a:bodyPr rtlCol="0"/>
          <a:lstStyle>
            <a:lvl1pPr>
              <a:spcBef>
                <a:spcPts val="0"/>
              </a:spcBef>
              <a:spcAft>
                <a:spcPts val="1200"/>
              </a:spcAft>
              <a:defRPr lang="es-ES"/>
            </a:lvl1pPr>
            <a:lvl2pPr>
              <a:spcBef>
                <a:spcPts val="0"/>
              </a:spcBef>
              <a:spcAft>
                <a:spcPts val="1200"/>
              </a:spcAft>
              <a:defRPr lang="es-ES"/>
            </a:lvl2pPr>
            <a:lvl3pPr>
              <a:spcBef>
                <a:spcPts val="0"/>
              </a:spcBef>
              <a:spcAft>
                <a:spcPts val="1200"/>
              </a:spcAft>
              <a:defRPr lang="es-ES"/>
            </a:lvl3pPr>
            <a:lvl4pPr>
              <a:spcBef>
                <a:spcPts val="0"/>
              </a:spcBef>
              <a:spcAft>
                <a:spcPts val="1200"/>
              </a:spcAft>
              <a:defRPr lang="es-ES"/>
            </a:lvl4pPr>
            <a:lvl5pPr>
              <a:spcBef>
                <a:spcPts val="0"/>
              </a:spcBef>
              <a:spcAft>
                <a:spcPts val="1200"/>
              </a:spcAft>
              <a:defRPr lang="es-ES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6" name="Marcador de posición de tabla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4406900" y="2244725"/>
            <a:ext cx="7061200" cy="3903663"/>
          </a:xfrm>
        </p:spPr>
        <p:txBody>
          <a:bodyPr rtlCol="0"/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9291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dos contenid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9">
            <a:extLst>
              <a:ext uri="{FF2B5EF4-FFF2-40B4-BE49-F238E27FC236}">
                <a16:creationId xmlns:a16="http://schemas.microsoft.com/office/drawing/2014/main" id="{4246B94A-8C64-4FBA-B409-1F9487E19CF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00087" y="985626"/>
            <a:ext cx="10703197" cy="1170978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3" name="Marcador de contenido 4">
            <a:extLst>
              <a:ext uri="{FF2B5EF4-FFF2-40B4-BE49-F238E27FC236}">
                <a16:creationId xmlns:a16="http://schemas.microsoft.com/office/drawing/2014/main" id="{A4F2998B-5567-1A45-7720-4998CC19EF0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00087" y="2244725"/>
            <a:ext cx="7060200" cy="3912896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/>
            </a:lvl1pPr>
            <a:lvl2pPr>
              <a:spcBef>
                <a:spcPts val="0"/>
              </a:spcBef>
              <a:spcAft>
                <a:spcPts val="1200"/>
              </a:spcAft>
              <a:defRPr lang="es-ES" sz="1800"/>
            </a:lvl2pPr>
            <a:lvl3pPr>
              <a:spcBef>
                <a:spcPts val="0"/>
              </a:spcBef>
              <a:spcAft>
                <a:spcPts val="1200"/>
              </a:spcAft>
              <a:defRPr lang="es-ES" sz="1600"/>
            </a:lvl3pPr>
            <a:lvl4pPr>
              <a:spcBef>
                <a:spcPts val="0"/>
              </a:spcBef>
              <a:spcAft>
                <a:spcPts val="1200"/>
              </a:spcAft>
              <a:defRPr lang="es-ES" sz="1400"/>
            </a:lvl4pPr>
            <a:lvl5pPr>
              <a:spcBef>
                <a:spcPts val="0"/>
              </a:spcBef>
              <a:spcAft>
                <a:spcPts val="1200"/>
              </a:spcAft>
              <a:defRPr lang="es-ES" sz="1400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2736CFB-FEC9-D3FB-01C8-D0AF64ED3AE0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45209" y="2244725"/>
            <a:ext cx="2958075" cy="3904268"/>
          </a:xfrm>
        </p:spPr>
        <p:txBody>
          <a:bodyPr rtlCol="0">
            <a:normAutofit/>
          </a:bodyPr>
          <a:lstStyle>
            <a:lvl1pPr>
              <a:spcBef>
                <a:spcPts val="0"/>
              </a:spcBef>
              <a:spcAft>
                <a:spcPts val="1200"/>
              </a:spcAft>
              <a:defRPr lang="es-ES" sz="2000" b="1"/>
            </a:lvl1pPr>
            <a:lvl2pPr>
              <a:spcBef>
                <a:spcPts val="0"/>
              </a:spcBef>
              <a:spcAft>
                <a:spcPts val="1200"/>
              </a:spcAft>
              <a:defRPr lang="es-ES" sz="1800" b="1"/>
            </a:lvl2pPr>
            <a:lvl3pPr>
              <a:spcBef>
                <a:spcPts val="0"/>
              </a:spcBef>
              <a:spcAft>
                <a:spcPts val="1200"/>
              </a:spcAft>
              <a:defRPr lang="es-ES" sz="1600" b="1"/>
            </a:lvl3pPr>
            <a:lvl4pPr>
              <a:spcBef>
                <a:spcPts val="0"/>
              </a:spcBef>
              <a:spcAft>
                <a:spcPts val="1200"/>
              </a:spcAft>
              <a:defRPr lang="es-ES" sz="1400" b="1"/>
            </a:lvl4pPr>
            <a:lvl5pPr>
              <a:spcBef>
                <a:spcPts val="0"/>
              </a:spcBef>
              <a:spcAft>
                <a:spcPts val="1200"/>
              </a:spcAft>
              <a:defRPr lang="es-ES" sz="1400" b="1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2" name="Marcador de número de diapositiva 5">
            <a:extLst>
              <a:ext uri="{FF2B5EF4-FFF2-40B4-BE49-F238E27FC236}">
                <a16:creationId xmlns:a16="http://schemas.microsoft.com/office/drawing/2014/main" id="{457EDA23-301F-47EE-3683-0B3206D8F5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  <p:cxnSp>
        <p:nvCxnSpPr>
          <p:cNvPr id="4" name="Conector recto 3">
            <a:extLst>
              <a:ext uri="{FF2B5EF4-FFF2-40B4-BE49-F238E27FC236}">
                <a16:creationId xmlns:a16="http://schemas.microsoft.com/office/drawing/2014/main" id="{2E205FD8-58A9-6B91-010A-1870572FDC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73640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ítulo y tab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0">
            <a:extLst>
              <a:ext uri="{FF2B5EF4-FFF2-40B4-BE49-F238E27FC236}">
                <a16:creationId xmlns:a16="http://schemas.microsoft.com/office/drawing/2014/main" id="{6DC3399C-8B0E-4D7D-A955-FB1F37CF367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3860" y="983902"/>
            <a:ext cx="10787370" cy="1051927"/>
          </a:xfrm>
          <a:prstGeom prst="rect">
            <a:avLst/>
          </a:prstGeom>
        </p:spPr>
        <p:txBody>
          <a:bodyPr rtlCol="0" anchor="t">
            <a:normAutofit/>
          </a:bodyPr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sp>
        <p:nvSpPr>
          <p:cNvPr id="6" name="Marcador de posición de tabla 5">
            <a:extLst>
              <a:ext uri="{FF2B5EF4-FFF2-40B4-BE49-F238E27FC236}">
                <a16:creationId xmlns:a16="http://schemas.microsoft.com/office/drawing/2014/main" id="{C6DB8F81-B3A9-1D53-A844-F980B4ED20C9}"/>
              </a:ext>
            </a:extLst>
          </p:cNvPr>
          <p:cNvSpPr>
            <a:spLocks noGrp="1"/>
          </p:cNvSpPr>
          <p:nvPr>
            <p:ph type="tbl" sz="quarter" idx="15" hasCustomPrompt="1"/>
          </p:nvPr>
        </p:nvSpPr>
        <p:spPr>
          <a:xfrm>
            <a:off x="706608" y="2244725"/>
            <a:ext cx="10761492" cy="3903663"/>
          </a:xfrm>
        </p:spPr>
        <p:txBody>
          <a:bodyPr rtlCol="0"/>
          <a:lstStyle>
            <a:lvl1pPr>
              <a:defRPr lang="es-ES"/>
            </a:lvl1pPr>
          </a:lstStyle>
          <a:p>
            <a:pPr rtl="0"/>
            <a:r>
              <a:rPr lang="es-ES"/>
              <a:t>Haga clic en el icono para insertar una tabla</a:t>
            </a:r>
          </a:p>
        </p:txBody>
      </p:sp>
      <p:sp>
        <p:nvSpPr>
          <p:cNvPr id="8" name="Marcador de número de diapositiva 5">
            <a:extLst>
              <a:ext uri="{FF2B5EF4-FFF2-40B4-BE49-F238E27FC236}">
                <a16:creationId xmlns:a16="http://schemas.microsoft.com/office/drawing/2014/main" id="{9147C2FA-8BD9-36BF-787A-3B3C4847BF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4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133A6849-B613-7080-903C-A7A211B7C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24574" y="723899"/>
            <a:ext cx="10761492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76460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ierr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>
            <a:extLst>
              <a:ext uri="{FF2B5EF4-FFF2-40B4-BE49-F238E27FC236}">
                <a16:creationId xmlns:a16="http://schemas.microsoft.com/office/drawing/2014/main" id="{89AE8321-5884-9E75-1272-926961F313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3439" y="684311"/>
            <a:ext cx="4058728" cy="2749009"/>
          </a:xfrm>
        </p:spPr>
        <p:txBody>
          <a:bodyPr rtlCol="0" anchor="b">
            <a:normAutofit/>
          </a:bodyPr>
          <a:lstStyle>
            <a:lvl1pPr algn="l">
              <a:defRPr lang="es-ES" sz="3200"/>
            </a:lvl1pPr>
          </a:lstStyle>
          <a:p>
            <a:pPr rtl="0"/>
            <a:r>
              <a:rPr lang="es-ES"/>
              <a:t>Haga clic para agregar un título</a:t>
            </a:r>
          </a:p>
        </p:txBody>
      </p:sp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9D527B4D-405A-DCD2-6970-1162843E0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14484" y="721031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FB621246-77E4-43F0-CD40-C7DB9555D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713726" y="6150993"/>
            <a:ext cx="57867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Marcador de contenido 12">
            <a:extLst>
              <a:ext uri="{FF2B5EF4-FFF2-40B4-BE49-F238E27FC236}">
                <a16:creationId xmlns:a16="http://schemas.microsoft.com/office/drawing/2014/main" id="{5EB8AC8C-DEDA-D180-1CD8-B67B47276E34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57600" y="3662835"/>
            <a:ext cx="4064567" cy="2468396"/>
          </a:xfrm>
        </p:spPr>
        <p:txBody>
          <a:bodyPr rtlCol="0"/>
          <a:lstStyle>
            <a:lvl1pPr marL="0" indent="0">
              <a:spcBef>
                <a:spcPts val="0"/>
              </a:spcBef>
              <a:buNone/>
              <a:defRPr lang="es-ES"/>
            </a:lvl1pPr>
            <a:lvl2pPr marL="457200" indent="0">
              <a:spcBef>
                <a:spcPts val="0"/>
              </a:spcBef>
              <a:buNone/>
              <a:defRPr lang="es-ES"/>
            </a:lvl2pPr>
            <a:lvl3pPr marL="914400" indent="0">
              <a:spcBef>
                <a:spcPts val="0"/>
              </a:spcBef>
              <a:buNone/>
              <a:defRPr lang="es-ES"/>
            </a:lvl3pPr>
            <a:lvl4pPr marL="1371600" indent="0">
              <a:spcBef>
                <a:spcPts val="0"/>
              </a:spcBef>
              <a:buNone/>
              <a:defRPr lang="es-ES"/>
            </a:lvl4pPr>
            <a:lvl5pPr marL="1828800" indent="0">
              <a:spcBef>
                <a:spcPts val="0"/>
              </a:spcBef>
              <a:buNone/>
              <a:defRPr lang="es-ES"/>
            </a:lvl5pPr>
          </a:lstStyle>
          <a:p>
            <a:pPr lvl="0" rtl="0"/>
            <a:r>
              <a:rPr lang="es-ES"/>
              <a:t>Haga clic para agregar contenido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</p:spTree>
    <p:extLst>
      <p:ext uri="{BB962C8B-B14F-4D97-AF65-F5344CB8AC3E}">
        <p14:creationId xmlns:p14="http://schemas.microsoft.com/office/powerpoint/2010/main" val="34889169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la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rtlCol="0" anchor="b"/>
          <a:lstStyle>
            <a:lvl1pPr>
              <a:defRPr lang="es-ES" sz="60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 rtlCol="0"/>
          <a:lstStyle>
            <a:lvl1pPr marL="0" indent="0">
              <a:buNone/>
              <a:defRPr lang="es-ES"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lang="es-ES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es-ES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es-ES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9122916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conteni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12793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15383" y="2128684"/>
            <a:ext cx="5304417" cy="3844414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28684"/>
            <a:ext cx="5219700" cy="3844414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40502198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87" y="929148"/>
            <a:ext cx="10640005" cy="761540"/>
          </a:xfrm>
        </p:spPr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4" y="1681163"/>
            <a:ext cx="5282192" cy="657225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600" b="1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15384" y="2505075"/>
            <a:ext cx="5282192" cy="3423777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657225"/>
          </a:xfrm>
        </p:spPr>
        <p:txBody>
          <a:bodyPr rtlCol="0" anchor="b">
            <a:normAutofit/>
          </a:bodyPr>
          <a:lstStyle>
            <a:lvl1pPr marL="0" indent="0">
              <a:buNone/>
              <a:defRPr lang="es-ES" sz="1600" b="1">
                <a:latin typeface="+mj-lt"/>
              </a:defRPr>
            </a:lvl1pPr>
            <a:lvl2pPr marL="457200" indent="0">
              <a:buNone/>
              <a:defRPr lang="es-ES" sz="2000" b="1"/>
            </a:lvl2pPr>
            <a:lvl3pPr marL="914400" indent="0">
              <a:buNone/>
              <a:defRPr lang="es-ES" sz="1800" b="1"/>
            </a:lvl3pPr>
            <a:lvl4pPr marL="1371600" indent="0">
              <a:buNone/>
              <a:defRPr lang="es-ES" sz="1600" b="1"/>
            </a:lvl4pPr>
            <a:lvl5pPr marL="1828800" indent="0">
              <a:buNone/>
              <a:defRPr lang="es-ES" sz="1600" b="1"/>
            </a:lvl5pPr>
            <a:lvl6pPr marL="2286000" indent="0">
              <a:buNone/>
              <a:defRPr lang="es-ES" sz="1600" b="1"/>
            </a:lvl6pPr>
            <a:lvl7pPr marL="2743200" indent="0">
              <a:buNone/>
              <a:defRPr lang="es-ES" sz="1600" b="1"/>
            </a:lvl7pPr>
            <a:lvl8pPr marL="3200400" indent="0">
              <a:buNone/>
              <a:defRPr lang="es-ES" sz="1600" b="1"/>
            </a:lvl8pPr>
            <a:lvl9pPr marL="3657600" indent="0">
              <a:buNone/>
              <a:defRPr lang="es-ES" sz="1600" b="1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423777"/>
          </a:xfrm>
        </p:spPr>
        <p:txBody>
          <a:bodyPr rtlCol="0"/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681243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39742400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2601622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426" y="781665"/>
            <a:ext cx="4093599" cy="1223452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es-ES" sz="3200"/>
            </a:lvl1pPr>
            <a:lvl2pPr>
              <a:defRPr lang="es-ES" sz="2800"/>
            </a:lvl2pPr>
            <a:lvl3pPr>
              <a:defRPr lang="es-ES" sz="2400"/>
            </a:lvl3pPr>
            <a:lvl4pPr>
              <a:defRPr lang="es-ES" sz="2000"/>
            </a:lvl4pPr>
            <a:lvl5pPr>
              <a:defRPr lang="es-ES" sz="2000"/>
            </a:lvl5pPr>
            <a:lvl6pPr>
              <a:defRPr lang="es-ES" sz="2000"/>
            </a:lvl6pPr>
            <a:lvl7pPr>
              <a:defRPr lang="es-ES" sz="2000"/>
            </a:lvl7pPr>
            <a:lvl8pPr>
              <a:defRPr lang="es-ES" sz="2000"/>
            </a:lvl8pPr>
            <a:lvl9pPr>
              <a:defRPr lang="es-ES" sz="2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8258" y="2315497"/>
            <a:ext cx="4093599" cy="3553491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804247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ley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342" y="1066800"/>
            <a:ext cx="4103431" cy="1317523"/>
          </a:xfrm>
        </p:spPr>
        <p:txBody>
          <a:bodyPr rtlCol="0" anchor="b"/>
          <a:lstStyle>
            <a:lvl1pPr>
              <a:defRPr lang="es-ES" sz="3200"/>
            </a:lvl1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 rtlCol="0"/>
          <a:lstStyle>
            <a:lvl1pPr marL="0" indent="0">
              <a:buNone/>
              <a:defRPr lang="es-ES" sz="3200"/>
            </a:lvl1pPr>
            <a:lvl2pPr marL="457200" indent="0">
              <a:buNone/>
              <a:defRPr lang="es-ES" sz="2800"/>
            </a:lvl2pPr>
            <a:lvl3pPr marL="914400" indent="0">
              <a:buNone/>
              <a:defRPr lang="es-ES" sz="2400"/>
            </a:lvl3pPr>
            <a:lvl4pPr marL="1371600" indent="0">
              <a:buNone/>
              <a:defRPr lang="es-ES" sz="2000"/>
            </a:lvl4pPr>
            <a:lvl5pPr marL="1828800" indent="0">
              <a:buNone/>
              <a:defRPr lang="es-ES" sz="2000"/>
            </a:lvl5pPr>
            <a:lvl6pPr marL="2286000" indent="0">
              <a:buNone/>
              <a:defRPr lang="es-ES" sz="2000"/>
            </a:lvl6pPr>
            <a:lvl7pPr marL="2743200" indent="0">
              <a:buNone/>
              <a:defRPr lang="es-ES" sz="2000"/>
            </a:lvl7pPr>
            <a:lvl8pPr marL="3200400" indent="0">
              <a:buNone/>
              <a:defRPr lang="es-ES" sz="2000"/>
            </a:lvl8pPr>
            <a:lvl9pPr marL="3657600" indent="0">
              <a:buNone/>
              <a:defRPr lang="es-ES" sz="2000"/>
            </a:lvl9pPr>
          </a:lstStyle>
          <a:p>
            <a:pPr rtl="0"/>
            <a:r>
              <a:rPr lang="es-ES"/>
              <a:t>Haga clic en el icono para agregar una imagen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83342" y="2552700"/>
            <a:ext cx="4103431" cy="3316288"/>
          </a:xfrm>
        </p:spPr>
        <p:txBody>
          <a:bodyPr rtlCol="0"/>
          <a:lstStyle>
            <a:lvl1pPr marL="0" indent="0">
              <a:buNone/>
              <a:defRPr lang="es-ES" sz="1600"/>
            </a:lvl1pPr>
            <a:lvl2pPr marL="457200" indent="0">
              <a:buNone/>
              <a:defRPr lang="es-ES" sz="1400"/>
            </a:lvl2pPr>
            <a:lvl3pPr marL="914400" indent="0">
              <a:buNone/>
              <a:defRPr lang="es-ES" sz="1200"/>
            </a:lvl3pPr>
            <a:lvl4pPr marL="1371600" indent="0">
              <a:buNone/>
              <a:defRPr lang="es-ES" sz="1000"/>
            </a:lvl4pPr>
            <a:lvl5pPr marL="1828800" indent="0">
              <a:buNone/>
              <a:defRPr lang="es-ES" sz="1000"/>
            </a:lvl5pPr>
            <a:lvl6pPr marL="2286000" indent="0">
              <a:buNone/>
              <a:defRPr lang="es-ES" sz="1000"/>
            </a:lvl6pPr>
            <a:lvl7pPr marL="2743200" indent="0">
              <a:buNone/>
              <a:defRPr lang="es-ES" sz="1000"/>
            </a:lvl7pPr>
            <a:lvl8pPr marL="3200400" indent="0">
              <a:buNone/>
              <a:defRPr lang="es-ES" sz="1000"/>
            </a:lvl8pPr>
            <a:lvl9pPr marL="3657600" indent="0">
              <a:buNone/>
              <a:defRPr lang="es-ES" sz="1000"/>
            </a:lvl9pPr>
          </a:lstStyle>
          <a:p>
            <a:pPr lvl="0" rt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0394999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22096"/>
            <a:ext cx="10691265" cy="137103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pPr rtl="0"/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93126"/>
            <a:ext cx="10691265" cy="363608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pPr lvl="0" rtl="0"/>
            <a:r>
              <a:rPr lang="es-ES"/>
              <a:t>Haga clic para modificar los estilos de texto del patrón</a:t>
            </a:r>
          </a:p>
          <a:p>
            <a:pPr lvl="1" rtl="0"/>
            <a:r>
              <a:rPr lang="es-ES"/>
              <a:t>Segundo nivel</a:t>
            </a:r>
          </a:p>
          <a:p>
            <a:pPr lvl="2" rtl="0"/>
            <a:r>
              <a:rPr lang="es-ES"/>
              <a:t>Tercer nivel</a:t>
            </a:r>
          </a:p>
          <a:p>
            <a:pPr lvl="3" rtl="0"/>
            <a:r>
              <a:rPr lang="es-ES"/>
              <a:t>Cuarto nivel</a:t>
            </a:r>
          </a:p>
          <a:p>
            <a:pPr lvl="4" rtl="0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925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15383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s-ES" sz="1050">
                <a:solidFill>
                  <a:schemeClr val="tx1"/>
                </a:solidFill>
                <a:latin typeface="+mj-lt"/>
              </a:defRPr>
            </a:lvl1pPr>
          </a:lstStyle>
          <a:p>
            <a:pPr rtl="0"/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s-ES" sz="1800">
                <a:solidFill>
                  <a:schemeClr val="tx1"/>
                </a:solidFill>
              </a:defRPr>
            </a:lvl1pPr>
          </a:lstStyle>
          <a:p>
            <a:pPr rtl="0"/>
            <a:fld id="{C3DB2ADC-AF19-4574-8C10-79B5B04FCA27}" type="slidenum">
              <a:rPr lang="es-ES" smtClean="0"/>
              <a:pPr rtl="0"/>
              <a:t>‹#›</a:t>
            </a:fld>
            <a:endParaRPr lang="es-ES"/>
          </a:p>
        </p:txBody>
      </p: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cto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4853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  <p:sldLayoutId id="2147483685" r:id="rId4"/>
    <p:sldLayoutId id="2147483686" r:id="rId5"/>
    <p:sldLayoutId id="2147483687" r:id="rId6"/>
    <p:sldLayoutId id="2147483688" r:id="rId7"/>
    <p:sldLayoutId id="2147483689" r:id="rId8"/>
    <p:sldLayoutId id="2147483690" r:id="rId9"/>
    <p:sldLayoutId id="2147483691" r:id="rId10"/>
    <p:sldLayoutId id="2147483692" r:id="rId11"/>
    <p:sldLayoutId id="2147483693" r:id="rId12"/>
    <p:sldLayoutId id="2147483694" r:id="rId13"/>
    <p:sldLayoutId id="2147483695" r:id="rId14"/>
    <p:sldLayoutId id="2147483696" r:id="rId15"/>
    <p:sldLayoutId id="2147483697" r:id="rId16"/>
    <p:sldLayoutId id="2147483698" r:id="rId17"/>
    <p:sldLayoutId id="2147483699" r:id="rId18"/>
    <p:sldLayoutId id="2147483700" r:id="rId19"/>
    <p:sldLayoutId id="2147483701" r:id="rId20"/>
    <p:sldLayoutId id="2147483702" r:id="rId21"/>
    <p:sldLayoutId id="2147483703" r:id="rId22"/>
    <p:sldLayoutId id="2147483704" r:id="rId23"/>
    <p:sldLayoutId id="2147483705" r:id="rId24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lang="es-ES"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lang="es-ES"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s-ES"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lang="es-ES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es-ES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672">
          <p15:clr>
            <a:srgbClr val="F26B43"/>
          </p15:clr>
        </p15:guide>
        <p15:guide id="4" orient="horz" pos="912">
          <p15:clr>
            <a:srgbClr val="F26B43"/>
          </p15:clr>
        </p15:guide>
        <p15:guide id="5" pos="7176">
          <p15:clr>
            <a:srgbClr val="F26B43"/>
          </p15:clr>
        </p15:guide>
        <p15:guide id="6" pos="504">
          <p15:clr>
            <a:srgbClr val="F26B43"/>
          </p15:clr>
        </p15:guide>
        <p15:guide id="7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499D8326-B701-CBE8-39AA-6C700DA4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 dirty="0"/>
              <a:t>HERRAMIENTAS  Y FUNCIONALIDADES en </a:t>
            </a:r>
            <a:r>
              <a:rPr lang="es-ES" dirty="0" err="1"/>
              <a:t>azure</a:t>
            </a:r>
            <a:r>
              <a:rPr lang="es-ES" dirty="0"/>
              <a:t> para la gobernanza  y cumplimiento</a:t>
            </a:r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FD348AA1-8A5B-E954-001B-151A11AA66B5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834" r="2834"/>
          <a:stretch/>
        </p:blipFill>
        <p:spPr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288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10417AF4-08C0-FC51-8823-C041945D63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4829" y="2684579"/>
            <a:ext cx="5935869" cy="1487691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5400">
                <a:ea typeface="+mj-lt"/>
                <a:cs typeface="+mj-lt"/>
              </a:rPr>
              <a:t>Microsoft </a:t>
            </a:r>
            <a:br>
              <a:rPr lang="es-ES" sz="5400">
                <a:ea typeface="+mj-lt"/>
                <a:cs typeface="+mj-lt"/>
              </a:rPr>
            </a:br>
            <a:r>
              <a:rPr lang="es-ES" sz="5400" err="1">
                <a:ea typeface="+mj-lt"/>
                <a:cs typeface="+mj-lt"/>
              </a:rPr>
              <a:t>Purview</a:t>
            </a:r>
            <a:endParaRPr lang="es-ES" sz="5400">
              <a:ea typeface="+mj-lt"/>
              <a:cs typeface="+mj-lt"/>
            </a:endParaRPr>
          </a:p>
        </p:txBody>
      </p:sp>
      <p:pic>
        <p:nvPicPr>
          <p:cNvPr id="14" name="Picture 13" descr="Microsoft Purview - Eliadis">
            <a:extLst>
              <a:ext uri="{FF2B5EF4-FFF2-40B4-BE49-F238E27FC236}">
                <a16:creationId xmlns:a16="http://schemas.microsoft.com/office/drawing/2014/main" id="{6A3F7789-7484-5212-22DF-EDD71D7BC4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2473" y="1137715"/>
            <a:ext cx="4935907" cy="42968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056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ítulo 22">
            <a:extLst>
              <a:ext uri="{FF2B5EF4-FFF2-40B4-BE49-F238E27FC236}">
                <a16:creationId xmlns:a16="http://schemas.microsoft.com/office/drawing/2014/main" id="{D5FF0C52-0A5C-D2E2-6605-0DCC0E0DCE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839" y="2086433"/>
            <a:ext cx="3746718" cy="269035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Es un conjunto de soluciones de </a:t>
            </a:r>
            <a:r>
              <a:rPr lang="es-ES" b="1">
                <a:solidFill>
                  <a:srgbClr val="000000"/>
                </a:solidFill>
                <a:ea typeface="+mn-lt"/>
                <a:cs typeface="+mn-lt"/>
              </a:rPr>
              <a:t>gobernanza</a:t>
            </a:r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 que ofrece una vista única de los datos, incluyendo aquellos en entornos locales, </a:t>
            </a:r>
            <a:r>
              <a:rPr lang="es-ES" err="1">
                <a:solidFill>
                  <a:srgbClr val="000000"/>
                </a:solidFill>
                <a:ea typeface="+mn-lt"/>
                <a:cs typeface="+mn-lt"/>
              </a:rPr>
              <a:t>multinube</a:t>
            </a:r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 y de software como servicio (SaaS)</a:t>
            </a:r>
            <a:endParaRPr lang="es-ES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822C6027-A726-D049-DEA6-7942589C42F7}"/>
              </a:ext>
            </a:extLst>
          </p:cNvPr>
          <p:cNvSpPr txBox="1">
            <a:spLocks/>
          </p:cNvSpPr>
          <p:nvPr/>
        </p:nvSpPr>
        <p:spPr>
          <a:xfrm>
            <a:off x="734592" y="976997"/>
            <a:ext cx="10855524" cy="719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a typeface="+mj-lt"/>
                <a:cs typeface="+mj-lt"/>
              </a:rPr>
              <a:t>¿QUÉ ES?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6" name="Picture 5" descr="Learn about the Microsoft Purview portal | Microsoft Learn">
            <a:extLst>
              <a:ext uri="{FF2B5EF4-FFF2-40B4-BE49-F238E27FC236}">
                <a16:creationId xmlns:a16="http://schemas.microsoft.com/office/drawing/2014/main" id="{D38C7524-C975-2904-7E8B-5B9FF2E305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7720" y="1381125"/>
            <a:ext cx="6977062" cy="4107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560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8920E2-2950-328B-0435-06F5A87AAD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06A7CF8-66EE-8221-179F-354211961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976997"/>
            <a:ext cx="10855524" cy="7191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b="1">
                <a:ea typeface="+mj-lt"/>
                <a:cs typeface="+mj-lt"/>
              </a:rPr>
              <a:t>Capacidades, Soluciones de Riesgo  y Cumplimiento:</a:t>
            </a:r>
            <a:endParaRPr lang="es-ES">
              <a:ea typeface="+mj-lt"/>
              <a:cs typeface="+mj-lt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67F2E4D-9DD1-0CB4-AA47-1A93AA444F2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3" y="1700778"/>
            <a:ext cx="8648965" cy="441571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b="1">
                <a:ea typeface="+mn-lt"/>
                <a:cs typeface="+mn-lt"/>
              </a:rPr>
              <a:t>Capacidades Clave</a:t>
            </a:r>
            <a:endParaRPr lang="es-ES"/>
          </a:p>
          <a:p>
            <a:r>
              <a:rPr lang="es-ES">
                <a:ea typeface="+mn-lt"/>
                <a:cs typeface="+mn-lt"/>
              </a:rPr>
              <a:t>Permite la detección automatizada de datos</a:t>
            </a:r>
          </a:p>
          <a:p>
            <a:r>
              <a:rPr lang="es-ES">
                <a:ea typeface="+mn-lt"/>
                <a:cs typeface="+mn-lt"/>
              </a:rPr>
              <a:t>Clasificación de datos sensibles </a:t>
            </a:r>
          </a:p>
          <a:p>
            <a:r>
              <a:rPr lang="es-ES">
                <a:ea typeface="+mn-lt"/>
                <a:cs typeface="+mn-lt"/>
              </a:rPr>
              <a:t>Linaje de datos de extremo a extremo (vida del dato).</a:t>
            </a:r>
            <a:endParaRPr lang="es-ES"/>
          </a:p>
          <a:p>
            <a:endParaRPr lang="es-ES"/>
          </a:p>
          <a:p>
            <a:pPr marL="0" indent="0">
              <a:buNone/>
            </a:pPr>
            <a:r>
              <a:rPr lang="es-ES" b="1"/>
              <a:t>Soluciones de riesgo y cumplimiento </a:t>
            </a:r>
            <a:endParaRPr lang="es-ES" b="1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Utiliza herramientas de Microsoft 365 para ayudar a:</a:t>
            </a:r>
            <a:endParaRPr lang="es-ES"/>
          </a:p>
          <a:p>
            <a:pPr marL="342900" indent="-342900"/>
            <a:r>
              <a:rPr lang="es-ES">
                <a:ea typeface="+mn-lt"/>
                <a:cs typeface="+mn-lt"/>
              </a:rPr>
              <a:t>Proteger datos sensibles en la nube, aplicaciones y dispositivos.</a:t>
            </a:r>
          </a:p>
          <a:p>
            <a:pPr marL="342900" indent="-342900"/>
            <a:r>
              <a:rPr lang="es-ES">
                <a:ea typeface="+mn-lt"/>
                <a:cs typeface="+mn-lt"/>
              </a:rPr>
              <a:t>Identificar riesgos de datos y gestionar requisitos de cumplimiento normativo</a:t>
            </a:r>
          </a:p>
          <a:p>
            <a:pPr marL="342900" indent="-342900"/>
            <a:endParaRPr lang="es-ES"/>
          </a:p>
          <a:p>
            <a:pPr marL="0" indent="0">
              <a:buNone/>
            </a:pP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FE290080-227E-A1FC-03DB-87EEA4E1FB8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48895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43942-C415-6AFA-47B4-1B70A0271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9888BF-AF3C-9C01-6C48-4924796C03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976997"/>
            <a:ext cx="10855524" cy="7191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b="1">
                <a:ea typeface="+mj-lt"/>
                <a:cs typeface="+mj-lt"/>
              </a:rPr>
              <a:t>Gobernanza Unificada de Datos  y beneficios:</a:t>
            </a:r>
            <a:r>
              <a:rPr lang="es-ES">
                <a:ea typeface="+mj-lt"/>
                <a:cs typeface="+mj-lt"/>
              </a:rPr>
              <a:t> 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7DEE17C5-B1AE-E056-5DCB-02E4342FD212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3" y="1700778"/>
            <a:ext cx="8648965" cy="441571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b="1">
                <a:ea typeface="+mn-lt"/>
                <a:cs typeface="+mn-lt"/>
              </a:rPr>
              <a:t>Gobernanza unificada:</a:t>
            </a:r>
            <a:endParaRPr lang="es-ES" b="1"/>
          </a:p>
          <a:p>
            <a:pPr marL="0" indent="0">
              <a:buNone/>
            </a:pPr>
            <a:r>
              <a:rPr lang="es-ES">
                <a:ea typeface="+mn-lt"/>
                <a:cs typeface="+mn-lt"/>
              </a:rPr>
              <a:t>Ayuda a gestionar datos almacenados en distintas bases de datos de un </a:t>
            </a:r>
            <a:r>
              <a:rPr lang="es-ES" err="1">
                <a:ea typeface="+mn-lt"/>
                <a:cs typeface="+mn-lt"/>
              </a:rPr>
              <a:t>multientorno</a:t>
            </a:r>
            <a:r>
              <a:rPr lang="es-ES">
                <a:ea typeface="+mn-lt"/>
                <a:cs typeface="+mn-lt"/>
              </a:rPr>
              <a:t> e incluso otras nubes como Amazon S3.</a:t>
            </a: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r>
              <a:rPr lang="es-ES" b="1"/>
              <a:t>Beneficios:</a:t>
            </a:r>
          </a:p>
          <a:p>
            <a:pPr marL="342900" indent="-342900"/>
            <a:r>
              <a:rPr lang="es-ES">
                <a:ea typeface="+mn-lt"/>
                <a:cs typeface="+mn-lt"/>
              </a:rPr>
              <a:t>Crear un mapa actualizado de todo el patrimonio de datos (incluyendo clasificación y linaje).</a:t>
            </a:r>
          </a:p>
          <a:p>
            <a:pPr marL="342900" indent="-342900"/>
            <a:r>
              <a:rPr lang="es-ES">
                <a:ea typeface="+mn-lt"/>
                <a:cs typeface="+mn-lt"/>
              </a:rPr>
              <a:t>Identificar dónde se almacena la información sensible, generar información sobre cómo se almacenan y utilizan los datos.</a:t>
            </a:r>
          </a:p>
          <a:p>
            <a:pPr marL="342900" indent="-342900"/>
            <a:r>
              <a:rPr lang="es-ES">
                <a:ea typeface="+mn-lt"/>
                <a:cs typeface="+mn-lt"/>
              </a:rPr>
              <a:t>Gestionar de forma segura el acceso a los datos.</a:t>
            </a:r>
            <a:endParaRPr lang="es-ES"/>
          </a:p>
          <a:p>
            <a:pPr marL="0" indent="0">
              <a:buNone/>
            </a:pPr>
            <a:endParaRPr lang="es-ES"/>
          </a:p>
          <a:p>
            <a:pPr marL="0" indent="0">
              <a:buNone/>
            </a:pPr>
            <a:endParaRPr lang="es-ES"/>
          </a:p>
          <a:p>
            <a:endParaRPr lang="es-ES"/>
          </a:p>
          <a:p>
            <a:pPr marL="342900" indent="-342900"/>
            <a:endParaRPr lang="es-ES"/>
          </a:p>
          <a:p>
            <a:pPr marL="0" indent="0">
              <a:buNone/>
            </a:pP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5D28E1A-4D58-82ED-CF2D-C67B337FE3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383214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56833-C734-EF04-7422-8A9D817A6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8CABD441-6663-212A-44BF-B8D579868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76778" y="2587453"/>
            <a:ext cx="5935869" cy="1683672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5400">
                <a:ea typeface="+mj-lt"/>
                <a:cs typeface="+mj-lt"/>
              </a:rPr>
              <a:t>Bloqueo de recursos</a:t>
            </a:r>
            <a:endParaRPr lang="es-ES" sz="5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51BE49-4427-68F5-38D4-196B3D033C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350" y="1001183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761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4E1A-C6E1-B832-A5BE-953DD8A22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ítulo 22">
            <a:extLst>
              <a:ext uri="{FF2B5EF4-FFF2-40B4-BE49-F238E27FC236}">
                <a16:creationId xmlns:a16="http://schemas.microsoft.com/office/drawing/2014/main" id="{7308DA6A-58BD-F58A-FAD5-6A9E4E1087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463" y="2086433"/>
            <a:ext cx="5842218" cy="269035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endParaRPr lang="es-ES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25B37277-9233-DE13-6BD5-F8B1F8BE34E6}"/>
              </a:ext>
            </a:extLst>
          </p:cNvPr>
          <p:cNvSpPr txBox="1">
            <a:spLocks/>
          </p:cNvSpPr>
          <p:nvPr/>
        </p:nvSpPr>
        <p:spPr>
          <a:xfrm>
            <a:off x="734592" y="976997"/>
            <a:ext cx="10855524" cy="719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a typeface="+mj-lt"/>
                <a:cs typeface="+mj-lt"/>
              </a:rPr>
              <a:t>¿QUÉ ES?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65B5B1-050D-C5EB-0452-D013752C4995}"/>
              </a:ext>
            </a:extLst>
          </p:cNvPr>
          <p:cNvSpPr txBox="1"/>
          <p:nvPr/>
        </p:nvSpPr>
        <p:spPr>
          <a:xfrm>
            <a:off x="738606" y="2829807"/>
            <a:ext cx="36533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>
                <a:ea typeface="+mn-lt"/>
                <a:cs typeface="+mn-lt"/>
              </a:rPr>
              <a:t>Es </a:t>
            </a:r>
            <a:r>
              <a:rPr lang="en-US" err="1">
                <a:ea typeface="+mn-lt"/>
                <a:cs typeface="+mn-lt"/>
              </a:rPr>
              <a:t>una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característica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diseñada</a:t>
            </a:r>
            <a:r>
              <a:rPr lang="en-US">
                <a:ea typeface="+mn-lt"/>
                <a:cs typeface="+mn-lt"/>
              </a:rPr>
              <a:t> para </a:t>
            </a:r>
            <a:r>
              <a:rPr lang="en-US" err="1">
                <a:ea typeface="+mn-lt"/>
                <a:cs typeface="+mn-lt"/>
              </a:rPr>
              <a:t>prevenir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que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los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recursos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sean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eliminados</a:t>
            </a:r>
            <a:r>
              <a:rPr lang="en-US">
                <a:ea typeface="+mn-lt"/>
                <a:cs typeface="+mn-lt"/>
              </a:rPr>
              <a:t> o </a:t>
            </a:r>
            <a:r>
              <a:rPr lang="en-US" err="1">
                <a:ea typeface="+mn-lt"/>
                <a:cs typeface="+mn-lt"/>
              </a:rPr>
              <a:t>modificados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accidentalmente</a:t>
            </a:r>
            <a:r>
              <a:rPr lang="en-US">
                <a:ea typeface="+mn-lt"/>
                <a:cs typeface="+mn-lt"/>
              </a:rPr>
              <a:t>.</a:t>
            </a:r>
            <a:endParaRPr lang="en-US"/>
          </a:p>
        </p:txBody>
      </p:sp>
      <p:pic>
        <p:nvPicPr>
          <p:cNvPr id="4" name="Picture 3" descr="Azure Resource Manager locks - IT Notes">
            <a:extLst>
              <a:ext uri="{FF2B5EF4-FFF2-40B4-BE49-F238E27FC236}">
                <a16:creationId xmlns:a16="http://schemas.microsoft.com/office/drawing/2014/main" id="{BA60488D-9104-CF51-67FF-B4039F24E9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8614" y="1490376"/>
            <a:ext cx="6308271" cy="3877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81160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98ADC-9B16-077D-1764-706839549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915241DD-EF85-A321-E158-E8F3198118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16</a:t>
            </a:fld>
            <a:endParaRPr lang="es-ES"/>
          </a:p>
        </p:txBody>
      </p:sp>
      <p:sp>
        <p:nvSpPr>
          <p:cNvPr id="12" name="Marcador de contenido 5">
            <a:extLst>
              <a:ext uri="{FF2B5EF4-FFF2-40B4-BE49-F238E27FC236}">
                <a16:creationId xmlns:a16="http://schemas.microsoft.com/office/drawing/2014/main" id="{C3E965EE-5519-08AB-5703-E37E047B9221}"/>
              </a:ext>
            </a:extLst>
          </p:cNvPr>
          <p:cNvSpPr txBox="1">
            <a:spLocks/>
          </p:cNvSpPr>
          <p:nvPr/>
        </p:nvSpPr>
        <p:spPr>
          <a:xfrm>
            <a:off x="732779" y="1425787"/>
            <a:ext cx="11089178" cy="4841196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es-ES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es-E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800" b="1" err="1"/>
              <a:t>Propósito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en-US" sz="1800" err="1"/>
              <a:t>Actúa</a:t>
            </a:r>
            <a:r>
              <a:rPr lang="en-US" sz="1800"/>
              <a:t> </a:t>
            </a:r>
            <a:r>
              <a:rPr lang="en-US" sz="1800" err="1"/>
              <a:t>como</a:t>
            </a:r>
            <a:r>
              <a:rPr lang="en-US" sz="1800"/>
              <a:t> </a:t>
            </a:r>
            <a:r>
              <a:rPr lang="en-US" sz="1800" err="1"/>
              <a:t>una</a:t>
            </a:r>
            <a:r>
              <a:rPr lang="en-US" sz="1800"/>
              <a:t> </a:t>
            </a:r>
            <a:r>
              <a:rPr lang="en-US" sz="1800" err="1"/>
              <a:t>capa</a:t>
            </a:r>
            <a:r>
              <a:rPr lang="en-US" sz="1800"/>
              <a:t> de </a:t>
            </a:r>
            <a:r>
              <a:rPr lang="en-US" sz="1800" err="1"/>
              <a:t>protección</a:t>
            </a:r>
            <a:r>
              <a:rPr lang="en-US" sz="1800"/>
              <a:t> </a:t>
            </a:r>
            <a:r>
              <a:rPr lang="en-US" sz="1800" err="1"/>
              <a:t>aunque</a:t>
            </a:r>
            <a:r>
              <a:rPr lang="en-US" sz="1800"/>
              <a:t> </a:t>
            </a:r>
            <a:r>
              <a:rPr lang="en-US" sz="1800" err="1"/>
              <a:t>existan</a:t>
            </a:r>
            <a:r>
              <a:rPr lang="en-US" sz="1800"/>
              <a:t> roles </a:t>
            </a:r>
            <a:r>
              <a:rPr lang="en-US" sz="1800" err="1"/>
              <a:t>implementados</a:t>
            </a:r>
            <a:r>
              <a:rPr lang="en-US" sz="1800"/>
              <a:t>.</a:t>
            </a:r>
          </a:p>
          <a:p>
            <a:pPr marL="0" indent="0">
              <a:buNone/>
            </a:pPr>
            <a:r>
              <a:rPr lang="en-US" sz="1800" b="1" err="1"/>
              <a:t>Alcance</a:t>
            </a:r>
            <a:r>
              <a:rPr lang="en-US" sz="1800" b="1"/>
              <a:t>:</a:t>
            </a:r>
            <a:r>
              <a:rPr lang="en-US" sz="1800"/>
              <a:t> </a:t>
            </a:r>
            <a:r>
              <a:rPr lang="en-US" sz="1800" err="1"/>
              <a:t>Aplican</a:t>
            </a:r>
            <a:r>
              <a:rPr lang="en-US" sz="1800"/>
              <a:t> a </a:t>
            </a:r>
            <a:r>
              <a:rPr lang="en-US" sz="1800" err="1"/>
              <a:t>recursos</a:t>
            </a:r>
            <a:r>
              <a:rPr lang="en-US" sz="1800"/>
              <a:t> </a:t>
            </a:r>
            <a:r>
              <a:rPr lang="en-US" sz="1800" err="1"/>
              <a:t>individuales</a:t>
            </a:r>
            <a:r>
              <a:rPr lang="en-US" sz="1800"/>
              <a:t>, </a:t>
            </a:r>
            <a:r>
              <a:rPr lang="en-US" sz="1800" err="1"/>
              <a:t>grupos</a:t>
            </a:r>
            <a:r>
              <a:rPr lang="en-US" sz="1800"/>
              <a:t> de </a:t>
            </a:r>
            <a:r>
              <a:rPr lang="en-US" sz="1800" err="1"/>
              <a:t>recursos</a:t>
            </a:r>
            <a:r>
              <a:rPr lang="en-US" sz="1800"/>
              <a:t> e </a:t>
            </a:r>
            <a:r>
              <a:rPr lang="en-US" sz="1800" err="1"/>
              <a:t>incluso</a:t>
            </a:r>
            <a:r>
              <a:rPr lang="en-US" sz="1800"/>
              <a:t> a </a:t>
            </a:r>
            <a:r>
              <a:rPr lang="en-US" sz="1800" err="1"/>
              <a:t>una</a:t>
            </a:r>
            <a:r>
              <a:rPr lang="en-US" sz="1800"/>
              <a:t> </a:t>
            </a:r>
            <a:r>
              <a:rPr lang="en-US" sz="1800" err="1"/>
              <a:t>suscripción</a:t>
            </a:r>
            <a:r>
              <a:rPr lang="en-US" sz="1800"/>
              <a:t> </a:t>
            </a:r>
            <a:r>
              <a:rPr lang="en-US" sz="1800" err="1"/>
              <a:t>completa</a:t>
            </a:r>
            <a:r>
              <a:rPr lang="en-US" sz="1800"/>
              <a:t>. Los </a:t>
            </a:r>
            <a:r>
              <a:rPr lang="en-US" sz="1800" err="1"/>
              <a:t>bloqueos</a:t>
            </a:r>
            <a:r>
              <a:rPr lang="en-US" sz="1800"/>
              <a:t> se </a:t>
            </a:r>
            <a:r>
              <a:rPr lang="en-US" sz="1800" err="1"/>
              <a:t>heredan</a:t>
            </a:r>
            <a:r>
              <a:rPr lang="en-US" sz="1800"/>
              <a:t>, es </a:t>
            </a:r>
            <a:r>
              <a:rPr lang="en-US" sz="1800" err="1"/>
              <a:t>decir</a:t>
            </a:r>
            <a:r>
              <a:rPr lang="en-US" sz="1800"/>
              <a:t>, un </a:t>
            </a:r>
            <a:r>
              <a:rPr lang="en-US" sz="1800" err="1"/>
              <a:t>bloqueo</a:t>
            </a:r>
            <a:r>
              <a:rPr lang="en-US" sz="1800"/>
              <a:t> </a:t>
            </a:r>
            <a:r>
              <a:rPr lang="en-US" sz="1800" err="1"/>
              <a:t>aplicado</a:t>
            </a:r>
            <a:r>
              <a:rPr lang="en-US" sz="1800"/>
              <a:t> a un </a:t>
            </a:r>
            <a:r>
              <a:rPr lang="en-US" sz="1800" err="1"/>
              <a:t>grupo</a:t>
            </a:r>
            <a:r>
              <a:rPr lang="en-US" sz="1800"/>
              <a:t> de </a:t>
            </a:r>
            <a:r>
              <a:rPr lang="en-US" sz="1800" err="1"/>
              <a:t>recursos</a:t>
            </a:r>
            <a:r>
              <a:rPr lang="en-US" sz="1800"/>
              <a:t> se </a:t>
            </a:r>
            <a:r>
              <a:rPr lang="en-US" sz="1800" err="1"/>
              <a:t>aplica</a:t>
            </a:r>
            <a:r>
              <a:rPr lang="en-US" sz="1800"/>
              <a:t> a </a:t>
            </a:r>
            <a:r>
              <a:rPr lang="en-US" sz="1800" err="1"/>
              <a:t>todos</a:t>
            </a:r>
            <a:r>
              <a:rPr lang="en-US" sz="1800"/>
              <a:t> sus </a:t>
            </a:r>
            <a:r>
              <a:rPr lang="en-US" sz="1800" err="1"/>
              <a:t>internos</a:t>
            </a:r>
            <a:r>
              <a:rPr lang="en-US" sz="1800"/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endParaRPr lang="en-US" sz="1800"/>
          </a:p>
          <a:p>
            <a:pPr marL="0" indent="0">
              <a:buNone/>
            </a:pPr>
            <a:r>
              <a:rPr lang="es-ES" sz="1800" b="1"/>
              <a:t>Tipos</a:t>
            </a:r>
            <a:endParaRPr lang="es-ES" sz="1800"/>
          </a:p>
          <a:p>
            <a:pPr>
              <a:buFont typeface="Arial"/>
              <a:buChar char="•"/>
            </a:pPr>
            <a:r>
              <a:rPr lang="es-ES" sz="1800" b="1" err="1"/>
              <a:t>Delete</a:t>
            </a:r>
            <a:r>
              <a:rPr lang="es-ES" sz="1800" b="1"/>
              <a:t>:</a:t>
            </a:r>
            <a:r>
              <a:rPr lang="es-ES" sz="1800"/>
              <a:t> Permite a los usuarios autorizados leer y modificar el recurso, pero </a:t>
            </a:r>
            <a:r>
              <a:rPr lang="es-ES" sz="1800" b="1"/>
              <a:t>no eliminarlo</a:t>
            </a:r>
            <a:r>
              <a:rPr lang="es-ES" sz="1800"/>
              <a:t>.</a:t>
            </a:r>
          </a:p>
          <a:p>
            <a:pPr>
              <a:buFont typeface="Arial"/>
              <a:buChar char="•"/>
            </a:pPr>
            <a:r>
              <a:rPr lang="es-ES" sz="1800" b="1" err="1"/>
              <a:t>ReadOnly</a:t>
            </a:r>
            <a:r>
              <a:rPr lang="es-ES" sz="1800" b="1"/>
              <a:t>:</a:t>
            </a:r>
            <a:r>
              <a:rPr lang="es-ES" sz="1800"/>
              <a:t> Los usuarios autorizados solo pueden leer el recurso, pero </a:t>
            </a:r>
            <a:r>
              <a:rPr lang="es-ES" sz="1800" b="1"/>
              <a:t>no pueden eliminarlo ni actualizarlo</a:t>
            </a:r>
            <a:r>
              <a:rPr lang="es-ES" sz="1800"/>
              <a:t>. Es similar a restringir a los usuarios con el rol de </a:t>
            </a:r>
            <a:r>
              <a:rPr lang="es-ES" sz="1800" i="1"/>
              <a:t>Reader</a:t>
            </a:r>
            <a:r>
              <a:rPr lang="es-ES" sz="1800"/>
              <a:t>.</a:t>
            </a:r>
          </a:p>
          <a:p>
            <a:pPr>
              <a:buFont typeface="Arial"/>
              <a:buChar char="•"/>
            </a:pPr>
            <a:endParaRPr lang="es-ES" sz="1800"/>
          </a:p>
          <a:p>
            <a:pPr marL="0" indent="0">
              <a:buNone/>
            </a:pPr>
            <a:r>
              <a:rPr lang="es-ES" sz="1800" b="1"/>
              <a:t>Modificación de Recursos Bloqueados</a:t>
            </a:r>
            <a:r>
              <a:rPr lang="es-ES" sz="1800"/>
              <a:t> </a:t>
            </a:r>
          </a:p>
          <a:p>
            <a:pPr marL="0" indent="0">
              <a:buNone/>
            </a:pPr>
            <a:r>
              <a:rPr lang="es-ES" sz="1800"/>
              <a:t>Para modificar un recurso bloqueado </a:t>
            </a:r>
            <a:r>
              <a:rPr lang="es-ES" sz="1800" b="1"/>
              <a:t>hay que eliminar el bloqueo</a:t>
            </a:r>
            <a:r>
              <a:rPr lang="es-ES" sz="1800"/>
              <a:t>. Los bloqueos se aplican independientemente de los permisos de RBAC, incluidos los propietarios.</a:t>
            </a:r>
            <a:endParaRPr lang="en-US"/>
          </a:p>
          <a:p>
            <a:pPr marL="0" indent="0">
              <a:buFont typeface="Arial" panose="020B0604020202020204" pitchFamily="34" charset="0"/>
              <a:buNone/>
            </a:pPr>
            <a:endParaRPr lang="es-ES" sz="1800" b="1"/>
          </a:p>
          <a:p>
            <a:pPr marL="0" indent="0">
              <a:buFont typeface="Arial" panose="020B0604020202020204" pitchFamily="34" charset="0"/>
              <a:buNone/>
            </a:pPr>
            <a:endParaRPr lang="en-US" sz="1800">
              <a:ea typeface="+mn-lt"/>
              <a:cs typeface="+mn-lt"/>
            </a:endParaRPr>
          </a:p>
          <a:p>
            <a:pPr>
              <a:buNone/>
            </a:pPr>
            <a:endParaRPr lang="en-US"/>
          </a:p>
          <a:p>
            <a:pPr marL="0" indent="0">
              <a:buNone/>
            </a:pPr>
            <a:endParaRPr lang="en-US" b="1"/>
          </a:p>
          <a:p>
            <a:pPr marL="342900" indent="-342900"/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9" name="Título 1">
            <a:extLst>
              <a:ext uri="{FF2B5EF4-FFF2-40B4-BE49-F238E27FC236}">
                <a16:creationId xmlns:a16="http://schemas.microsoft.com/office/drawing/2014/main" id="{A2417630-A986-C842-6419-353036BFC3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806550"/>
            <a:ext cx="10855524" cy="7191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b="1"/>
              <a:t>Propósito, alcance, tipos y modificación</a:t>
            </a:r>
          </a:p>
        </p:txBody>
      </p:sp>
    </p:spTree>
    <p:extLst>
      <p:ext uri="{BB962C8B-B14F-4D97-AF65-F5344CB8AC3E}">
        <p14:creationId xmlns:p14="http://schemas.microsoft.com/office/powerpoint/2010/main" val="4966249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4CE4A3-7AA8-A342-7D42-41F8D9E9A3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90779E3-289D-2864-6697-008086AA0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3278" y="1371882"/>
            <a:ext cx="5935869" cy="4105743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5400">
                <a:ea typeface="+mj-lt"/>
                <a:cs typeface="+mj-lt"/>
              </a:rPr>
              <a:t>Portal de Confianza de Servicios (</a:t>
            </a:r>
            <a:r>
              <a:rPr lang="es-ES" sz="5400" err="1">
                <a:ea typeface="+mj-lt"/>
                <a:cs typeface="+mj-lt"/>
              </a:rPr>
              <a:t>Service</a:t>
            </a:r>
            <a:r>
              <a:rPr lang="es-ES" sz="5400">
                <a:ea typeface="+mj-lt"/>
                <a:cs typeface="+mj-lt"/>
              </a:rPr>
              <a:t> Trust Portal)</a:t>
            </a:r>
            <a:endParaRPr lang="es-ES"/>
          </a:p>
        </p:txBody>
      </p:sp>
      <p:pic>
        <p:nvPicPr>
          <p:cNvPr id="2" name="Picture 1" descr="Service Trust Portal">
            <a:extLst>
              <a:ext uri="{FF2B5EF4-FFF2-40B4-BE49-F238E27FC236}">
                <a16:creationId xmlns:a16="http://schemas.microsoft.com/office/drawing/2014/main" id="{3B278C88-13BC-8BB5-134A-FBE971C482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398" y="2740318"/>
            <a:ext cx="5621867" cy="136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35424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AD1EA0-A0E1-1D6A-2818-6B9165261E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ítulo 22">
            <a:extLst>
              <a:ext uri="{FF2B5EF4-FFF2-40B4-BE49-F238E27FC236}">
                <a16:creationId xmlns:a16="http://schemas.microsoft.com/office/drawing/2014/main" id="{70845D8F-0773-63ED-52C9-CA8119B949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7463" y="2086433"/>
            <a:ext cx="5842218" cy="2690350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endParaRPr lang="es-ES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BC9DBF53-8771-0038-64B6-1CFC1F4E4232}"/>
              </a:ext>
            </a:extLst>
          </p:cNvPr>
          <p:cNvSpPr txBox="1"/>
          <p:nvPr/>
        </p:nvSpPr>
        <p:spPr>
          <a:xfrm>
            <a:off x="789128" y="2272135"/>
            <a:ext cx="3156362" cy="230832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s-ES"/>
              <a:t>El </a:t>
            </a:r>
            <a:r>
              <a:rPr lang="es-ES" b="1"/>
              <a:t>Portal de Confianza de Servicios de Microsoft</a:t>
            </a:r>
            <a:r>
              <a:rPr lang="es-ES"/>
              <a:t> es un portal que proporciona</a:t>
            </a:r>
            <a:r>
              <a:rPr lang="es-ES">
                <a:ea typeface="+mn-lt"/>
                <a:cs typeface="+mn-lt"/>
              </a:rPr>
              <a:t> información sobre seguridad, privacidad, cumplimiento normativo y auditorías relacionadas con sus servicios en la nube.</a:t>
            </a:r>
            <a:endParaRPr lang="es-ES"/>
          </a:p>
        </p:txBody>
      </p:sp>
      <p:pic>
        <p:nvPicPr>
          <p:cNvPr id="5" name="Imagen 4" descr="Day 42: Azure Az-900: Microsoft Service Trust Portal">
            <a:extLst>
              <a:ext uri="{FF2B5EF4-FFF2-40B4-BE49-F238E27FC236}">
                <a16:creationId xmlns:a16="http://schemas.microsoft.com/office/drawing/2014/main" id="{B4A4B2B3-BFC6-905A-6D9F-5C9032F701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66296" y="1321443"/>
            <a:ext cx="7305434" cy="4205469"/>
          </a:xfrm>
          <a:prstGeom prst="rect">
            <a:avLst/>
          </a:prstGeom>
        </p:spPr>
      </p:pic>
      <p:sp>
        <p:nvSpPr>
          <p:cNvPr id="9" name="Título 1">
            <a:extLst>
              <a:ext uri="{FF2B5EF4-FFF2-40B4-BE49-F238E27FC236}">
                <a16:creationId xmlns:a16="http://schemas.microsoft.com/office/drawing/2014/main" id="{9B44111A-DE1E-10BD-3132-0D5E3FB0E7B3}"/>
              </a:ext>
            </a:extLst>
          </p:cNvPr>
          <p:cNvSpPr txBox="1">
            <a:spLocks/>
          </p:cNvSpPr>
          <p:nvPr/>
        </p:nvSpPr>
        <p:spPr>
          <a:xfrm>
            <a:off x="715301" y="1169908"/>
            <a:ext cx="10855524" cy="719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a typeface="+mj-lt"/>
                <a:cs typeface="+mj-lt"/>
              </a:rPr>
              <a:t>¿QUÉ ES?</a:t>
            </a:r>
            <a:endParaRPr lang="en-US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317508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36450-1069-5E3C-BD0F-5A4C5233FD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2A3900-1F25-2139-4B0A-CAA0746CE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976997"/>
            <a:ext cx="10855524" cy="7191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b="1">
                <a:latin typeface="Univers Condensed"/>
                <a:ea typeface="+mj-lt"/>
                <a:cs typeface="+mj-lt"/>
              </a:rPr>
              <a:t>Contenido y funcionalidades: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B099B71-9543-B25C-4F7E-135A29D49FE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3" y="1691707"/>
            <a:ext cx="9873607" cy="442478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1800" b="1" dirty="0">
                <a:solidFill>
                  <a:srgbClr val="000000"/>
                </a:solidFill>
                <a:ea typeface="+mn-lt"/>
                <a:cs typeface="+mn-lt"/>
              </a:rPr>
              <a:t>Contiene:</a:t>
            </a:r>
            <a:r>
              <a:rPr lang="es-ES" sz="1800" dirty="0">
                <a:solidFill>
                  <a:srgbClr val="000000"/>
                </a:solidFill>
                <a:ea typeface="+mn-lt"/>
                <a:cs typeface="+mn-lt"/>
              </a:rPr>
              <a:t> documentación sobre controles internos, certificaciones, auditorías y evaluaciones de cumplimiento. También incluye guías sobre cómo Microsoft protege los datos de los clientes y cumple con regulaciones globales.</a:t>
            </a:r>
            <a:endParaRPr lang="es-ES" dirty="0"/>
          </a:p>
          <a:p>
            <a:pPr marL="0" indent="0">
              <a:buNone/>
            </a:pPr>
            <a:endParaRPr lang="es-E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800" b="1" dirty="0"/>
              <a:t>Acceso: </a:t>
            </a:r>
            <a:r>
              <a:rPr lang="es-ES" sz="1800" dirty="0"/>
              <a:t>para acceder es necesario tener una cuenta de organización de Microsoft y firmar un acuerdo de no divulgación (NDA).</a:t>
            </a:r>
          </a:p>
          <a:p>
            <a:pPr marL="0" indent="0">
              <a:buNone/>
            </a:pPr>
            <a:endParaRPr lang="es-ES" sz="1800"/>
          </a:p>
          <a:p>
            <a:pPr marL="0" indent="0">
              <a:buNone/>
            </a:pPr>
            <a:r>
              <a:rPr lang="es-ES" sz="1800" b="1" dirty="0"/>
              <a:t>Funcionalidades: </a:t>
            </a:r>
            <a:r>
              <a:rPr lang="es-ES" sz="1800" dirty="0"/>
              <a:t>La más destacada es </a:t>
            </a:r>
            <a:r>
              <a:rPr lang="es-ES" sz="1800" b="1" dirty="0" err="1"/>
              <a:t>MyLibrary</a:t>
            </a:r>
            <a:r>
              <a:rPr lang="es-ES" sz="1800" dirty="0"/>
              <a:t>, permite guardar documentos para recibir notificaciones de su actualización y/o modificación. También cuenta con </a:t>
            </a:r>
            <a:r>
              <a:rPr lang="es-ES" sz="1800" b="1" dirty="0"/>
              <a:t>descarga de documentos</a:t>
            </a:r>
            <a:r>
              <a:rPr lang="es-ES" sz="1800" dirty="0"/>
              <a:t> y </a:t>
            </a:r>
            <a:r>
              <a:rPr lang="es-ES" sz="1800" b="1" dirty="0"/>
              <a:t>búsqueda avanzada</a:t>
            </a:r>
            <a:r>
              <a:rPr lang="es-ES" sz="1800" dirty="0"/>
              <a:t>.</a:t>
            </a:r>
          </a:p>
          <a:p>
            <a:pPr marL="0" indent="0">
              <a:buNone/>
            </a:pPr>
            <a:endParaRPr lang="es-ES" sz="1800" b="1"/>
          </a:p>
          <a:p>
            <a:pPr marL="342900" indent="-342900"/>
            <a:endParaRPr lang="es-ES"/>
          </a:p>
          <a:p>
            <a:pPr marL="0" indent="0">
              <a:buNone/>
            </a:pP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32C9477-1A8C-D5F0-3BC7-61B9DF5AEB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8116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E49D7415-2F11-44C2-B6AA-13A25B6814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ítulo 2">
            <a:extLst>
              <a:ext uri="{FF2B5EF4-FFF2-40B4-BE49-F238E27FC236}">
                <a16:creationId xmlns:a16="http://schemas.microsoft.com/office/drawing/2014/main" id="{408BEF5F-00BC-5BA7-C0E2-94A5C1FC0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4023657"/>
            <a:ext cx="3794760" cy="2110444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r>
              <a:rPr lang="en-US" sz="4000"/>
              <a:t>Introducción</a:t>
            </a:r>
          </a:p>
        </p:txBody>
      </p:sp>
      <p:pic>
        <p:nvPicPr>
          <p:cNvPr id="8" name="Imagen 7" descr="Imagen que contiene Logotipo&#10;&#10;El contenido generado por IA puede ser incorrecto.">
            <a:extLst>
              <a:ext uri="{FF2B5EF4-FFF2-40B4-BE49-F238E27FC236}">
                <a16:creationId xmlns:a16="http://schemas.microsoft.com/office/drawing/2014/main" id="{C2187C0F-3191-20DD-33C7-94293C59A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669" r="2" b="2"/>
          <a:stretch>
            <a:fillRect/>
          </a:stretch>
        </p:blipFill>
        <p:spPr>
          <a:xfrm>
            <a:off x="800100" y="717656"/>
            <a:ext cx="10591800" cy="30861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E0104E4-99BC-494F-8342-F250828E57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4876800" y="4114590"/>
            <a:ext cx="9818" cy="201951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B7243AA-A570-5533-577C-6CF74FAD07DC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350933" y="4088705"/>
            <a:ext cx="6135924" cy="2093976"/>
          </a:xfrm>
        </p:spPr>
        <p:txBody>
          <a:bodyPr vert="horz" lIns="91440" tIns="45720" rIns="91440" bIns="45720" rtlCol="0">
            <a:normAutofit/>
          </a:bodyPr>
          <a:lstStyle>
            <a:defPPr>
              <a:defRPr lang="es-ES"/>
            </a:defPPr>
          </a:lstStyle>
          <a:p>
            <a:r>
              <a:rPr lang="en-US"/>
              <a:t>En </a:t>
            </a:r>
            <a:r>
              <a:rPr lang="en-US" err="1"/>
              <a:t>esta</a:t>
            </a:r>
            <a:r>
              <a:rPr lang="en-US"/>
              <a:t> </a:t>
            </a:r>
            <a:r>
              <a:rPr lang="en-US" err="1"/>
              <a:t>presentación</a:t>
            </a:r>
            <a:r>
              <a:rPr lang="en-US"/>
              <a:t> </a:t>
            </a:r>
            <a:r>
              <a:rPr lang="en-US" err="1"/>
              <a:t>vamos</a:t>
            </a:r>
            <a:r>
              <a:rPr lang="en-US"/>
              <a:t> a </a:t>
            </a:r>
            <a:r>
              <a:rPr lang="en-US" err="1"/>
              <a:t>abordar</a:t>
            </a:r>
            <a:r>
              <a:rPr lang="en-US"/>
              <a:t> </a:t>
            </a:r>
            <a:r>
              <a:rPr lang="en-US" err="1"/>
              <a:t>herramientas</a:t>
            </a:r>
            <a:r>
              <a:rPr lang="en-US"/>
              <a:t> clave para </a:t>
            </a:r>
            <a:r>
              <a:rPr lang="en-US" err="1"/>
              <a:t>ayudar</a:t>
            </a:r>
            <a:r>
              <a:rPr lang="en-US"/>
              <a:t> </a:t>
            </a:r>
            <a:r>
              <a:rPr lang="en-US" err="1"/>
              <a:t>en</a:t>
            </a:r>
            <a:r>
              <a:rPr lang="en-US"/>
              <a:t> la </a:t>
            </a:r>
            <a:r>
              <a:rPr lang="en-US" err="1"/>
              <a:t>gobernanza</a:t>
            </a:r>
            <a:r>
              <a:rPr lang="en-US"/>
              <a:t> del </a:t>
            </a:r>
            <a:r>
              <a:rPr lang="en-US" err="1"/>
              <a:t>entorno</a:t>
            </a:r>
            <a:r>
              <a:rPr lang="en-US"/>
              <a:t> Azure y </a:t>
            </a:r>
            <a:r>
              <a:rPr lang="en-US" err="1"/>
              <a:t>asegurar</a:t>
            </a:r>
            <a:r>
              <a:rPr lang="en-US"/>
              <a:t> </a:t>
            </a:r>
            <a:r>
              <a:rPr lang="en-US" err="1"/>
              <a:t>que</a:t>
            </a:r>
            <a:r>
              <a:rPr lang="en-US"/>
              <a:t>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recursos</a:t>
            </a:r>
            <a:r>
              <a:rPr lang="en-US"/>
              <a:t> </a:t>
            </a:r>
            <a:r>
              <a:rPr lang="en-US" err="1"/>
              <a:t>cumplan</a:t>
            </a:r>
            <a:r>
              <a:rPr lang="en-US"/>
              <a:t> con </a:t>
            </a:r>
            <a:r>
              <a:rPr lang="en-US" err="1"/>
              <a:t>los</a:t>
            </a:r>
            <a:r>
              <a:rPr lang="en-US"/>
              <a:t> </a:t>
            </a:r>
            <a:r>
              <a:rPr lang="en-US" err="1"/>
              <a:t>requisitos</a:t>
            </a:r>
            <a:r>
              <a:rPr lang="en-US"/>
              <a:t> </a:t>
            </a:r>
            <a:r>
              <a:rPr lang="en-US" err="1"/>
              <a:t>corporativos</a:t>
            </a:r>
            <a:r>
              <a:rPr lang="en-US"/>
              <a:t> o </a:t>
            </a:r>
            <a:r>
              <a:rPr lang="en-US" err="1"/>
              <a:t>regulatorios</a:t>
            </a:r>
            <a:r>
              <a:rPr lang="en-US"/>
              <a:t>.</a:t>
            </a:r>
            <a:endParaRPr lang="es-ES"/>
          </a:p>
          <a:p>
            <a:pPr indent="-22860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DA128192-0728-892D-258C-A8F14C65D6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</p:spPr>
        <p:txBody>
          <a:bodyPr vert="horz" lIns="91440" tIns="45720" rIns="91440" bIns="45720" rtlCol="0" anchor="ctr">
            <a:normAutofit/>
          </a:bodyPr>
          <a:lstStyle>
            <a:defPPr>
              <a:defRPr lang="es-ES"/>
            </a:def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C3DB2ADC-AF19-4574-8C10-79B5B04FCA27}" type="slidenum">
              <a:rPr lang="en-US" sz="1800" smtClean="0"/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18817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0796C4E-41C8-0AB3-6886-FBB7C5696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es-ES"/>
            </a:defPPr>
          </a:lstStyle>
          <a:p>
            <a:r>
              <a:rPr lang="es-ES"/>
              <a:t>MUCHAS Gracias</a:t>
            </a:r>
          </a:p>
        </p:txBody>
      </p:sp>
      <p:sp>
        <p:nvSpPr>
          <p:cNvPr id="9" name="Marcador de contenido 8">
            <a:extLst>
              <a:ext uri="{FF2B5EF4-FFF2-40B4-BE49-F238E27FC236}">
                <a16:creationId xmlns:a16="http://schemas.microsoft.com/office/drawing/2014/main" id="{C1E39F92-B979-41AB-0918-CE4FADCA0D09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757600" y="3662835"/>
            <a:ext cx="4886723" cy="2468396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r>
              <a:rPr lang="es-ES"/>
              <a:t>SIRO CORNEJO RAEZ</a:t>
            </a:r>
          </a:p>
          <a:p>
            <a:r>
              <a:rPr lang="es-ES"/>
              <a:t>IÑIGO SAMUEL JIMÉNEZ MONTORO</a:t>
            </a:r>
          </a:p>
          <a:p>
            <a:r>
              <a:rPr lang="es-ES"/>
              <a:t>SERGIO RINCÓN DE LA CRUZ</a:t>
            </a:r>
          </a:p>
          <a:p>
            <a:r>
              <a:rPr lang="es-ES"/>
              <a:t>ANGEL TOLEDO RODELGO</a:t>
            </a:r>
          </a:p>
        </p:txBody>
      </p:sp>
    </p:spTree>
    <p:extLst>
      <p:ext uri="{BB962C8B-B14F-4D97-AF65-F5344CB8AC3E}">
        <p14:creationId xmlns:p14="http://schemas.microsoft.com/office/powerpoint/2010/main" val="1716896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524618-AE3E-C049-850C-1191E0A21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ABDACAF5-5C03-E0DC-6B02-11C25B12D9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5934" y="831056"/>
            <a:ext cx="6861319" cy="68488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/>
              <a:t>¿Qué es la gobernanza?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D8E05E-017E-6620-2D4A-6C1100D5C569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451263" y="2129498"/>
            <a:ext cx="5466768" cy="2927575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2400">
                <a:ea typeface="+mn-lt"/>
                <a:cs typeface="+mn-lt"/>
              </a:rPr>
              <a:t>Es el conjunto de prácticas y herramientas para asegurar que los recursos, configuraciones y datos cumplan los estándares corporativos, los requisitos de seguridad y las normativas regulatorias. Es un aspecto crítico para mantener el control y reducir el riesgo.</a:t>
            </a:r>
            <a:endParaRPr lang="es-ES" sz="2400"/>
          </a:p>
        </p:txBody>
      </p:sp>
      <p:sp>
        <p:nvSpPr>
          <p:cNvPr id="2" name="Marcador de número de diapositiva 1">
            <a:extLst>
              <a:ext uri="{FF2B5EF4-FFF2-40B4-BE49-F238E27FC236}">
                <a16:creationId xmlns:a16="http://schemas.microsoft.com/office/drawing/2014/main" id="{615E7D7E-7AFD-9736-63FF-2D82A2B6BA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3</a:t>
            </a:fld>
            <a:endParaRPr lang="es-ES"/>
          </a:p>
        </p:txBody>
      </p:sp>
      <p:pic>
        <p:nvPicPr>
          <p:cNvPr id="5" name="Picture 4" descr="Gobernanza de datos en la nube: Retos y soluciones con software de ...">
            <a:extLst>
              <a:ext uri="{FF2B5EF4-FFF2-40B4-BE49-F238E27FC236}">
                <a16:creationId xmlns:a16="http://schemas.microsoft.com/office/drawing/2014/main" id="{9BDED3A9-75FB-425D-F20D-06AF107D13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2468" y="1881187"/>
            <a:ext cx="4488657" cy="3429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57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153E86-B3F0-9EDB-BAFD-2A2EEED5A6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29BC4580-F61A-B459-71E2-11018E35F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23861" y="3044049"/>
            <a:ext cx="5935869" cy="761410"/>
          </a:xfrm>
        </p:spPr>
        <p:txBody>
          <a:bodyPr rtlCol="0"/>
          <a:lstStyle>
            <a:defPPr>
              <a:defRPr lang="es-ES"/>
            </a:defPPr>
          </a:lstStyle>
          <a:p>
            <a:r>
              <a:rPr lang="es-ES" sz="5400">
                <a:ea typeface="+mj-lt"/>
                <a:cs typeface="+mj-lt"/>
              </a:rPr>
              <a:t>Azure </a:t>
            </a:r>
            <a:r>
              <a:rPr lang="es-ES" sz="5400" err="1">
                <a:ea typeface="+mj-lt"/>
                <a:cs typeface="+mj-lt"/>
              </a:rPr>
              <a:t>Policy</a:t>
            </a:r>
            <a:endParaRPr lang="es-ES" sz="5400">
              <a:ea typeface="+mj-lt"/>
              <a:cs typeface="+mj-lt"/>
            </a:endParaRPr>
          </a:p>
        </p:txBody>
      </p:sp>
      <p:pic>
        <p:nvPicPr>
          <p:cNvPr id="4" name="Picture 3" descr="Azure Cloud Services | Sysvine Technologies">
            <a:extLst>
              <a:ext uri="{FF2B5EF4-FFF2-40B4-BE49-F238E27FC236}">
                <a16:creationId xmlns:a16="http://schemas.microsoft.com/office/drawing/2014/main" id="{488B9BDB-94DC-8815-EEC7-68E3D7F88D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306" y="1288255"/>
            <a:ext cx="6065044" cy="42814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837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A2163B-48E5-7530-5CAF-9D5A78ED46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Subtítulo 22">
            <a:extLst>
              <a:ext uri="{FF2B5EF4-FFF2-40B4-BE49-F238E27FC236}">
                <a16:creationId xmlns:a16="http://schemas.microsoft.com/office/drawing/2014/main" id="{FB1D2669-42B4-A603-476F-030677D54C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7331" y="2056101"/>
            <a:ext cx="2582016" cy="2748223"/>
          </a:xfrm>
        </p:spPr>
        <p:txBody>
          <a:bodyPr vert="horz" lIns="91440" tIns="45720" rIns="91440" bIns="45720" rtlCol="0" anchor="t">
            <a:normAutofit/>
          </a:bodyPr>
          <a:lstStyle>
            <a:defPPr>
              <a:defRPr lang="es-ES"/>
            </a:defPPr>
          </a:lstStyle>
          <a:p>
            <a:r>
              <a:rPr lang="es-ES" b="1">
                <a:solidFill>
                  <a:srgbClr val="000000"/>
                </a:solidFill>
                <a:ea typeface="+mn-lt"/>
                <a:cs typeface="+mn-lt"/>
              </a:rPr>
              <a:t>Azure </a:t>
            </a:r>
            <a:r>
              <a:rPr lang="es-ES" b="1" err="1">
                <a:solidFill>
                  <a:srgbClr val="000000"/>
                </a:solidFill>
                <a:ea typeface="+mn-lt"/>
                <a:cs typeface="+mn-lt"/>
              </a:rPr>
              <a:t>Policy</a:t>
            </a:r>
            <a:r>
              <a:rPr lang="es-ES">
                <a:solidFill>
                  <a:srgbClr val="000000"/>
                </a:solidFill>
                <a:ea typeface="+mn-lt"/>
                <a:cs typeface="+mn-lt"/>
              </a:rPr>
              <a:t> es un servicio en Azure diseñado para crear, asignar y administrar políticas que controlan o auditan sus recursos.</a:t>
            </a:r>
            <a:endParaRPr lang="es-ES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  <a:p>
            <a:endParaRPr lang="es-ES" sz="1600">
              <a:ea typeface="+mn-lt"/>
              <a:cs typeface="+mn-lt"/>
            </a:endParaRPr>
          </a:p>
        </p:txBody>
      </p:sp>
      <p:sp>
        <p:nvSpPr>
          <p:cNvPr id="3" name="Título 1">
            <a:extLst>
              <a:ext uri="{FF2B5EF4-FFF2-40B4-BE49-F238E27FC236}">
                <a16:creationId xmlns:a16="http://schemas.microsoft.com/office/drawing/2014/main" id="{5CD46A6F-E42C-8CBB-EEF3-AB4FB12DC25A}"/>
              </a:ext>
            </a:extLst>
          </p:cNvPr>
          <p:cNvSpPr txBox="1">
            <a:spLocks/>
          </p:cNvSpPr>
          <p:nvPr/>
        </p:nvSpPr>
        <p:spPr>
          <a:xfrm>
            <a:off x="734592" y="976997"/>
            <a:ext cx="10855524" cy="71912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defPPr>
              <a:defRPr lang="es-ES"/>
            </a:defPPr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es-ES" sz="3200" kern="1200" cap="all" spc="30" baseline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ea typeface="+mj-lt"/>
                <a:cs typeface="+mj-lt"/>
              </a:rPr>
              <a:t>¿QUÉ ES?</a:t>
            </a:r>
            <a:endParaRPr lang="en-US">
              <a:ea typeface="+mj-lt"/>
              <a:cs typeface="+mj-lt"/>
            </a:endParaRPr>
          </a:p>
        </p:txBody>
      </p:sp>
      <p:pic>
        <p:nvPicPr>
          <p:cNvPr id="11" name="Imagen 10" descr="What is Azure Policy - 1/10/2019">
            <a:extLst>
              <a:ext uri="{FF2B5EF4-FFF2-40B4-BE49-F238E27FC236}">
                <a16:creationId xmlns:a16="http://schemas.microsoft.com/office/drawing/2014/main" id="{934083A2-02FD-8DD6-6DFB-59CF73CA97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2750" y="1408252"/>
            <a:ext cx="7141461" cy="4051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3910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9466E3-A1AC-EF15-7E3A-2A8880E8A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0967F8-F102-2024-86D2-E5EA4DA9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976997"/>
            <a:ext cx="10855524" cy="7191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b="1">
                <a:ea typeface="+mj-lt"/>
                <a:cs typeface="+mj-lt"/>
              </a:rPr>
              <a:t>Propósito  y Definición de Políticas:</a:t>
            </a:r>
            <a:endParaRPr lang="es-ES">
              <a:ea typeface="+mj-lt"/>
              <a:cs typeface="+mj-lt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82CCA33-6F4E-984D-B6BF-5E767E4AE7D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3" y="1700778"/>
            <a:ext cx="8648965" cy="441571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1800">
                <a:ea typeface="+mn-lt"/>
                <a:cs typeface="+mn-lt"/>
              </a:rPr>
              <a:t>Garantizar que las configuraciones de los recursos en la nube permanezcan </a:t>
            </a:r>
            <a:r>
              <a:rPr lang="es-ES" sz="1800" b="1">
                <a:ea typeface="+mn-lt"/>
                <a:cs typeface="+mn-lt"/>
              </a:rPr>
              <a:t>compatibles</a:t>
            </a:r>
            <a:r>
              <a:rPr lang="es-ES" sz="1800">
                <a:ea typeface="+mn-lt"/>
                <a:cs typeface="+mn-lt"/>
              </a:rPr>
              <a:t> con los estándares corporativos mediante la aplicación de diferentes reglas</a:t>
            </a:r>
          </a:p>
          <a:p>
            <a:endParaRPr lang="es-ES" sz="1800"/>
          </a:p>
          <a:p>
            <a:pPr marL="0" indent="0">
              <a:buNone/>
            </a:pPr>
            <a:r>
              <a:rPr lang="es-ES" sz="1800" b="1">
                <a:ea typeface="+mn-lt"/>
                <a:cs typeface="+mn-lt"/>
              </a:rPr>
              <a:t>Definición de Políticas:</a:t>
            </a:r>
            <a:endParaRPr lang="es-E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800">
                <a:ea typeface="+mn-lt"/>
                <a:cs typeface="+mn-lt"/>
              </a:rPr>
              <a:t>Azure </a:t>
            </a:r>
            <a:r>
              <a:rPr lang="es-ES" sz="1800" err="1">
                <a:ea typeface="+mn-lt"/>
                <a:cs typeface="+mn-lt"/>
              </a:rPr>
              <a:t>Policy</a:t>
            </a:r>
            <a:r>
              <a:rPr lang="es-ES" sz="1800">
                <a:ea typeface="+mn-lt"/>
                <a:cs typeface="+mn-lt"/>
              </a:rPr>
              <a:t> permite definir reglas de cumplimiento de dos maneras principales: como </a:t>
            </a:r>
            <a:r>
              <a:rPr lang="es-ES" sz="1800" b="1">
                <a:ea typeface="+mn-lt"/>
                <a:cs typeface="+mn-lt"/>
              </a:rPr>
              <a:t>políticas individuales</a:t>
            </a:r>
            <a:r>
              <a:rPr lang="es-ES" sz="1800">
                <a:ea typeface="+mn-lt"/>
                <a:cs typeface="+mn-lt"/>
              </a:rPr>
              <a:t> o como </a:t>
            </a:r>
            <a:r>
              <a:rPr lang="es-ES" sz="1800" b="1">
                <a:ea typeface="+mn-lt"/>
                <a:cs typeface="+mn-lt"/>
              </a:rPr>
              <a:t>iniciativas</a:t>
            </a:r>
            <a:endParaRPr lang="es-ES" sz="1800">
              <a:ea typeface="+mn-lt"/>
              <a:cs typeface="+mn-lt"/>
            </a:endParaRPr>
          </a:p>
          <a:p>
            <a:pPr marL="342900" indent="-342900"/>
            <a:r>
              <a:rPr lang="es-ES" sz="1800" b="1">
                <a:ea typeface="+mn-lt"/>
                <a:cs typeface="+mn-lt"/>
              </a:rPr>
              <a:t>Políticas Individuales</a:t>
            </a:r>
            <a:r>
              <a:rPr lang="es-ES" sz="1800">
                <a:ea typeface="+mn-lt"/>
                <a:cs typeface="+mn-lt"/>
              </a:rPr>
              <a:t>: una política individual define una </a:t>
            </a:r>
            <a:r>
              <a:rPr lang="es-ES" sz="1800" b="1">
                <a:ea typeface="+mn-lt"/>
                <a:cs typeface="+mn-lt"/>
              </a:rPr>
              <a:t>regla específica</a:t>
            </a:r>
            <a:r>
              <a:rPr lang="es-ES" sz="1800">
                <a:ea typeface="+mn-lt"/>
                <a:cs typeface="+mn-lt"/>
              </a:rPr>
              <a:t> que se aplica a los recursos.</a:t>
            </a:r>
          </a:p>
          <a:p>
            <a:pPr marL="342900" indent="-342900"/>
            <a:r>
              <a:rPr lang="es-ES" sz="1800" b="1">
                <a:ea typeface="+mn-lt"/>
                <a:cs typeface="+mn-lt"/>
              </a:rPr>
              <a:t>Iniciativas</a:t>
            </a:r>
            <a:r>
              <a:rPr lang="es-ES" sz="1800">
                <a:ea typeface="+mn-lt"/>
                <a:cs typeface="+mn-lt"/>
              </a:rPr>
              <a:t>: una manera de </a:t>
            </a:r>
            <a:r>
              <a:rPr lang="es-ES" sz="1800" b="1">
                <a:ea typeface="+mn-lt"/>
                <a:cs typeface="+mn-lt"/>
              </a:rPr>
              <a:t>agrupar políticas relacionadas. </a:t>
            </a:r>
            <a:r>
              <a:rPr lang="es-ES" sz="1800">
                <a:ea typeface="+mn-lt"/>
                <a:cs typeface="+mn-lt"/>
              </a:rPr>
              <a:t>Ayuda a </a:t>
            </a:r>
            <a:r>
              <a:rPr lang="es-ES" sz="1800" b="1">
                <a:ea typeface="+mn-lt"/>
                <a:cs typeface="+mn-lt"/>
              </a:rPr>
              <a:t>rastrear el estado de cumplimiento para un objetivo más amplio</a:t>
            </a:r>
            <a:r>
              <a:rPr lang="es-ES" sz="1800">
                <a:ea typeface="+mn-lt"/>
                <a:cs typeface="+mn-lt"/>
              </a:rPr>
              <a:t> o más grande.</a:t>
            </a:r>
            <a:endParaRPr lang="es-ES" sz="1800" b="1">
              <a:ea typeface="+mn-lt"/>
              <a:cs typeface="+mn-lt"/>
            </a:endParaRPr>
          </a:p>
          <a:p>
            <a:pPr marL="342900" indent="-342900"/>
            <a:endParaRPr lang="es-ES"/>
          </a:p>
          <a:p>
            <a:pPr marL="0" indent="0">
              <a:buNone/>
            </a:pP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87D011E-67C0-3936-48B8-660380AED9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261191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63FA54-0497-BEDA-76A1-9CE987FCC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1B8D48-7824-1BE5-86FE-3724D403A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976997"/>
            <a:ext cx="10855524" cy="7191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b="1">
                <a:ea typeface="+mj-lt"/>
                <a:cs typeface="+mj-lt"/>
              </a:rPr>
              <a:t>Evaluación y Cumplimiento:</a:t>
            </a:r>
            <a:endParaRPr lang="es-ES">
              <a:ea typeface="+mj-lt"/>
              <a:cs typeface="+mj-lt"/>
            </a:endParaRP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0252C7D6-4EAF-D1E1-F188-900C7DE0B601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3" y="1700778"/>
            <a:ext cx="8648965" cy="441571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1800" b="1">
                <a:ea typeface="+mn-lt"/>
                <a:cs typeface="+mn-lt"/>
              </a:rPr>
              <a:t>Azure </a:t>
            </a:r>
            <a:r>
              <a:rPr lang="es-ES" sz="1800" b="1" err="1">
                <a:ea typeface="+mn-lt"/>
                <a:cs typeface="+mn-lt"/>
              </a:rPr>
              <a:t>Policy</a:t>
            </a:r>
            <a:r>
              <a:rPr lang="es-ES" sz="1800" b="1">
                <a:ea typeface="+mn-lt"/>
                <a:cs typeface="+mn-lt"/>
              </a:rPr>
              <a:t> </a:t>
            </a:r>
            <a:r>
              <a:rPr lang="es-ES" sz="1800">
                <a:ea typeface="+mn-lt"/>
                <a:cs typeface="+mn-lt"/>
              </a:rPr>
              <a:t>evalúa los recursos y destaca aquellos que no cumplen con las políticas creadas. También tiene la capacidad de prevenir la creación de recursos que no cumplen con los requisitos.</a:t>
            </a:r>
            <a:endParaRPr lang="es-ES"/>
          </a:p>
          <a:p>
            <a:pPr marL="0" indent="0">
              <a:buNone/>
            </a:pPr>
            <a:endParaRPr lang="es-ES" sz="1800"/>
          </a:p>
          <a:p>
            <a:pPr marL="342900" indent="-342900">
              <a:buAutoNum type="arabicPeriod"/>
            </a:pPr>
            <a:r>
              <a:rPr lang="es-ES" sz="1800" b="1">
                <a:ea typeface="+mn-lt"/>
                <a:cs typeface="+mn-lt"/>
              </a:rPr>
              <a:t>Evalúa</a:t>
            </a:r>
            <a:r>
              <a:rPr lang="es-ES" sz="1800">
                <a:ea typeface="+mn-lt"/>
                <a:cs typeface="+mn-lt"/>
              </a:rPr>
              <a:t> si cumplen con las reglas establecidas (por ejemplo, que estén en una región específica o usen un tipo de máquina permitido).</a:t>
            </a:r>
            <a:endParaRPr lang="es-ES"/>
          </a:p>
          <a:p>
            <a:pPr marL="342900" indent="-342900">
              <a:buAutoNum type="arabicPeriod"/>
            </a:pPr>
            <a:r>
              <a:rPr lang="es-ES" sz="1800" b="1">
                <a:ea typeface="+mn-lt"/>
                <a:cs typeface="+mn-lt"/>
              </a:rPr>
              <a:t>Identifica</a:t>
            </a:r>
            <a:r>
              <a:rPr lang="es-ES" sz="1800">
                <a:ea typeface="+mn-lt"/>
                <a:cs typeface="+mn-lt"/>
              </a:rPr>
              <a:t> los recursos que no cumplen e impide la creación de nuevos recursos que violen las políticas.</a:t>
            </a:r>
            <a:endParaRPr lang="es-ES"/>
          </a:p>
          <a:p>
            <a:pPr marL="342900" indent="-342900">
              <a:buAutoNum type="arabicPeriod"/>
            </a:pPr>
            <a:endParaRPr lang="es-ES"/>
          </a:p>
          <a:p>
            <a:pPr marL="0" indent="0">
              <a:buNone/>
            </a:pP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4212C8A6-59C5-937B-2DBA-A427A293A7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3318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8F1AD-738C-1FCF-64A2-691A387CD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0AC6F1E-8608-3CFD-215A-1B4A45682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976997"/>
            <a:ext cx="10855524" cy="7191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b="1">
                <a:ea typeface="+mj-lt"/>
                <a:cs typeface="+mj-lt"/>
              </a:rPr>
              <a:t>Alcance  y Herencia:</a:t>
            </a:r>
            <a:endParaRPr lang="es-ES" b="1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F768A84E-5CEA-E974-193A-4662F96F6796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3" y="1700778"/>
            <a:ext cx="8648965" cy="4415714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1800">
                <a:ea typeface="+mn-lt"/>
                <a:cs typeface="+mn-lt"/>
              </a:rPr>
              <a:t>Las políticas se pueden establecer en varios niveles (Grupo de administración, suscripción, grupo de recursos, recurso individual)</a:t>
            </a:r>
            <a:endParaRPr lang="es-ES"/>
          </a:p>
          <a:p>
            <a:r>
              <a:rPr lang="es-ES" sz="1800" b="1"/>
              <a:t>Grupo de administración: </a:t>
            </a:r>
            <a:r>
              <a:rPr lang="es-ES" sz="1800">
                <a:ea typeface="+mn-lt"/>
                <a:cs typeface="+mn-lt"/>
              </a:rPr>
              <a:t>aplica políticas a </a:t>
            </a:r>
            <a:r>
              <a:rPr lang="es-ES" sz="1800" b="1">
                <a:ea typeface="+mn-lt"/>
                <a:cs typeface="+mn-lt"/>
              </a:rPr>
              <a:t>varias suscripciones</a:t>
            </a:r>
            <a:r>
              <a:rPr lang="es-ES" sz="1800">
                <a:ea typeface="+mn-lt"/>
                <a:cs typeface="+mn-lt"/>
              </a:rPr>
              <a:t> al mismo tiempo.</a:t>
            </a:r>
          </a:p>
          <a:p>
            <a:r>
              <a:rPr lang="es-ES" sz="1800" b="1">
                <a:ea typeface="+mn-lt"/>
                <a:cs typeface="+mn-lt"/>
              </a:rPr>
              <a:t>Nivel de suscripción</a:t>
            </a:r>
            <a:r>
              <a:rPr lang="es-ES" sz="1800">
                <a:ea typeface="+mn-lt"/>
                <a:cs typeface="+mn-lt"/>
              </a:rPr>
              <a:t>: afecta a todos los recursos y grupos de recursos dentro de esa suscripción.</a:t>
            </a:r>
            <a:endParaRPr lang="es-ES" sz="1800"/>
          </a:p>
          <a:p>
            <a:r>
              <a:rPr lang="es-ES" sz="1800" b="1">
                <a:ea typeface="+mn-lt"/>
                <a:cs typeface="+mn-lt"/>
              </a:rPr>
              <a:t>Grupo de recursos</a:t>
            </a:r>
            <a:r>
              <a:rPr lang="es-ES" sz="1800">
                <a:ea typeface="+mn-lt"/>
                <a:cs typeface="+mn-lt"/>
              </a:rPr>
              <a:t>: afecta solo a los recursos dentro de ese grupo.</a:t>
            </a:r>
          </a:p>
          <a:p>
            <a:r>
              <a:rPr lang="es-ES" sz="1800" b="1">
                <a:ea typeface="+mn-lt"/>
                <a:cs typeface="+mn-lt"/>
              </a:rPr>
              <a:t>Recurso individual</a:t>
            </a:r>
            <a:r>
              <a:rPr lang="es-ES" sz="1800">
                <a:ea typeface="+mn-lt"/>
                <a:cs typeface="+mn-lt"/>
              </a:rPr>
              <a:t>: afecta solo a ese recurso específico.</a:t>
            </a:r>
            <a:endParaRPr lang="es-ES" sz="1800"/>
          </a:p>
          <a:p>
            <a:pPr marL="0" indent="0">
              <a:buNone/>
            </a:pPr>
            <a:r>
              <a:rPr lang="es-ES" sz="1800"/>
              <a:t>Tienen </a:t>
            </a:r>
            <a:r>
              <a:rPr lang="es-ES" sz="1800" b="1"/>
              <a:t>herencia</a:t>
            </a:r>
            <a:r>
              <a:rPr lang="es-ES" sz="1800"/>
              <a:t>, es decir, </a:t>
            </a:r>
            <a:r>
              <a:rPr lang="es-ES" sz="1800">
                <a:ea typeface="+mn-lt"/>
                <a:cs typeface="+mn-lt"/>
              </a:rPr>
              <a:t>si aplicas una política en un nivel superior, </a:t>
            </a:r>
            <a:r>
              <a:rPr lang="es-ES" sz="1800" b="1">
                <a:ea typeface="+mn-lt"/>
                <a:cs typeface="+mn-lt"/>
              </a:rPr>
              <a:t>se hereda</a:t>
            </a:r>
            <a:r>
              <a:rPr lang="es-ES" sz="1800">
                <a:ea typeface="+mn-lt"/>
                <a:cs typeface="+mn-lt"/>
              </a:rPr>
              <a:t> a los niveles inferiores.</a:t>
            </a:r>
            <a:endParaRPr lang="es-ES" sz="1800"/>
          </a:p>
          <a:p>
            <a:pPr marL="0" indent="0">
              <a:buNone/>
            </a:pPr>
            <a:endParaRPr lang="es-ES" sz="1800"/>
          </a:p>
          <a:p>
            <a:pPr marL="342900" indent="-342900"/>
            <a:endParaRPr lang="es-ES" sz="1800"/>
          </a:p>
          <a:p>
            <a:pPr marL="342900" indent="-342900"/>
            <a:endParaRPr lang="es-ES"/>
          </a:p>
          <a:p>
            <a:pPr marL="0" indent="0">
              <a:buNone/>
            </a:pP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4F2711A-7C7F-37CE-589C-6E501CDAC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616359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8DD3D1-667C-EF8D-F47C-EAFC8FD3BE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CFEE82-407A-4859-6A56-2B241E788C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592" y="976997"/>
            <a:ext cx="10855524" cy="719125"/>
          </a:xfrm>
        </p:spPr>
        <p:txBody>
          <a:bodyPr rtlCol="0">
            <a:normAutofit/>
          </a:bodyPr>
          <a:lstStyle>
            <a:defPPr>
              <a:defRPr lang="es-ES"/>
            </a:defPPr>
          </a:lstStyle>
          <a:p>
            <a:r>
              <a:rPr lang="es-ES" b="1">
                <a:ea typeface="+mj-lt"/>
                <a:cs typeface="+mj-lt"/>
              </a:rPr>
              <a:t>Remediación Automática e Iniciativa:</a:t>
            </a:r>
            <a:r>
              <a:rPr lang="es-ES">
                <a:ea typeface="+mj-lt"/>
                <a:cs typeface="+mj-lt"/>
              </a:rPr>
              <a:t> </a:t>
            </a:r>
            <a:endParaRPr lang="es-ES"/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ECF0900-632E-4D71-7998-FAE5F504F7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734593" y="1710423"/>
            <a:ext cx="10857801" cy="440606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es-ES"/>
            </a:defPPr>
          </a:lstStyle>
          <a:p>
            <a:pPr marL="0" indent="0">
              <a:buNone/>
            </a:pPr>
            <a:r>
              <a:rPr lang="es-ES" sz="1800">
                <a:ea typeface="+mn-lt"/>
                <a:cs typeface="+mn-lt"/>
              </a:rPr>
              <a:t>Azure </a:t>
            </a:r>
            <a:r>
              <a:rPr lang="es-ES" sz="1800" err="1">
                <a:ea typeface="+mn-lt"/>
                <a:cs typeface="+mn-lt"/>
              </a:rPr>
              <a:t>Policy</a:t>
            </a:r>
            <a:r>
              <a:rPr lang="es-ES" sz="1800">
                <a:ea typeface="+mn-lt"/>
                <a:cs typeface="+mn-lt"/>
              </a:rPr>
              <a:t> también puede </a:t>
            </a:r>
            <a:r>
              <a:rPr lang="es-ES" sz="1800" b="1">
                <a:ea typeface="+mn-lt"/>
                <a:cs typeface="+mn-lt"/>
              </a:rPr>
              <a:t>remediar automáticamente</a:t>
            </a:r>
            <a:r>
              <a:rPr lang="es-ES" sz="1800">
                <a:ea typeface="+mn-lt"/>
                <a:cs typeface="+mn-lt"/>
              </a:rPr>
              <a:t> configuraciones y recursos no conformes para asegurar la integridad. </a:t>
            </a:r>
          </a:p>
          <a:p>
            <a:pPr marL="0" indent="0">
              <a:buNone/>
            </a:pPr>
            <a:r>
              <a:rPr lang="es-ES" sz="1800">
                <a:ea typeface="+mn-lt"/>
                <a:cs typeface="+mn-lt"/>
              </a:rPr>
              <a:t>Esto se hace mediante </a:t>
            </a:r>
            <a:r>
              <a:rPr lang="es-ES" sz="1800" b="1">
                <a:ea typeface="+mn-lt"/>
                <a:cs typeface="+mn-lt"/>
              </a:rPr>
              <a:t>tareas de corrección. </a:t>
            </a:r>
            <a:endParaRPr lang="es-ES" sz="1800">
              <a:ea typeface="+mn-lt"/>
              <a:cs typeface="+mn-lt"/>
            </a:endParaRPr>
          </a:p>
          <a:p>
            <a:pPr marL="0" indent="0">
              <a:buNone/>
            </a:pPr>
            <a:r>
              <a:rPr lang="es-ES" sz="1800">
                <a:ea typeface="+mn-lt"/>
                <a:cs typeface="+mn-lt"/>
              </a:rPr>
              <a:t>Se pueden excluir recursos específicos para que no se corrijan.</a:t>
            </a:r>
            <a:endParaRPr lang="es-ES" sz="1800"/>
          </a:p>
          <a:p>
            <a:pPr marL="0" indent="0">
              <a:buNone/>
            </a:pPr>
            <a:endParaRPr lang="es-ES" sz="1800"/>
          </a:p>
          <a:p>
            <a:pPr marL="0" indent="0">
              <a:buNone/>
            </a:pPr>
            <a:r>
              <a:rPr lang="es-ES" sz="1800"/>
              <a:t>Una </a:t>
            </a:r>
            <a:r>
              <a:rPr lang="es-ES" sz="1800" b="1"/>
              <a:t>iniciativa</a:t>
            </a:r>
            <a:r>
              <a:rPr lang="es-ES" sz="1800"/>
              <a:t> agrupa políticas relacionadas para facilitar el seguimiento del estado de cumplimiento hacia un objetivo más amplio y/o común.</a:t>
            </a:r>
            <a:endParaRPr lang="es-ES"/>
          </a:p>
          <a:p>
            <a:pPr marL="0" indent="0">
              <a:buNone/>
            </a:pPr>
            <a:endParaRPr lang="es-ES" sz="1800"/>
          </a:p>
          <a:p>
            <a:pPr marL="0" indent="0">
              <a:buNone/>
            </a:pPr>
            <a:r>
              <a:rPr lang="es-ES" sz="1800"/>
              <a:t>Por lo tanto, </a:t>
            </a:r>
            <a:r>
              <a:rPr lang="es-ES" sz="1800">
                <a:ea typeface="+mn-lt"/>
                <a:cs typeface="+mn-lt"/>
              </a:rPr>
              <a:t>algunas de esas </a:t>
            </a:r>
            <a:r>
              <a:rPr lang="es-ES" sz="1800" b="1">
                <a:ea typeface="+mn-lt"/>
                <a:cs typeface="+mn-lt"/>
              </a:rPr>
              <a:t>políticas dentro de la iniciativa pueden tener tareas de remediación automática asociadas</a:t>
            </a:r>
            <a:r>
              <a:rPr lang="es-ES" sz="1800">
                <a:ea typeface="+mn-lt"/>
                <a:cs typeface="+mn-lt"/>
              </a:rPr>
              <a:t>.</a:t>
            </a:r>
            <a:endParaRPr lang="es-ES" sz="1800"/>
          </a:p>
          <a:p>
            <a:pPr marL="0" indent="0">
              <a:buNone/>
            </a:pPr>
            <a:endParaRPr lang="es-ES" sz="1800"/>
          </a:p>
          <a:p>
            <a:pPr marL="0" indent="0">
              <a:buNone/>
            </a:pPr>
            <a:endParaRPr lang="es-ES" sz="1800"/>
          </a:p>
          <a:p>
            <a:pPr marL="0" indent="0">
              <a:buNone/>
            </a:pPr>
            <a:endParaRPr lang="es-ES" sz="1800"/>
          </a:p>
          <a:p>
            <a:pPr marL="0" indent="0">
              <a:buNone/>
            </a:pPr>
            <a:endParaRPr lang="es-ES" sz="1800"/>
          </a:p>
          <a:p>
            <a:pPr marL="342900" indent="-342900"/>
            <a:endParaRPr lang="es-ES" sz="1800"/>
          </a:p>
          <a:p>
            <a:pPr marL="342900" indent="-342900"/>
            <a:endParaRPr lang="es-ES"/>
          </a:p>
          <a:p>
            <a:pPr marL="0" indent="0">
              <a:buNone/>
            </a:pPr>
            <a:endParaRPr lang="es-ES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0AE223DA-73FD-8970-8C5B-9235B37858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es-ES"/>
            </a:defPPr>
          </a:lstStyle>
          <a:p>
            <a:pPr rtl="0"/>
            <a:fld id="{C3DB2ADC-AF19-4574-8C10-79B5B04FCA27}" type="slidenum">
              <a:rPr lang="es-ES" smtClean="0"/>
              <a:pPr rtl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45636724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95FE3D2-AB53-4F3D-8791-B4AA764B47F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657736A-C21D-40FD-9C3B-2A541E56B233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FDEC8C5-155D-4CD7-98CB-88A657420A1C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ChronicleVTI</Template>
  <Application>Microsoft Office PowerPoint</Application>
  <PresentationFormat>Widescreen</PresentationFormat>
  <Slides>20</Slides>
  <Notes>20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1" baseType="lpstr">
      <vt:lpstr>ChronicleVTI</vt:lpstr>
      <vt:lpstr>HERRAMIENTAS  Y FUNCIONALIDADES en azure para la gobernanza  y cumplimiento</vt:lpstr>
      <vt:lpstr>Introducción</vt:lpstr>
      <vt:lpstr>¿Qué es la gobernanza?</vt:lpstr>
      <vt:lpstr>Azure Policy</vt:lpstr>
      <vt:lpstr>PowerPoint Presentation</vt:lpstr>
      <vt:lpstr>Propósito  y Definición de Políticas:</vt:lpstr>
      <vt:lpstr>Evaluación y Cumplimiento:</vt:lpstr>
      <vt:lpstr>Alcance  y Herencia:</vt:lpstr>
      <vt:lpstr>Remediación Automática e Iniciativa: </vt:lpstr>
      <vt:lpstr>Microsoft  Purview</vt:lpstr>
      <vt:lpstr>PowerPoint Presentation</vt:lpstr>
      <vt:lpstr>Capacidades, Soluciones de Riesgo  y Cumplimiento:</vt:lpstr>
      <vt:lpstr>Gobernanza Unificada de Datos  y beneficios: </vt:lpstr>
      <vt:lpstr>Bloqueo de recursos</vt:lpstr>
      <vt:lpstr>PowerPoint Presentation</vt:lpstr>
      <vt:lpstr>Propósito, alcance, tipos y modificación</vt:lpstr>
      <vt:lpstr>Portal de Confianza de Servicios (Service Trust Portal)</vt:lpstr>
      <vt:lpstr>PowerPoint Presentation</vt:lpstr>
      <vt:lpstr>Contenido y funcionalidades:</vt:lpstr>
      <vt:lpstr>MUCHAS 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revision>17</cp:revision>
  <dcterms:created xsi:type="dcterms:W3CDTF">2025-09-30T07:54:02Z</dcterms:created>
  <dcterms:modified xsi:type="dcterms:W3CDTF">2025-10-01T08:23:04Z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