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20"/>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9/18/23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73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5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9/18/23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5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67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7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42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02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3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9/18/23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5742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3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9/18/23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52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9/18/23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4819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tel 1">
            <a:extLst>
              <a:ext uri="{FF2B5EF4-FFF2-40B4-BE49-F238E27FC236}">
                <a16:creationId xmlns:a16="http://schemas.microsoft.com/office/drawing/2014/main" id="{C158AFBA-1BB2-8FB0-F34C-E8C0F50C0CBA}"/>
              </a:ext>
            </a:extLst>
          </p:cNvPr>
          <p:cNvSpPr>
            <a:spLocks noGrp="1"/>
          </p:cNvSpPr>
          <p:nvPr>
            <p:ph type="ctrTitle"/>
          </p:nvPr>
        </p:nvSpPr>
        <p:spPr>
          <a:xfrm>
            <a:off x="4739751" y="768334"/>
            <a:ext cx="6479629" cy="2866405"/>
          </a:xfrm>
        </p:spPr>
        <p:txBody>
          <a:bodyPr>
            <a:normAutofit/>
          </a:bodyPr>
          <a:lstStyle/>
          <a:p>
            <a:r>
              <a:rPr lang="nb-NO" dirty="0"/>
              <a:t>Huffman </a:t>
            </a:r>
            <a:r>
              <a:rPr lang="nb-NO" dirty="0" err="1"/>
              <a:t>coding</a:t>
            </a:r>
            <a:endParaRPr lang="nb-NO" dirty="0"/>
          </a:p>
        </p:txBody>
      </p:sp>
      <p:sp>
        <p:nvSpPr>
          <p:cNvPr id="3" name="Undertittel 2">
            <a:extLst>
              <a:ext uri="{FF2B5EF4-FFF2-40B4-BE49-F238E27FC236}">
                <a16:creationId xmlns:a16="http://schemas.microsoft.com/office/drawing/2014/main" id="{079CE820-30CC-D6F2-769E-44500EBB18D2}"/>
              </a:ext>
            </a:extLst>
          </p:cNvPr>
          <p:cNvSpPr>
            <a:spLocks noGrp="1"/>
          </p:cNvSpPr>
          <p:nvPr>
            <p:ph type="subTitle" idx="1"/>
          </p:nvPr>
        </p:nvSpPr>
        <p:spPr>
          <a:xfrm>
            <a:off x="4739751" y="4283239"/>
            <a:ext cx="6681288" cy="1475177"/>
          </a:xfrm>
        </p:spPr>
        <p:txBody>
          <a:bodyPr>
            <a:normAutofit/>
          </a:bodyPr>
          <a:lstStyle/>
          <a:p>
            <a:r>
              <a:rPr lang="nb-NO" dirty="0"/>
              <a:t>Isak Steinmo Hansen</a:t>
            </a:r>
          </a:p>
          <a:p>
            <a:r>
              <a:rPr lang="nb-NO" dirty="0"/>
              <a:t>Jørgen Nordås</a:t>
            </a:r>
          </a:p>
          <a:p>
            <a:r>
              <a:rPr lang="nb-NO" dirty="0"/>
              <a:t>Patrik Andreassen</a:t>
            </a:r>
          </a:p>
        </p:txBody>
      </p:sp>
      <p:pic>
        <p:nvPicPr>
          <p:cNvPr id="4" name="Picture 3" descr="101010 data lines to infinity">
            <a:extLst>
              <a:ext uri="{FF2B5EF4-FFF2-40B4-BE49-F238E27FC236}">
                <a16:creationId xmlns:a16="http://schemas.microsoft.com/office/drawing/2014/main" id="{F8D9AB84-2DB2-6E54-B912-20B8DFA656D9}"/>
              </a:ext>
            </a:extLst>
          </p:cNvPr>
          <p:cNvPicPr>
            <a:picLocks noChangeAspect="1"/>
          </p:cNvPicPr>
          <p:nvPr/>
        </p:nvPicPr>
        <p:blipFill rotWithShape="1">
          <a:blip r:embed="rId2"/>
          <a:srcRect l="32051" r="28547"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13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D1EF24E-A995-AA06-C66B-F45C4E6DD1A7}"/>
              </a:ext>
            </a:extLst>
          </p:cNvPr>
          <p:cNvSpPr>
            <a:spLocks noGrp="1"/>
          </p:cNvSpPr>
          <p:nvPr>
            <p:ph type="title"/>
          </p:nvPr>
        </p:nvSpPr>
        <p:spPr/>
        <p:txBody>
          <a:bodyPr/>
          <a:lstStyle/>
          <a:p>
            <a:r>
              <a:rPr lang="nb-NO" dirty="0"/>
              <a:t>6. </a:t>
            </a:r>
            <a:r>
              <a:rPr lang="nb-NO" dirty="0" err="1"/>
              <a:t>Dekomprimere</a:t>
            </a:r>
            <a:r>
              <a:rPr lang="nb-NO" dirty="0"/>
              <a:t> data</a:t>
            </a:r>
          </a:p>
        </p:txBody>
      </p:sp>
      <p:sp>
        <p:nvSpPr>
          <p:cNvPr id="3" name="Plassholder for innhold 2">
            <a:extLst>
              <a:ext uri="{FF2B5EF4-FFF2-40B4-BE49-F238E27FC236}">
                <a16:creationId xmlns:a16="http://schemas.microsoft.com/office/drawing/2014/main" id="{392D3812-DA34-A1D1-4A44-5D4720648E22}"/>
              </a:ext>
            </a:extLst>
          </p:cNvPr>
          <p:cNvSpPr>
            <a:spLocks noGrp="1"/>
          </p:cNvSpPr>
          <p:nvPr>
            <p:ph idx="1"/>
          </p:nvPr>
        </p:nvSpPr>
        <p:spPr>
          <a:xfrm>
            <a:off x="565150" y="1628394"/>
            <a:ext cx="7335835" cy="3601212"/>
          </a:xfrm>
        </p:spPr>
        <p:txBody>
          <a:bodyPr>
            <a:normAutofit/>
          </a:bodyPr>
          <a:lstStyle/>
          <a:p>
            <a:r>
              <a:rPr lang="nb-NO" sz="1600" dirty="0"/>
              <a:t>For å dekode de komprimerte dataene, traverserer du Huffman-treet fra roten, og bruker hver bit i de komprimerte dataene til å navigere i treet til en </a:t>
            </a:r>
            <a:r>
              <a:rPr lang="nb-NO" sz="1600" dirty="0" err="1"/>
              <a:t>løvnode</a:t>
            </a:r>
            <a:r>
              <a:rPr lang="nb-NO" sz="1600" dirty="0"/>
              <a:t> er nådd, hvor det opprinnelige symbolet rekonstrueres.</a:t>
            </a:r>
          </a:p>
          <a:p>
            <a:pPr marL="0" indent="0">
              <a:buNone/>
            </a:pPr>
            <a:endParaRPr lang="nb-NO" sz="1600" dirty="0"/>
          </a:p>
        </p:txBody>
      </p:sp>
      <p:pic>
        <p:nvPicPr>
          <p:cNvPr id="4" name="Bilde 3">
            <a:extLst>
              <a:ext uri="{FF2B5EF4-FFF2-40B4-BE49-F238E27FC236}">
                <a16:creationId xmlns:a16="http://schemas.microsoft.com/office/drawing/2014/main" id="{013606FE-66FF-100E-DE4E-F1C4F555C1A9}"/>
              </a:ext>
            </a:extLst>
          </p:cNvPr>
          <p:cNvPicPr>
            <a:picLocks noChangeAspect="1"/>
          </p:cNvPicPr>
          <p:nvPr/>
        </p:nvPicPr>
        <p:blipFill>
          <a:blip r:embed="rId2"/>
          <a:stretch>
            <a:fillRect/>
          </a:stretch>
        </p:blipFill>
        <p:spPr>
          <a:xfrm>
            <a:off x="876386" y="2544262"/>
            <a:ext cx="8567685" cy="353115"/>
          </a:xfrm>
          <a:prstGeom prst="rect">
            <a:avLst/>
          </a:prstGeom>
        </p:spPr>
      </p:pic>
    </p:spTree>
    <p:extLst>
      <p:ext uri="{BB962C8B-B14F-4D97-AF65-F5344CB8AC3E}">
        <p14:creationId xmlns:p14="http://schemas.microsoft.com/office/powerpoint/2010/main" val="223568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27CDB419-51EA-B1E1-573D-E82D42F0569B}"/>
              </a:ext>
            </a:extLst>
          </p:cNvPr>
          <p:cNvPicPr>
            <a:picLocks noChangeAspect="1"/>
          </p:cNvPicPr>
          <p:nvPr/>
        </p:nvPicPr>
        <p:blipFill>
          <a:blip r:embed="rId2"/>
          <a:stretch>
            <a:fillRect/>
          </a:stretch>
        </p:blipFill>
        <p:spPr>
          <a:xfrm>
            <a:off x="571499" y="0"/>
            <a:ext cx="7006747" cy="5283248"/>
          </a:xfrm>
          <a:prstGeom prst="rect">
            <a:avLst/>
          </a:prstGeom>
        </p:spPr>
      </p:pic>
      <p:pic>
        <p:nvPicPr>
          <p:cNvPr id="5" name="Bilde 4">
            <a:extLst>
              <a:ext uri="{FF2B5EF4-FFF2-40B4-BE49-F238E27FC236}">
                <a16:creationId xmlns:a16="http://schemas.microsoft.com/office/drawing/2014/main" id="{33EF5F53-3C21-8E9C-C1B2-EA1DF637656F}"/>
              </a:ext>
            </a:extLst>
          </p:cNvPr>
          <p:cNvPicPr>
            <a:picLocks noChangeAspect="1"/>
          </p:cNvPicPr>
          <p:nvPr/>
        </p:nvPicPr>
        <p:blipFill>
          <a:blip r:embed="rId3"/>
          <a:stretch>
            <a:fillRect/>
          </a:stretch>
        </p:blipFill>
        <p:spPr>
          <a:xfrm>
            <a:off x="796967" y="5283248"/>
            <a:ext cx="6376107" cy="1029870"/>
          </a:xfrm>
          <a:prstGeom prst="rect">
            <a:avLst/>
          </a:prstGeom>
        </p:spPr>
      </p:pic>
    </p:spTree>
    <p:extLst>
      <p:ext uri="{BB962C8B-B14F-4D97-AF65-F5344CB8AC3E}">
        <p14:creationId xmlns:p14="http://schemas.microsoft.com/office/powerpoint/2010/main" val="233352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F6215493-A9E1-95F6-8020-86C683559242}"/>
              </a:ext>
            </a:extLst>
          </p:cNvPr>
          <p:cNvPicPr>
            <a:picLocks noChangeAspect="1"/>
          </p:cNvPicPr>
          <p:nvPr/>
        </p:nvPicPr>
        <p:blipFill>
          <a:blip r:embed="rId2"/>
          <a:stretch>
            <a:fillRect/>
          </a:stretch>
        </p:blipFill>
        <p:spPr>
          <a:xfrm>
            <a:off x="569921" y="457200"/>
            <a:ext cx="7231398" cy="4327742"/>
          </a:xfrm>
          <a:prstGeom prst="rect">
            <a:avLst/>
          </a:prstGeom>
        </p:spPr>
      </p:pic>
    </p:spTree>
    <p:extLst>
      <p:ext uri="{BB962C8B-B14F-4D97-AF65-F5344CB8AC3E}">
        <p14:creationId xmlns:p14="http://schemas.microsoft.com/office/powerpoint/2010/main" val="93358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7FE3E5-3A67-542C-ED90-9934856D3C9F}"/>
              </a:ext>
            </a:extLst>
          </p:cNvPr>
          <p:cNvSpPr>
            <a:spLocks noGrp="1"/>
          </p:cNvSpPr>
          <p:nvPr>
            <p:ph type="title"/>
          </p:nvPr>
        </p:nvSpPr>
        <p:spPr>
          <a:xfrm>
            <a:off x="602728" y="2160016"/>
            <a:ext cx="7335835" cy="1268984"/>
          </a:xfrm>
        </p:spPr>
        <p:txBody>
          <a:bodyPr/>
          <a:lstStyle/>
          <a:p>
            <a:r>
              <a:rPr lang="nb-NO" dirty="0"/>
              <a:t>Takk for oss!</a:t>
            </a:r>
          </a:p>
        </p:txBody>
      </p:sp>
    </p:spTree>
    <p:extLst>
      <p:ext uri="{BB962C8B-B14F-4D97-AF65-F5344CB8AC3E}">
        <p14:creationId xmlns:p14="http://schemas.microsoft.com/office/powerpoint/2010/main" val="390043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A04A43B-3416-560D-C07A-A6996865B384}"/>
              </a:ext>
            </a:extLst>
          </p:cNvPr>
          <p:cNvSpPr>
            <a:spLocks noGrp="1"/>
          </p:cNvSpPr>
          <p:nvPr>
            <p:ph type="title"/>
          </p:nvPr>
        </p:nvSpPr>
        <p:spPr/>
        <p:txBody>
          <a:bodyPr/>
          <a:lstStyle/>
          <a:p>
            <a:r>
              <a:rPr lang="nb-NO" dirty="0"/>
              <a:t>Hva er Huffman </a:t>
            </a:r>
            <a:r>
              <a:rPr lang="nb-NO" dirty="0" err="1"/>
              <a:t>coding</a:t>
            </a:r>
            <a:r>
              <a:rPr lang="nb-NO" dirty="0"/>
              <a:t>?</a:t>
            </a:r>
          </a:p>
        </p:txBody>
      </p:sp>
      <p:sp>
        <p:nvSpPr>
          <p:cNvPr id="3" name="Plassholder for innhold 2">
            <a:extLst>
              <a:ext uri="{FF2B5EF4-FFF2-40B4-BE49-F238E27FC236}">
                <a16:creationId xmlns:a16="http://schemas.microsoft.com/office/drawing/2014/main" id="{1C1CD2E5-51BD-2815-34F6-84ED1231A3B0}"/>
              </a:ext>
            </a:extLst>
          </p:cNvPr>
          <p:cNvSpPr>
            <a:spLocks noGrp="1"/>
          </p:cNvSpPr>
          <p:nvPr>
            <p:ph idx="1"/>
          </p:nvPr>
        </p:nvSpPr>
        <p:spPr/>
        <p:txBody>
          <a:bodyPr/>
          <a:lstStyle/>
          <a:p>
            <a:r>
              <a:rPr lang="nb-NO" dirty="0"/>
              <a:t>Tapsfri datakomprimering</a:t>
            </a:r>
          </a:p>
          <a:p>
            <a:r>
              <a:rPr lang="nb-NO" dirty="0"/>
              <a:t>David A. Huffman i 1952</a:t>
            </a:r>
          </a:p>
          <a:p>
            <a:r>
              <a:rPr lang="nb-NO" dirty="0"/>
              <a:t>Spesielt effektiv på data med uensartet sannsynlighetsfordeling</a:t>
            </a:r>
          </a:p>
          <a:p>
            <a:r>
              <a:rPr lang="nb-NO" b="1" dirty="0"/>
              <a:t>Grunnleggende ide:</a:t>
            </a:r>
            <a:r>
              <a:rPr lang="nb-NO" dirty="0"/>
              <a:t> Tilordne kortere koder til oftere forekommende symboler og lengre koder til sjeldnere forekommende symboler.</a:t>
            </a:r>
            <a:endParaRPr lang="nb-NO" b="1" dirty="0"/>
          </a:p>
        </p:txBody>
      </p:sp>
    </p:spTree>
    <p:extLst>
      <p:ext uri="{BB962C8B-B14F-4D97-AF65-F5344CB8AC3E}">
        <p14:creationId xmlns:p14="http://schemas.microsoft.com/office/powerpoint/2010/main" val="253934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10EF20-77F1-D04C-B377-C8AFD81D51D1}"/>
              </a:ext>
            </a:extLst>
          </p:cNvPr>
          <p:cNvSpPr>
            <a:spLocks noGrp="1"/>
          </p:cNvSpPr>
          <p:nvPr>
            <p:ph type="title"/>
          </p:nvPr>
        </p:nvSpPr>
        <p:spPr/>
        <p:txBody>
          <a:bodyPr/>
          <a:lstStyle/>
          <a:p>
            <a:r>
              <a:rPr lang="nb-NO" dirty="0"/>
              <a:t>Oppsett av kode</a:t>
            </a:r>
          </a:p>
        </p:txBody>
      </p:sp>
      <p:sp>
        <p:nvSpPr>
          <p:cNvPr id="3" name="Plassholder for innhold 2">
            <a:extLst>
              <a:ext uri="{FF2B5EF4-FFF2-40B4-BE49-F238E27FC236}">
                <a16:creationId xmlns:a16="http://schemas.microsoft.com/office/drawing/2014/main" id="{30542475-473B-8773-7694-4EC9C94959F3}"/>
              </a:ext>
            </a:extLst>
          </p:cNvPr>
          <p:cNvSpPr>
            <a:spLocks noGrp="1"/>
          </p:cNvSpPr>
          <p:nvPr>
            <p:ph idx="1"/>
          </p:nvPr>
        </p:nvSpPr>
        <p:spPr/>
        <p:txBody>
          <a:bodyPr>
            <a:normAutofit/>
          </a:bodyPr>
          <a:lstStyle/>
          <a:p>
            <a:r>
              <a:rPr lang="nb-NO" dirty="0"/>
              <a:t>Både Huffman </a:t>
            </a:r>
            <a:r>
              <a:rPr lang="nb-NO" dirty="0" err="1"/>
              <a:t>encoding</a:t>
            </a:r>
            <a:r>
              <a:rPr lang="nb-NO" dirty="0"/>
              <a:t> og </a:t>
            </a:r>
            <a:r>
              <a:rPr lang="nb-NO" dirty="0" err="1"/>
              <a:t>decoding</a:t>
            </a:r>
            <a:r>
              <a:rPr lang="nb-NO" dirty="0"/>
              <a:t> er implementert i koden.</a:t>
            </a:r>
          </a:p>
          <a:p>
            <a:r>
              <a:rPr lang="nb-NO" dirty="0"/>
              <a:t>Koden er avhengig av en tilpasset </a:t>
            </a:r>
            <a:r>
              <a:rPr lang="nb-NO" dirty="0" err="1"/>
              <a:t>nodeklasse</a:t>
            </a:r>
            <a:r>
              <a:rPr lang="nb-NO" dirty="0"/>
              <a:t> for å representere noder i Huffman-treet og en bildeklasse for å håndtere bilderelaterte operasjoner. Bildeklassen inneholder metoder for lesing, koding, dekoding og skriving av bilder ved hjelp av Huffman-koding.</a:t>
            </a:r>
          </a:p>
        </p:txBody>
      </p:sp>
      <p:pic>
        <p:nvPicPr>
          <p:cNvPr id="4" name="Bilde 3">
            <a:extLst>
              <a:ext uri="{FF2B5EF4-FFF2-40B4-BE49-F238E27FC236}">
                <a16:creationId xmlns:a16="http://schemas.microsoft.com/office/drawing/2014/main" id="{9795AFDD-2C90-D529-3C55-0A6F8B263D4F}"/>
              </a:ext>
            </a:extLst>
          </p:cNvPr>
          <p:cNvPicPr>
            <a:picLocks noChangeAspect="1"/>
          </p:cNvPicPr>
          <p:nvPr/>
        </p:nvPicPr>
        <p:blipFill>
          <a:blip r:embed="rId2"/>
          <a:stretch>
            <a:fillRect/>
          </a:stretch>
        </p:blipFill>
        <p:spPr>
          <a:xfrm>
            <a:off x="565150" y="1493064"/>
            <a:ext cx="8866574" cy="3943232"/>
          </a:xfrm>
          <a:prstGeom prst="rect">
            <a:avLst/>
          </a:prstGeom>
        </p:spPr>
      </p:pic>
    </p:spTree>
    <p:extLst>
      <p:ext uri="{BB962C8B-B14F-4D97-AF65-F5344CB8AC3E}">
        <p14:creationId xmlns:p14="http://schemas.microsoft.com/office/powerpoint/2010/main" val="75518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B7887EE-002E-69EF-8910-EAE506C92FF9}"/>
              </a:ext>
            </a:extLst>
          </p:cNvPr>
          <p:cNvSpPr>
            <a:spLocks noGrp="1"/>
          </p:cNvSpPr>
          <p:nvPr>
            <p:ph type="title"/>
          </p:nvPr>
        </p:nvSpPr>
        <p:spPr/>
        <p:txBody>
          <a:bodyPr/>
          <a:lstStyle/>
          <a:p>
            <a:r>
              <a:rPr lang="nb-NO" dirty="0"/>
              <a:t>Steg i Huffman </a:t>
            </a:r>
            <a:r>
              <a:rPr lang="nb-NO" dirty="0" err="1"/>
              <a:t>coding</a:t>
            </a:r>
            <a:endParaRPr lang="nb-NO" dirty="0"/>
          </a:p>
        </p:txBody>
      </p:sp>
      <p:sp>
        <p:nvSpPr>
          <p:cNvPr id="3" name="Plassholder for innhold 2">
            <a:extLst>
              <a:ext uri="{FF2B5EF4-FFF2-40B4-BE49-F238E27FC236}">
                <a16:creationId xmlns:a16="http://schemas.microsoft.com/office/drawing/2014/main" id="{3DBD870C-04BB-48AC-CF3F-91A37E15A5CD}"/>
              </a:ext>
            </a:extLst>
          </p:cNvPr>
          <p:cNvSpPr>
            <a:spLocks noGrp="1"/>
          </p:cNvSpPr>
          <p:nvPr>
            <p:ph idx="1"/>
          </p:nvPr>
        </p:nvSpPr>
        <p:spPr/>
        <p:txBody>
          <a:bodyPr/>
          <a:lstStyle/>
          <a:p>
            <a:pPr marL="457200" indent="-457200">
              <a:buAutoNum type="arabicPeriod"/>
            </a:pPr>
            <a:r>
              <a:rPr lang="nb-NO" b="1" dirty="0"/>
              <a:t>Telle frekvensantallet</a:t>
            </a:r>
          </a:p>
          <a:p>
            <a:pPr marL="457200" indent="-457200">
              <a:buAutoNum type="arabicPeriod"/>
            </a:pPr>
            <a:r>
              <a:rPr lang="nb-NO" b="1" dirty="0"/>
              <a:t>Lage en </a:t>
            </a:r>
            <a:r>
              <a:rPr lang="nb-NO" b="1" dirty="0" err="1"/>
              <a:t>prioritetskø</a:t>
            </a:r>
            <a:endParaRPr lang="nb-NO" b="1" dirty="0"/>
          </a:p>
          <a:p>
            <a:pPr marL="457200" indent="-457200">
              <a:buAutoNum type="arabicPeriod"/>
            </a:pPr>
            <a:r>
              <a:rPr lang="nb-NO" b="1" dirty="0"/>
              <a:t>Bygge Huffman-tre</a:t>
            </a:r>
          </a:p>
          <a:p>
            <a:pPr marL="457200" indent="-457200">
              <a:buAutoNum type="arabicPeriod"/>
            </a:pPr>
            <a:r>
              <a:rPr lang="nb-NO" b="1" dirty="0"/>
              <a:t>Tilordne koder</a:t>
            </a:r>
          </a:p>
          <a:p>
            <a:pPr marL="457200" indent="-457200">
              <a:buAutoNum type="arabicPeriod"/>
            </a:pPr>
            <a:r>
              <a:rPr lang="nb-NO" b="1" dirty="0"/>
              <a:t>Komprimer data</a:t>
            </a:r>
          </a:p>
          <a:p>
            <a:pPr marL="457200" indent="-457200">
              <a:buAutoNum type="arabicPeriod"/>
            </a:pPr>
            <a:r>
              <a:rPr lang="nb-NO" b="1" dirty="0" err="1"/>
              <a:t>Dekomprimer</a:t>
            </a:r>
            <a:r>
              <a:rPr lang="nb-NO" b="1" dirty="0"/>
              <a:t> data</a:t>
            </a:r>
          </a:p>
        </p:txBody>
      </p:sp>
    </p:spTree>
    <p:extLst>
      <p:ext uri="{BB962C8B-B14F-4D97-AF65-F5344CB8AC3E}">
        <p14:creationId xmlns:p14="http://schemas.microsoft.com/office/powerpoint/2010/main" val="150055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F0D00EB-52AE-7805-7B9A-6E42398476CB}"/>
              </a:ext>
            </a:extLst>
          </p:cNvPr>
          <p:cNvSpPr>
            <a:spLocks noGrp="1"/>
          </p:cNvSpPr>
          <p:nvPr>
            <p:ph type="title"/>
          </p:nvPr>
        </p:nvSpPr>
        <p:spPr/>
        <p:txBody>
          <a:bodyPr/>
          <a:lstStyle/>
          <a:p>
            <a:r>
              <a:rPr lang="nb-NO" dirty="0"/>
              <a:t>1. Telle frekvensantallet </a:t>
            </a:r>
          </a:p>
        </p:txBody>
      </p:sp>
      <p:sp>
        <p:nvSpPr>
          <p:cNvPr id="3" name="Plassholder for innhold 2">
            <a:extLst>
              <a:ext uri="{FF2B5EF4-FFF2-40B4-BE49-F238E27FC236}">
                <a16:creationId xmlns:a16="http://schemas.microsoft.com/office/drawing/2014/main" id="{E81CE384-6DB2-3286-8F6D-6B4045703905}"/>
              </a:ext>
            </a:extLst>
          </p:cNvPr>
          <p:cNvSpPr>
            <a:spLocks noGrp="1"/>
          </p:cNvSpPr>
          <p:nvPr>
            <p:ph idx="1"/>
          </p:nvPr>
        </p:nvSpPr>
        <p:spPr>
          <a:xfrm>
            <a:off x="565150" y="1628394"/>
            <a:ext cx="7335835" cy="3601212"/>
          </a:xfrm>
        </p:spPr>
        <p:txBody>
          <a:bodyPr/>
          <a:lstStyle/>
          <a:p>
            <a:r>
              <a:rPr lang="nb-NO" sz="1600" dirty="0"/>
              <a:t>Først teller algoritmen frekvensen til hvert symbol i inndataene, enten det er tegn i en tekstfil eller andre symboler.</a:t>
            </a:r>
          </a:p>
          <a:p>
            <a:pPr marL="0" indent="0">
              <a:buNone/>
            </a:pPr>
            <a:endParaRPr lang="nb-NO" dirty="0"/>
          </a:p>
        </p:txBody>
      </p:sp>
      <p:pic>
        <p:nvPicPr>
          <p:cNvPr id="4" name="Bilde 3">
            <a:extLst>
              <a:ext uri="{FF2B5EF4-FFF2-40B4-BE49-F238E27FC236}">
                <a16:creationId xmlns:a16="http://schemas.microsoft.com/office/drawing/2014/main" id="{6BCECD31-4257-C795-5A0F-962780A32127}"/>
              </a:ext>
            </a:extLst>
          </p:cNvPr>
          <p:cNvPicPr>
            <a:picLocks noChangeAspect="1"/>
          </p:cNvPicPr>
          <p:nvPr/>
        </p:nvPicPr>
        <p:blipFill>
          <a:blip r:embed="rId2"/>
          <a:stretch>
            <a:fillRect/>
          </a:stretch>
        </p:blipFill>
        <p:spPr>
          <a:xfrm>
            <a:off x="835504" y="2330473"/>
            <a:ext cx="4058876" cy="403964"/>
          </a:xfrm>
          <a:prstGeom prst="rect">
            <a:avLst/>
          </a:prstGeom>
        </p:spPr>
      </p:pic>
      <p:pic>
        <p:nvPicPr>
          <p:cNvPr id="5" name="Bilde 4">
            <a:extLst>
              <a:ext uri="{FF2B5EF4-FFF2-40B4-BE49-F238E27FC236}">
                <a16:creationId xmlns:a16="http://schemas.microsoft.com/office/drawing/2014/main" id="{0EC40C43-4435-5F99-EDC5-B49B146AE536}"/>
              </a:ext>
            </a:extLst>
          </p:cNvPr>
          <p:cNvPicPr>
            <a:picLocks noChangeAspect="1"/>
          </p:cNvPicPr>
          <p:nvPr/>
        </p:nvPicPr>
        <p:blipFill>
          <a:blip r:embed="rId3"/>
          <a:stretch>
            <a:fillRect/>
          </a:stretch>
        </p:blipFill>
        <p:spPr>
          <a:xfrm>
            <a:off x="835504" y="2878589"/>
            <a:ext cx="6417066" cy="3787971"/>
          </a:xfrm>
          <a:prstGeom prst="rect">
            <a:avLst/>
          </a:prstGeom>
        </p:spPr>
      </p:pic>
    </p:spTree>
    <p:extLst>
      <p:ext uri="{BB962C8B-B14F-4D97-AF65-F5344CB8AC3E}">
        <p14:creationId xmlns:p14="http://schemas.microsoft.com/office/powerpoint/2010/main" val="335375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B203C30-57FF-4E6C-FB30-1E354AF04253}"/>
              </a:ext>
            </a:extLst>
          </p:cNvPr>
          <p:cNvSpPr>
            <a:spLocks noGrp="1"/>
          </p:cNvSpPr>
          <p:nvPr>
            <p:ph type="title"/>
          </p:nvPr>
        </p:nvSpPr>
        <p:spPr/>
        <p:txBody>
          <a:bodyPr/>
          <a:lstStyle/>
          <a:p>
            <a:r>
              <a:rPr lang="nb-NO" dirty="0"/>
              <a:t>2. Lage en </a:t>
            </a:r>
            <a:r>
              <a:rPr lang="nb-NO" dirty="0" err="1"/>
              <a:t>prioritetskø</a:t>
            </a:r>
            <a:endParaRPr lang="nb-NO" dirty="0"/>
          </a:p>
        </p:txBody>
      </p:sp>
      <p:sp>
        <p:nvSpPr>
          <p:cNvPr id="3" name="Plassholder for innhold 2">
            <a:extLst>
              <a:ext uri="{FF2B5EF4-FFF2-40B4-BE49-F238E27FC236}">
                <a16:creationId xmlns:a16="http://schemas.microsoft.com/office/drawing/2014/main" id="{DF18199B-BC49-9573-3C4B-7AD60777E012}"/>
              </a:ext>
            </a:extLst>
          </p:cNvPr>
          <p:cNvSpPr>
            <a:spLocks noGrp="1"/>
          </p:cNvSpPr>
          <p:nvPr>
            <p:ph idx="1"/>
          </p:nvPr>
        </p:nvSpPr>
        <p:spPr>
          <a:xfrm>
            <a:off x="565150" y="1628394"/>
            <a:ext cx="7335835" cy="3601212"/>
          </a:xfrm>
        </p:spPr>
        <p:txBody>
          <a:bodyPr/>
          <a:lstStyle/>
          <a:p>
            <a:r>
              <a:rPr lang="nb-NO" sz="1600" dirty="0"/>
              <a:t>Sorter tegnene i økende rekkefølge etter frekvensen. Disse lagres i en </a:t>
            </a:r>
            <a:r>
              <a:rPr lang="nb-NO" sz="1600" dirty="0" err="1"/>
              <a:t>prioritetskø</a:t>
            </a:r>
            <a:r>
              <a:rPr lang="nb-NO" sz="1600" dirty="0"/>
              <a:t>. Hvert symbol og dets tilknyttede frekvens blir behandlet som en bladnode i et binært tre.</a:t>
            </a:r>
          </a:p>
          <a:p>
            <a:pPr marL="0" indent="0">
              <a:buNone/>
            </a:pPr>
            <a:endParaRPr lang="nb-NO" sz="1600" dirty="0"/>
          </a:p>
        </p:txBody>
      </p:sp>
      <p:pic>
        <p:nvPicPr>
          <p:cNvPr id="4" name="Bilde 3">
            <a:extLst>
              <a:ext uri="{FF2B5EF4-FFF2-40B4-BE49-F238E27FC236}">
                <a16:creationId xmlns:a16="http://schemas.microsoft.com/office/drawing/2014/main" id="{819E3C6A-1FEA-F378-61E5-3127AE02158F}"/>
              </a:ext>
            </a:extLst>
          </p:cNvPr>
          <p:cNvPicPr>
            <a:picLocks noChangeAspect="1"/>
          </p:cNvPicPr>
          <p:nvPr/>
        </p:nvPicPr>
        <p:blipFill>
          <a:blip r:embed="rId2"/>
          <a:stretch>
            <a:fillRect/>
          </a:stretch>
        </p:blipFill>
        <p:spPr>
          <a:xfrm>
            <a:off x="838894" y="2656823"/>
            <a:ext cx="5869542" cy="240555"/>
          </a:xfrm>
          <a:prstGeom prst="rect">
            <a:avLst/>
          </a:prstGeom>
        </p:spPr>
      </p:pic>
      <p:pic>
        <p:nvPicPr>
          <p:cNvPr id="5" name="Bilde 4">
            <a:extLst>
              <a:ext uri="{FF2B5EF4-FFF2-40B4-BE49-F238E27FC236}">
                <a16:creationId xmlns:a16="http://schemas.microsoft.com/office/drawing/2014/main" id="{32F96ABC-CC2E-A0AF-B316-DBAC7063F30C}"/>
              </a:ext>
            </a:extLst>
          </p:cNvPr>
          <p:cNvPicPr>
            <a:picLocks noChangeAspect="1"/>
          </p:cNvPicPr>
          <p:nvPr/>
        </p:nvPicPr>
        <p:blipFill>
          <a:blip r:embed="rId3"/>
          <a:stretch>
            <a:fillRect/>
          </a:stretch>
        </p:blipFill>
        <p:spPr>
          <a:xfrm>
            <a:off x="838894" y="3255529"/>
            <a:ext cx="5709256" cy="1115089"/>
          </a:xfrm>
          <a:prstGeom prst="rect">
            <a:avLst/>
          </a:prstGeom>
        </p:spPr>
      </p:pic>
      <p:pic>
        <p:nvPicPr>
          <p:cNvPr id="7" name="Bilde 6">
            <a:extLst>
              <a:ext uri="{FF2B5EF4-FFF2-40B4-BE49-F238E27FC236}">
                <a16:creationId xmlns:a16="http://schemas.microsoft.com/office/drawing/2014/main" id="{20BBA564-3C63-4E53-D5A2-401EC18F2E7A}"/>
              </a:ext>
            </a:extLst>
          </p:cNvPr>
          <p:cNvPicPr>
            <a:picLocks noChangeAspect="1"/>
          </p:cNvPicPr>
          <p:nvPr/>
        </p:nvPicPr>
        <p:blipFill>
          <a:blip r:embed="rId4"/>
          <a:stretch>
            <a:fillRect/>
          </a:stretch>
        </p:blipFill>
        <p:spPr>
          <a:xfrm>
            <a:off x="838893" y="4673111"/>
            <a:ext cx="4398553" cy="424981"/>
          </a:xfrm>
          <a:prstGeom prst="rect">
            <a:avLst/>
          </a:prstGeom>
        </p:spPr>
      </p:pic>
    </p:spTree>
    <p:extLst>
      <p:ext uri="{BB962C8B-B14F-4D97-AF65-F5344CB8AC3E}">
        <p14:creationId xmlns:p14="http://schemas.microsoft.com/office/powerpoint/2010/main" val="13065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531D40C-6B8A-364E-D916-D67AEBCD9862}"/>
              </a:ext>
            </a:extLst>
          </p:cNvPr>
          <p:cNvSpPr>
            <a:spLocks noGrp="1"/>
          </p:cNvSpPr>
          <p:nvPr>
            <p:ph type="title"/>
          </p:nvPr>
        </p:nvSpPr>
        <p:spPr/>
        <p:txBody>
          <a:bodyPr/>
          <a:lstStyle/>
          <a:p>
            <a:r>
              <a:rPr lang="nb-NO" dirty="0"/>
              <a:t>3. Bygge Huffman-tre</a:t>
            </a:r>
          </a:p>
        </p:txBody>
      </p:sp>
      <p:sp>
        <p:nvSpPr>
          <p:cNvPr id="3" name="Plassholder for innhold 2">
            <a:extLst>
              <a:ext uri="{FF2B5EF4-FFF2-40B4-BE49-F238E27FC236}">
                <a16:creationId xmlns:a16="http://schemas.microsoft.com/office/drawing/2014/main" id="{A8847E2D-68A0-6622-ED68-3297F0121F1D}"/>
              </a:ext>
            </a:extLst>
          </p:cNvPr>
          <p:cNvSpPr>
            <a:spLocks noGrp="1"/>
          </p:cNvSpPr>
          <p:nvPr>
            <p:ph idx="1"/>
          </p:nvPr>
        </p:nvSpPr>
        <p:spPr>
          <a:xfrm>
            <a:off x="565149" y="1628394"/>
            <a:ext cx="7335835" cy="3601212"/>
          </a:xfrm>
        </p:spPr>
        <p:txBody>
          <a:bodyPr/>
          <a:lstStyle/>
          <a:p>
            <a:r>
              <a:rPr lang="nb-NO" sz="1600" dirty="0"/>
              <a:t>Mens det er mer enn én node i prioritetskøen, fjerner algoritmen gjentatte ganger de to nodene med de laveste frekvensene, kombinerer dem til en ny intern node med en frekvens lik summen av de to nodenes frekvenser, og setter inn denne nye noden. tilbake i prioritetskøen. Denne prosessen fortsetter til det bare er én node igjen i køen, som blir roten til Huffman-treet.</a:t>
            </a:r>
          </a:p>
          <a:p>
            <a:pPr marL="0" indent="0">
              <a:buNone/>
            </a:pPr>
            <a:endParaRPr lang="nb-NO" sz="1600" dirty="0"/>
          </a:p>
          <a:p>
            <a:pPr marL="0" indent="0">
              <a:buNone/>
            </a:pPr>
            <a:endParaRPr lang="nb-NO" dirty="0"/>
          </a:p>
        </p:txBody>
      </p:sp>
      <p:pic>
        <p:nvPicPr>
          <p:cNvPr id="4" name="Bilde 3">
            <a:extLst>
              <a:ext uri="{FF2B5EF4-FFF2-40B4-BE49-F238E27FC236}">
                <a16:creationId xmlns:a16="http://schemas.microsoft.com/office/drawing/2014/main" id="{97559045-EA55-6639-9BE7-03DE1BDF322C}"/>
              </a:ext>
            </a:extLst>
          </p:cNvPr>
          <p:cNvPicPr>
            <a:picLocks noChangeAspect="1"/>
          </p:cNvPicPr>
          <p:nvPr/>
        </p:nvPicPr>
        <p:blipFill>
          <a:blip r:embed="rId2"/>
          <a:stretch>
            <a:fillRect/>
          </a:stretch>
        </p:blipFill>
        <p:spPr>
          <a:xfrm>
            <a:off x="871168" y="3286168"/>
            <a:ext cx="5479694" cy="258698"/>
          </a:xfrm>
          <a:prstGeom prst="rect">
            <a:avLst/>
          </a:prstGeom>
        </p:spPr>
      </p:pic>
      <p:pic>
        <p:nvPicPr>
          <p:cNvPr id="5" name="Bilde 4">
            <a:extLst>
              <a:ext uri="{FF2B5EF4-FFF2-40B4-BE49-F238E27FC236}">
                <a16:creationId xmlns:a16="http://schemas.microsoft.com/office/drawing/2014/main" id="{DB222455-0ABB-C080-679D-961ECF71B61A}"/>
              </a:ext>
            </a:extLst>
          </p:cNvPr>
          <p:cNvPicPr>
            <a:picLocks noChangeAspect="1"/>
          </p:cNvPicPr>
          <p:nvPr/>
        </p:nvPicPr>
        <p:blipFill>
          <a:blip r:embed="rId3"/>
          <a:stretch>
            <a:fillRect/>
          </a:stretch>
        </p:blipFill>
        <p:spPr>
          <a:xfrm>
            <a:off x="871167" y="3618400"/>
            <a:ext cx="5767627" cy="2916216"/>
          </a:xfrm>
          <a:prstGeom prst="rect">
            <a:avLst/>
          </a:prstGeom>
        </p:spPr>
      </p:pic>
    </p:spTree>
    <p:extLst>
      <p:ext uri="{BB962C8B-B14F-4D97-AF65-F5344CB8AC3E}">
        <p14:creationId xmlns:p14="http://schemas.microsoft.com/office/powerpoint/2010/main" val="418810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3AE0704-7A53-37F2-FF60-E15F04077FC3}"/>
              </a:ext>
            </a:extLst>
          </p:cNvPr>
          <p:cNvSpPr>
            <a:spLocks noGrp="1"/>
          </p:cNvSpPr>
          <p:nvPr>
            <p:ph type="title"/>
          </p:nvPr>
        </p:nvSpPr>
        <p:spPr/>
        <p:txBody>
          <a:bodyPr/>
          <a:lstStyle/>
          <a:p>
            <a:r>
              <a:rPr lang="nb-NO" dirty="0"/>
              <a:t>4. Tilordne koder</a:t>
            </a:r>
          </a:p>
        </p:txBody>
      </p:sp>
      <p:sp>
        <p:nvSpPr>
          <p:cNvPr id="3" name="Plassholder for innhold 2">
            <a:extLst>
              <a:ext uri="{FF2B5EF4-FFF2-40B4-BE49-F238E27FC236}">
                <a16:creationId xmlns:a16="http://schemas.microsoft.com/office/drawing/2014/main" id="{EEE62F85-FE91-7316-FD26-C3D33CACB84C}"/>
              </a:ext>
            </a:extLst>
          </p:cNvPr>
          <p:cNvSpPr>
            <a:spLocks noGrp="1"/>
          </p:cNvSpPr>
          <p:nvPr>
            <p:ph idx="1"/>
          </p:nvPr>
        </p:nvSpPr>
        <p:spPr>
          <a:xfrm>
            <a:off x="565149" y="1628394"/>
            <a:ext cx="7335835" cy="3601212"/>
          </a:xfrm>
        </p:spPr>
        <p:txBody>
          <a:bodyPr>
            <a:normAutofit/>
          </a:bodyPr>
          <a:lstStyle/>
          <a:p>
            <a:r>
              <a:rPr lang="nb-NO" sz="1600" dirty="0"/>
              <a:t>Gå gjennom Huffman-treet fra roten til hver bladnode, og tilordne en binær kode til hvert symbol. Venstre grener i treet tilsvarer å legge til en "0" til koden, og høyre grener tilsvarer å legge til en "1". Siden ingen kode er et prefiks til en annen kode, er de resulterende kodene entydige.</a:t>
            </a:r>
          </a:p>
        </p:txBody>
      </p:sp>
      <p:pic>
        <p:nvPicPr>
          <p:cNvPr id="4" name="Bilde 3">
            <a:extLst>
              <a:ext uri="{FF2B5EF4-FFF2-40B4-BE49-F238E27FC236}">
                <a16:creationId xmlns:a16="http://schemas.microsoft.com/office/drawing/2014/main" id="{BDC88F94-B85E-4524-F6CC-00CE829EF640}"/>
              </a:ext>
            </a:extLst>
          </p:cNvPr>
          <p:cNvPicPr>
            <a:picLocks noChangeAspect="1"/>
          </p:cNvPicPr>
          <p:nvPr/>
        </p:nvPicPr>
        <p:blipFill>
          <a:blip r:embed="rId2"/>
          <a:stretch>
            <a:fillRect/>
          </a:stretch>
        </p:blipFill>
        <p:spPr>
          <a:xfrm>
            <a:off x="858206" y="2897378"/>
            <a:ext cx="6535315" cy="1749778"/>
          </a:xfrm>
          <a:prstGeom prst="rect">
            <a:avLst/>
          </a:prstGeom>
        </p:spPr>
      </p:pic>
    </p:spTree>
    <p:extLst>
      <p:ext uri="{BB962C8B-B14F-4D97-AF65-F5344CB8AC3E}">
        <p14:creationId xmlns:p14="http://schemas.microsoft.com/office/powerpoint/2010/main" val="239663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6A031F2-5F7F-F81E-28F0-BDBB0B0F9D77}"/>
              </a:ext>
            </a:extLst>
          </p:cNvPr>
          <p:cNvSpPr>
            <a:spLocks noGrp="1"/>
          </p:cNvSpPr>
          <p:nvPr>
            <p:ph type="title"/>
          </p:nvPr>
        </p:nvSpPr>
        <p:spPr/>
        <p:txBody>
          <a:bodyPr/>
          <a:lstStyle/>
          <a:p>
            <a:r>
              <a:rPr lang="nb-NO" dirty="0"/>
              <a:t>5. Komprimere data</a:t>
            </a:r>
          </a:p>
        </p:txBody>
      </p:sp>
      <p:sp>
        <p:nvSpPr>
          <p:cNvPr id="3" name="Plassholder for innhold 2">
            <a:extLst>
              <a:ext uri="{FF2B5EF4-FFF2-40B4-BE49-F238E27FC236}">
                <a16:creationId xmlns:a16="http://schemas.microsoft.com/office/drawing/2014/main" id="{A429EB45-8ED7-77F9-6AFE-3E71F803BCDA}"/>
              </a:ext>
            </a:extLst>
          </p:cNvPr>
          <p:cNvSpPr>
            <a:spLocks noGrp="1"/>
          </p:cNvSpPr>
          <p:nvPr>
            <p:ph idx="1"/>
          </p:nvPr>
        </p:nvSpPr>
        <p:spPr>
          <a:xfrm>
            <a:off x="565150" y="1628394"/>
            <a:ext cx="7335835" cy="3601212"/>
          </a:xfrm>
        </p:spPr>
        <p:txBody>
          <a:bodyPr>
            <a:normAutofit/>
          </a:bodyPr>
          <a:lstStyle/>
          <a:p>
            <a:r>
              <a:rPr lang="nb-NO" sz="1600" dirty="0"/>
              <a:t>Erstatt hvert symbol i inndataene med dens tilsvarende Huffman-kode for å lage de komprimerte dataene.</a:t>
            </a:r>
          </a:p>
          <a:p>
            <a:pPr marL="0" indent="0">
              <a:buNone/>
            </a:pPr>
            <a:endParaRPr lang="nb-NO" sz="1600" dirty="0"/>
          </a:p>
        </p:txBody>
      </p:sp>
      <p:pic>
        <p:nvPicPr>
          <p:cNvPr id="4" name="Bilde 3">
            <a:extLst>
              <a:ext uri="{FF2B5EF4-FFF2-40B4-BE49-F238E27FC236}">
                <a16:creationId xmlns:a16="http://schemas.microsoft.com/office/drawing/2014/main" id="{DC5B996C-0B14-5924-2EE2-0892D6660D9A}"/>
              </a:ext>
            </a:extLst>
          </p:cNvPr>
          <p:cNvPicPr>
            <a:picLocks noChangeAspect="1"/>
          </p:cNvPicPr>
          <p:nvPr/>
        </p:nvPicPr>
        <p:blipFill>
          <a:blip r:embed="rId2"/>
          <a:stretch>
            <a:fillRect/>
          </a:stretch>
        </p:blipFill>
        <p:spPr>
          <a:xfrm>
            <a:off x="881694" y="2318794"/>
            <a:ext cx="6245396" cy="361776"/>
          </a:xfrm>
          <a:prstGeom prst="rect">
            <a:avLst/>
          </a:prstGeom>
        </p:spPr>
      </p:pic>
      <p:pic>
        <p:nvPicPr>
          <p:cNvPr id="5" name="Bilde 4">
            <a:extLst>
              <a:ext uri="{FF2B5EF4-FFF2-40B4-BE49-F238E27FC236}">
                <a16:creationId xmlns:a16="http://schemas.microsoft.com/office/drawing/2014/main" id="{C7B6F895-818F-E054-5993-9EC86D1CE3FF}"/>
              </a:ext>
            </a:extLst>
          </p:cNvPr>
          <p:cNvPicPr>
            <a:picLocks noChangeAspect="1"/>
          </p:cNvPicPr>
          <p:nvPr/>
        </p:nvPicPr>
        <p:blipFill>
          <a:blip r:embed="rId3"/>
          <a:stretch>
            <a:fillRect/>
          </a:stretch>
        </p:blipFill>
        <p:spPr>
          <a:xfrm>
            <a:off x="886617" y="2723280"/>
            <a:ext cx="8607242" cy="3740149"/>
          </a:xfrm>
          <a:prstGeom prst="rect">
            <a:avLst/>
          </a:prstGeom>
        </p:spPr>
      </p:pic>
      <p:pic>
        <p:nvPicPr>
          <p:cNvPr id="7" name="Bilde 6">
            <a:extLst>
              <a:ext uri="{FF2B5EF4-FFF2-40B4-BE49-F238E27FC236}">
                <a16:creationId xmlns:a16="http://schemas.microsoft.com/office/drawing/2014/main" id="{D65070BE-9024-337E-A4C4-7A2E62B7D524}"/>
              </a:ext>
            </a:extLst>
          </p:cNvPr>
          <p:cNvPicPr>
            <a:picLocks noChangeAspect="1"/>
          </p:cNvPicPr>
          <p:nvPr/>
        </p:nvPicPr>
        <p:blipFill>
          <a:blip r:embed="rId4"/>
          <a:stretch>
            <a:fillRect/>
          </a:stretch>
        </p:blipFill>
        <p:spPr>
          <a:xfrm>
            <a:off x="881694" y="3077547"/>
            <a:ext cx="11235947" cy="1577887"/>
          </a:xfrm>
          <a:prstGeom prst="rect">
            <a:avLst/>
          </a:prstGeom>
        </p:spPr>
      </p:pic>
    </p:spTree>
    <p:extLst>
      <p:ext uri="{BB962C8B-B14F-4D97-AF65-F5344CB8AC3E}">
        <p14:creationId xmlns:p14="http://schemas.microsoft.com/office/powerpoint/2010/main" val="356056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160</TotalTime>
  <Words>382</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13</vt:i4>
      </vt:variant>
    </vt:vector>
  </HeadingPairs>
  <TitlesOfParts>
    <vt:vector size="16" baseType="lpstr">
      <vt:lpstr>Arial</vt:lpstr>
      <vt:lpstr>Neue Haas Grotesk Text Pro</vt:lpstr>
      <vt:lpstr>PunchcardVTI</vt:lpstr>
      <vt:lpstr>Huffman coding</vt:lpstr>
      <vt:lpstr>Hva er Huffman coding?</vt:lpstr>
      <vt:lpstr>Oppsett av kode</vt:lpstr>
      <vt:lpstr>Steg i Huffman coding</vt:lpstr>
      <vt:lpstr>1. Telle frekvensantallet </vt:lpstr>
      <vt:lpstr>2. Lage en prioritetskø</vt:lpstr>
      <vt:lpstr>3. Bygge Huffman-tre</vt:lpstr>
      <vt:lpstr>4. Tilordne koder</vt:lpstr>
      <vt:lpstr>5. Komprimere data</vt:lpstr>
      <vt:lpstr>6. Dekomprimere data</vt:lpstr>
      <vt:lpstr>PowerPoint-presentasjon</vt:lpstr>
      <vt:lpstr>PowerPoint-presentasjon</vt:lpstr>
      <vt:lpstr>Takk for 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dc:title>
  <dc:creator>Patrik Andreassen</dc:creator>
  <cp:lastModifiedBy>Patrik Andreassen</cp:lastModifiedBy>
  <cp:revision>2</cp:revision>
  <dcterms:created xsi:type="dcterms:W3CDTF">2023-09-17T10:04:36Z</dcterms:created>
  <dcterms:modified xsi:type="dcterms:W3CDTF">2023-09-18T15:27:48Z</dcterms:modified>
</cp:coreProperties>
</file>