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8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88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91" r:id="rId33"/>
    <p:sldId id="289" r:id="rId34"/>
    <p:sldId id="290" r:id="rId35"/>
    <p:sldId id="286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8D3E2-F5B4-4F68-B8E4-044723C52523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5C9F2-F430-4D00-8232-ECC32298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7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3D28-7FD7-45AB-A124-497540A4B67C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4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1C4B-364C-43FA-82F7-6E546FDC838E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0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D0CF-142A-4B6B-B774-6D73FBAF14B0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4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1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B00E-C0FF-4BFC-9E60-5390717F181B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7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C60B-7B0B-42CC-B962-F00653A0F919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9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F229-9EAC-429F-B47F-746DE7DF41DC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C816-87BC-4BB9-9398-8EE4131D275E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C2EE-899E-433D-BE59-1881501D8DF6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5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80CDE28F-C5BF-4C25-AE3B-932FDFD02516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80859D-6227-413A-9A9C-6E485ACEEE02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1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474211B-DCB4-4465-9989-18587E811559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07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ki001/PiCamUtils/tree/master/floodDetec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isaki001/PiCamUtils/tree/master/floodDetec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ki001/PiCamUtils/tree/master/floodDetectio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9F172-A710-4865-992B-40192C61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Flood Detection using Raspberry Pi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023DBA-DCDA-4B22-A791-0D21C62C0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Presented By,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Mohammed Nauman Siddique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Department of Computer Science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OLD Dominion University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Spring 2021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2021-03-12</a:t>
            </a:r>
          </a:p>
        </p:txBody>
      </p:sp>
      <p:pic>
        <p:nvPicPr>
          <p:cNvPr id="14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9EF7E2-8539-491C-A7F3-B4ECD3B04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" r="-2" b="4219"/>
          <a:stretch/>
        </p:blipFill>
        <p:spPr>
          <a:xfrm>
            <a:off x="7611900" y="-10230"/>
            <a:ext cx="4580098" cy="3383279"/>
          </a:xfrm>
          <a:prstGeom prst="rect">
            <a:avLst/>
          </a:prstGeom>
        </p:spPr>
      </p:pic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45E1CE9-69DE-493F-BB4C-86BDF4413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3"/>
          <a:stretch/>
        </p:blipFill>
        <p:spPr>
          <a:xfrm>
            <a:off x="7611904" y="3474718"/>
            <a:ext cx="4580097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6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A7EC-E2C7-4C20-A7C2-CBFBCE09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of the Program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A1F44F1-4A40-4440-96B9-E6B8817FC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296707"/>
            <a:ext cx="10058400" cy="138377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CA125-A5F9-4687-BDC3-2AD368A7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150B-6E57-4424-86E9-245ABC044A48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31D49-6C56-4A13-BD8D-5443D896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79EE1-9A2C-402A-9F8F-6BA07A5F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5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490-9708-40B1-843D-A738C5D5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1.jpg file is not present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430C02E-AADE-4FDF-832E-314F56B38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38" y="2664937"/>
            <a:ext cx="10439924" cy="245570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EE47B0-15C7-4D6C-84EB-4508B22A91AB}"/>
              </a:ext>
            </a:extLst>
          </p:cNvPr>
          <p:cNvSpPr/>
          <p:nvPr/>
        </p:nvSpPr>
        <p:spPr>
          <a:xfrm>
            <a:off x="703385" y="4304714"/>
            <a:ext cx="10761784" cy="520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DD22B-34FB-46ED-BE3C-40340BF2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C118-0F1D-4800-A119-B351DB8766A0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B1989-8CB9-4A97-8950-F4C863D9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5EA9C-D043-44BA-9239-36843AE0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3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B193-7215-4CEC-B143-5AD2AF41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Image using Option 1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2A8C91A-FB7F-4F3D-8274-E553F6F64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41" y="2466537"/>
            <a:ext cx="11044384" cy="311171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A2820-9245-4AED-927A-04F32151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9A24-3DBC-49E9-865B-EDD80F208071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59087-679B-4352-AD34-C5416907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D053A-DCF7-4688-9E33-DC8B8A43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D913-728C-47F0-9AF0-CB648997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1.jpg file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53B7F10-FD35-43DD-A383-DA7C8A2F9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0" y="2532342"/>
            <a:ext cx="10970153" cy="286965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C888F-FE87-4D98-9108-A4BECF27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6D6F-8BC9-4872-BB29-AEE20E266A08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22921-E1B6-4BE2-9E0D-5D837C5D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A2FF-3556-4E2B-AFE1-2B38567D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5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1505-52FB-4F6A-BDA2-1A18D4F2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Captured 21 testing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2F2C-A8C0-4A46-8F9C-AC9C937E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captured 21 training images using Option 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 List of images: </a:t>
            </a:r>
            <a:r>
              <a:rPr lang="en-US" dirty="0">
                <a:hlinkClick r:id="rId2"/>
              </a:rPr>
              <a:t>https://github.com/isaki001/PiCamUtils/tree/master/floodDetection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6EC8-BC49-47E5-9887-1C1D0EBE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F6C3-A78B-4215-A643-F533F6DD589D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F43F-1CAC-4699-899B-77FD490B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2208E-8DE8-4F7D-ABDA-6F18695C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9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BF9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BE35A-B10F-4E70-A5CA-F632CD4D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49307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Truth set of captured images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Available at: </a:t>
            </a:r>
            <a:r>
              <a:rPr lang="en-US" sz="1800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https://github.com/isaki001/PiCamUtils/tree/master/floodDetection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BEC61FB-BE1D-44C2-B94A-0B6DE5A03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81" y="640080"/>
            <a:ext cx="5817575" cy="5577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2F3F-2BFD-43C6-BB6F-17D27E3B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408" y="6446838"/>
            <a:ext cx="36767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8C2DAAB-0114-4545-BA11-E7BA3FB8574C}" type="datetime4">
              <a:rPr lang="en-US" sz="900" smtClean="0"/>
              <a:t>March 12, 2021</a:t>
            </a:fld>
            <a:endParaRPr lang="en-US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BE9A9-7B67-4E8A-94FE-F166EDA4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2335" y="6446838"/>
            <a:ext cx="54083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D92FA-E808-470F-9767-23159656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7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621A-C167-490D-B50B-E998B7D4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the model </a:t>
            </a:r>
            <a:r>
              <a:rPr lang="en-US" sz="3100" dirty="0"/>
              <a:t>(Select three images, one for low, one for medium, and one for high water level)</a:t>
            </a:r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EE8CDA14-B5FC-4E13-9C11-0D960A72B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1" y="2348927"/>
            <a:ext cx="3251200" cy="3251200"/>
          </a:xfrm>
        </p:spPr>
      </p:pic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A26C0B84-022C-4795-AFC0-55BA5D784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11" y="2348927"/>
            <a:ext cx="3251200" cy="3251200"/>
          </a:xfrm>
          <a:prstGeom prst="rect">
            <a:avLst/>
          </a:prstGeom>
        </p:spPr>
      </p:pic>
      <p:pic>
        <p:nvPicPr>
          <p:cNvPr id="9" name="Picture 8" descr="A picture containing vessel&#10;&#10;Description automatically generated">
            <a:extLst>
              <a:ext uri="{FF2B5EF4-FFF2-40B4-BE49-F238E27FC236}">
                <a16:creationId xmlns:a16="http://schemas.microsoft.com/office/drawing/2014/main" id="{B85FC73E-FCDB-4FFD-AC99-589CCE2C5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06" y="2336045"/>
            <a:ext cx="3251200" cy="325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1E6D73-3B6B-4A41-909A-C3172685529C}"/>
              </a:ext>
            </a:extLst>
          </p:cNvPr>
          <p:cNvSpPr txBox="1"/>
          <p:nvPr/>
        </p:nvSpPr>
        <p:spPr>
          <a:xfrm>
            <a:off x="1706064" y="5738599"/>
            <a:ext cx="19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Level </a:t>
            </a:r>
            <a:r>
              <a:rPr lang="en-US" b="1" dirty="0">
                <a:solidFill>
                  <a:srgbClr val="92D050"/>
                </a:solidFill>
              </a:rPr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6BB7A-2F79-48E7-AC54-8EC0E7B9BF92}"/>
              </a:ext>
            </a:extLst>
          </p:cNvPr>
          <p:cNvSpPr txBox="1"/>
          <p:nvPr/>
        </p:nvSpPr>
        <p:spPr>
          <a:xfrm>
            <a:off x="5330539" y="5731973"/>
            <a:ext cx="238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Level </a:t>
            </a:r>
            <a:r>
              <a:rPr lang="en-US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A7D1D-7D80-4BE8-8CFD-14EF830C9DA2}"/>
              </a:ext>
            </a:extLst>
          </p:cNvPr>
          <p:cNvSpPr txBox="1"/>
          <p:nvPr/>
        </p:nvSpPr>
        <p:spPr>
          <a:xfrm>
            <a:off x="9491728" y="5758479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Level </a:t>
            </a:r>
            <a:r>
              <a:rPr lang="en-US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A00F1-F78A-48DA-88F8-F679BB89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26A6-6B2A-4ED2-B0B9-6DA6D48E2604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793F5-AB67-41AA-A756-AB4E79BF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F685-C819-4FA2-9E3B-2C69C806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2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44E8-C026-49EC-9416-3BBA86C8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 using option 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F3C21E-5E99-4540-A832-D67A799EF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4" y="2918822"/>
            <a:ext cx="10976872" cy="208927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44724-065F-4F41-B382-A382CA4E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D434-128A-4C48-A91A-5F2061DB709F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4B609-4500-46E6-9F5D-C61F34EE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287C8-3B37-4BC5-A534-4854ADD8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9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99C4-CD77-4902-AE7D-DA5B3D0E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 about Greyscale Images and Pixel Values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13B6B6D-93D4-4D5D-9BAF-C69C2C5B9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52" y="2275841"/>
            <a:ext cx="3251200" cy="3251200"/>
          </a:xfrm>
        </p:spPr>
      </p:pic>
      <p:pic>
        <p:nvPicPr>
          <p:cNvPr id="7" name="Picture 6" descr="A picture containing wall, indoor, vessel, aquarium&#10;&#10;Description automatically generated">
            <a:extLst>
              <a:ext uri="{FF2B5EF4-FFF2-40B4-BE49-F238E27FC236}">
                <a16:creationId xmlns:a16="http://schemas.microsoft.com/office/drawing/2014/main" id="{58E3CED5-5E07-4169-B13E-D43E25531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63" y="2275841"/>
            <a:ext cx="3251200" cy="325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57B78E-912F-410D-B495-317D893F8794}"/>
              </a:ext>
            </a:extLst>
          </p:cNvPr>
          <p:cNvCxnSpPr/>
          <p:nvPr/>
        </p:nvCxnSpPr>
        <p:spPr>
          <a:xfrm>
            <a:off x="6696222" y="2275841"/>
            <a:ext cx="0" cy="3251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59E6E4-C24F-40F0-A011-DE4ACA5E592F}"/>
              </a:ext>
            </a:extLst>
          </p:cNvPr>
          <p:cNvSpPr txBox="1"/>
          <p:nvPr/>
        </p:nvSpPr>
        <p:spPr>
          <a:xfrm>
            <a:off x="6236627" y="2091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53F4A-BEB4-4984-AF26-980E64E56518}"/>
              </a:ext>
            </a:extLst>
          </p:cNvPr>
          <p:cNvSpPr txBox="1"/>
          <p:nvPr/>
        </p:nvSpPr>
        <p:spPr>
          <a:xfrm>
            <a:off x="6044473" y="52915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24E5B-642A-48CE-A45B-5E9A814F55D3}"/>
              </a:ext>
            </a:extLst>
          </p:cNvPr>
          <p:cNvSpPr txBox="1"/>
          <p:nvPr/>
        </p:nvSpPr>
        <p:spPr>
          <a:xfrm>
            <a:off x="5011242" y="3578275"/>
            <a:ext cx="160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Height </a:t>
            </a:r>
          </a:p>
          <a:p>
            <a:pPr algn="ctr"/>
            <a:r>
              <a:rPr lang="en-US" dirty="0"/>
              <a:t>in Pixels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A0A6D2-F2C8-4160-95FE-84D8756A48BB}"/>
              </a:ext>
            </a:extLst>
          </p:cNvPr>
          <p:cNvCxnSpPr/>
          <p:nvPr/>
        </p:nvCxnSpPr>
        <p:spPr>
          <a:xfrm>
            <a:off x="7045252" y="5660908"/>
            <a:ext cx="325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5253C9-7315-4C39-AE03-4876711AB8E1}"/>
              </a:ext>
            </a:extLst>
          </p:cNvPr>
          <p:cNvSpPr txBox="1"/>
          <p:nvPr/>
        </p:nvSpPr>
        <p:spPr>
          <a:xfrm>
            <a:off x="6932367" y="5768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78B11-6B7A-454A-AC60-4E5B0A011C09}"/>
              </a:ext>
            </a:extLst>
          </p:cNvPr>
          <p:cNvSpPr txBox="1"/>
          <p:nvPr/>
        </p:nvSpPr>
        <p:spPr>
          <a:xfrm>
            <a:off x="10179153" y="57819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80ABF-9BA2-4FE2-AEB3-AC2C1E345D64}"/>
              </a:ext>
            </a:extLst>
          </p:cNvPr>
          <p:cNvSpPr txBox="1"/>
          <p:nvPr/>
        </p:nvSpPr>
        <p:spPr>
          <a:xfrm>
            <a:off x="7952165" y="5742356"/>
            <a:ext cx="1520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Width </a:t>
            </a:r>
          </a:p>
          <a:p>
            <a:pPr algn="ctr"/>
            <a:r>
              <a:rPr lang="en-US" dirty="0"/>
              <a:t>in Pixels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1C1385-AB1B-4175-967D-6BD7D05D30B0}"/>
              </a:ext>
            </a:extLst>
          </p:cNvPr>
          <p:cNvSpPr txBox="1"/>
          <p:nvPr/>
        </p:nvSpPr>
        <p:spPr>
          <a:xfrm>
            <a:off x="9446509" y="241942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7E9B8C-D839-42A2-9B8F-EC38AD7EA7BA}"/>
              </a:ext>
            </a:extLst>
          </p:cNvPr>
          <p:cNvSpPr txBox="1"/>
          <p:nvPr/>
        </p:nvSpPr>
        <p:spPr>
          <a:xfrm>
            <a:off x="8830282" y="34464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D3335-49C6-4D7F-8144-E7F82E08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FF7D-E2A0-4E5A-B8A4-823573DA997A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5F4A4-19C1-4377-9025-ACAC0157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5614-0B37-416F-AB9B-614B2F04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68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B050-966F-4680-9107-07011249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image to find pixel values of fish tank, land level, and water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E1F5-D674-4F0B-AEAB-149B958F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Select a 256*256 image</a:t>
            </a:r>
          </a:p>
          <a:p>
            <a:r>
              <a:rPr lang="en-US" dirty="0"/>
              <a:t>Step 2: Convert it to Greyscale Image </a:t>
            </a:r>
          </a:p>
          <a:p>
            <a:r>
              <a:rPr lang="en-US" dirty="0"/>
              <a:t>Step 3: Find the fish tank top and bottom pixel values: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tankTop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Step 4: Find the water level pixel value 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waterLevel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Step 5: Find the highest point on the land pixel value 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landLevel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Step 6: Compute scaling ratio (Tank Height / 255), since 255 is the height of image in pixel value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 Height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/>
              <a:t>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Scaling Ratio = Tank Height / 255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1E88-1046-491F-A0C4-6F253BA5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A2D-77EA-4804-9506-AF3D968F4BCF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CD31-B48E-4A85-858B-C36F08E2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BA11-C4F8-464C-8D7B-1EDAF240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8C4-1F3C-4534-8F67-9B7DE87F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4729-C723-4650-B32C-0BCE65FD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measure the flooding levels using Raspberry PI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compare images and turn on the respective LED to alert the user.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EC3C-0783-4295-9A79-2E93D233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6D-42F0-4C68-8D89-A8E5049F23F4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B878-96FA-47D6-9D93-08CD3472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6E080-FDF8-48CD-A218-9D77C707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4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058C-FA35-4CA2-BA90-4743FE1A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Fish Tank Pixel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9DD261-6904-4D40-9618-174798F0A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DF051D9-7131-46EC-A4D7-F54FFD37A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64" y="2023806"/>
            <a:ext cx="4097375" cy="4097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079C9-9D58-45FA-8A18-D63177174241}"/>
              </a:ext>
            </a:extLst>
          </p:cNvPr>
          <p:cNvSpPr txBox="1"/>
          <p:nvPr/>
        </p:nvSpPr>
        <p:spPr>
          <a:xfrm>
            <a:off x="3660863" y="202380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BA050-F8D9-4A2D-99A8-49F90E83C3D5}"/>
              </a:ext>
            </a:extLst>
          </p:cNvPr>
          <p:cNvSpPr txBox="1"/>
          <p:nvPr/>
        </p:nvSpPr>
        <p:spPr>
          <a:xfrm>
            <a:off x="3556782" y="58779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E4A65E-0D6E-430E-A916-3A9832E9FD99}"/>
              </a:ext>
            </a:extLst>
          </p:cNvPr>
          <p:cNvCxnSpPr/>
          <p:nvPr/>
        </p:nvCxnSpPr>
        <p:spPr>
          <a:xfrm>
            <a:off x="3817316" y="2446892"/>
            <a:ext cx="0" cy="3251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E798B9-F5F1-4D82-86C9-F58A17556DE0}"/>
              </a:ext>
            </a:extLst>
          </p:cNvPr>
          <p:cNvSpPr txBox="1"/>
          <p:nvPr/>
        </p:nvSpPr>
        <p:spPr>
          <a:xfrm>
            <a:off x="2001056" y="3749327"/>
            <a:ext cx="160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Height </a:t>
            </a:r>
          </a:p>
          <a:p>
            <a:pPr algn="ctr"/>
            <a:r>
              <a:rPr lang="en-US" dirty="0"/>
              <a:t>in Pixels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2F6DB-117C-4243-9AF7-328C6196F1A0}"/>
              </a:ext>
            </a:extLst>
          </p:cNvPr>
          <p:cNvSpPr txBox="1"/>
          <p:nvPr/>
        </p:nvSpPr>
        <p:spPr>
          <a:xfrm>
            <a:off x="9232836" y="210300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tankTop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EF40F3-4167-4E4D-A55B-202B9607F092}"/>
              </a:ext>
            </a:extLst>
          </p:cNvPr>
          <p:cNvCxnSpPr>
            <a:cxnSpLocks/>
          </p:cNvCxnSpPr>
          <p:nvPr/>
        </p:nvCxnSpPr>
        <p:spPr>
          <a:xfrm flipH="1">
            <a:off x="4696641" y="2286754"/>
            <a:ext cx="4337446" cy="7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AE0CC7-8A62-426D-A7E6-C450788830E3}"/>
              </a:ext>
            </a:extLst>
          </p:cNvPr>
          <p:cNvCxnSpPr>
            <a:cxnSpLocks/>
          </p:cNvCxnSpPr>
          <p:nvPr/>
        </p:nvCxnSpPr>
        <p:spPr>
          <a:xfrm flipH="1">
            <a:off x="7592241" y="5501112"/>
            <a:ext cx="14305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18D558-F5D7-415E-ADEF-E279DFE8F81F}"/>
              </a:ext>
            </a:extLst>
          </p:cNvPr>
          <p:cNvSpPr txBox="1"/>
          <p:nvPr/>
        </p:nvSpPr>
        <p:spPr>
          <a:xfrm>
            <a:off x="9178450" y="530341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3D60A2-3D2C-47F8-AF8A-4236B89EA776}"/>
              </a:ext>
            </a:extLst>
          </p:cNvPr>
          <p:cNvCxnSpPr>
            <a:cxnSpLocks/>
          </p:cNvCxnSpPr>
          <p:nvPr/>
        </p:nvCxnSpPr>
        <p:spPr>
          <a:xfrm flipH="1">
            <a:off x="4863549" y="4342650"/>
            <a:ext cx="432020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821F6E-B7A4-4760-99CB-0C8BDBEBEB4F}"/>
              </a:ext>
            </a:extLst>
          </p:cNvPr>
          <p:cNvSpPr txBox="1"/>
          <p:nvPr/>
        </p:nvSpPr>
        <p:spPr>
          <a:xfrm>
            <a:off x="9399779" y="415709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landLevel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15351D-D3C5-41EA-A1E4-57A3DDD35B60}"/>
              </a:ext>
            </a:extLst>
          </p:cNvPr>
          <p:cNvCxnSpPr>
            <a:cxnSpLocks/>
          </p:cNvCxnSpPr>
          <p:nvPr/>
        </p:nvCxnSpPr>
        <p:spPr>
          <a:xfrm flipH="1">
            <a:off x="6950769" y="4969565"/>
            <a:ext cx="2604048" cy="3206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1DE82C-3A7F-40E4-952B-5F2E7EA8B207}"/>
              </a:ext>
            </a:extLst>
          </p:cNvPr>
          <p:cNvSpPr txBox="1"/>
          <p:nvPr/>
        </p:nvSpPr>
        <p:spPr>
          <a:xfrm>
            <a:off x="9483250" y="4773323"/>
            <a:ext cx="156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0FF06-C873-4A57-BB6B-9EA1EFA9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0C88-D2E2-41E3-AEE4-2DDDF2F70E4C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21BD7-7F90-486E-9893-7CB1C3DF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F7710-F33B-440F-BD08-16FA33D6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3E30-5962-4276-8574-89B9B29C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flood detection 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9E14-AC2E-480D-9BB1-17E807B6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7: Compute Water Level Height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Water Height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waterLevel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/ Tank Height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Step 8: Compute Land and Water Height Difference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Land Height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landLevel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/ Tank Height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Height Difference = (Land Height – Water Height) / Tank Height</a:t>
            </a:r>
          </a:p>
          <a:p>
            <a:pPr marL="0" indent="0">
              <a:buNone/>
            </a:pPr>
            <a:r>
              <a:rPr lang="en-US" dirty="0"/>
              <a:t>  Step 9: Compute Water and Land Ratio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Water to Land Ratio = Water Height / Land Height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B7227-630B-4496-9C6D-13C552A9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14A3-A767-4AD6-930F-33540566B16A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FBAE-9A10-4912-A0CB-6D11B933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B3E8-D7A3-4820-97FD-446B8728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6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AF231-CD58-42A7-A877-7D32BBD3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Computed Training Values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AD4FBA-D73F-4799-B9B3-98570C5B1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208486"/>
              </p:ext>
            </p:extLst>
          </p:nvPr>
        </p:nvGraphicFramePr>
        <p:xfrm>
          <a:off x="1181633" y="945180"/>
          <a:ext cx="9824114" cy="288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76">
                  <a:extLst>
                    <a:ext uri="{9D8B030D-6E8A-4147-A177-3AD203B41FA5}">
                      <a16:colId xmlns:a16="http://schemas.microsoft.com/office/drawing/2014/main" val="1554830586"/>
                    </a:ext>
                  </a:extLst>
                </a:gridCol>
                <a:gridCol w="2621319">
                  <a:extLst>
                    <a:ext uri="{9D8B030D-6E8A-4147-A177-3AD203B41FA5}">
                      <a16:colId xmlns:a16="http://schemas.microsoft.com/office/drawing/2014/main" val="3406633357"/>
                    </a:ext>
                  </a:extLst>
                </a:gridCol>
                <a:gridCol w="2174062">
                  <a:extLst>
                    <a:ext uri="{9D8B030D-6E8A-4147-A177-3AD203B41FA5}">
                      <a16:colId xmlns:a16="http://schemas.microsoft.com/office/drawing/2014/main" val="1877119797"/>
                    </a:ext>
                  </a:extLst>
                </a:gridCol>
                <a:gridCol w="2679657">
                  <a:extLst>
                    <a:ext uri="{9D8B030D-6E8A-4147-A177-3AD203B41FA5}">
                      <a16:colId xmlns:a16="http://schemas.microsoft.com/office/drawing/2014/main" val="2979411346"/>
                    </a:ext>
                  </a:extLst>
                </a:gridCol>
              </a:tblGrid>
              <a:tr h="1036083">
                <a:tc>
                  <a:txBody>
                    <a:bodyPr/>
                    <a:lstStyle/>
                    <a:p>
                      <a:r>
                        <a:rPr lang="en-US" sz="2800"/>
                        <a:t>Water Level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Water Height 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Height Difference 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Water to Land Ratio 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1355186206"/>
                  </a:ext>
                </a:extLst>
              </a:tr>
              <a:tr h="616049">
                <a:tc>
                  <a:txBody>
                    <a:bodyPr/>
                    <a:lstStyle/>
                    <a:p>
                      <a:r>
                        <a:rPr lang="en-US" sz="2800"/>
                        <a:t>Low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0.035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0.227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0.134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3956743425"/>
                  </a:ext>
                </a:extLst>
              </a:tr>
              <a:tr h="616049">
                <a:tc>
                  <a:txBody>
                    <a:bodyPr/>
                    <a:lstStyle/>
                    <a:p>
                      <a:r>
                        <a:rPr lang="en-US" sz="2800"/>
                        <a:t>Medium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0.071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0.188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0.273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1292802095"/>
                  </a:ext>
                </a:extLst>
              </a:tr>
              <a:tr h="616049">
                <a:tc>
                  <a:txBody>
                    <a:bodyPr/>
                    <a:lstStyle/>
                    <a:p>
                      <a:r>
                        <a:rPr lang="en-US" sz="2800"/>
                        <a:t>High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0.145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0.165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0.468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370058707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5225B-7B0B-4960-873C-5CC8D217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246-C9DC-498A-8FF8-A0F2ED481C4D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6D8F-C975-44EC-95A1-A1AAFFDF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FDD8-CA28-44C2-B6B1-55AA14BB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7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C48C-ABA8-481C-930F-8EFBB9EF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5086-3EA0-424F-9C69-2BB53972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Write the training values to a serialized configuration object</a:t>
            </a:r>
          </a:p>
          <a:p>
            <a:pPr marL="0" indent="0" algn="ctr">
              <a:buNone/>
            </a:pPr>
            <a:endParaRPr lang="en-US" sz="4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BA1115-69FA-4721-AAA6-B3521587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6" y="3793459"/>
            <a:ext cx="11523414" cy="16507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4B0A-93C6-46B3-B0BD-8DC0A243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61A9-AC31-41C5-B547-28E28116B403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8B79-6556-4457-B573-06B77F6B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F673-F4E8-43DD-B5A5-0931794A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6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99C9-3A91-4593-94EA-8E2DB42E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(Low and Medium Water Levels)  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F118-DCDE-4116-AC47-4936173A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[LOW]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Stores low water level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WATER: -1          // Water Height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DIFFERENCE: -1     // Height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RATIO: -1          // Water Land Ratio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WATER: -1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DIFFERENCE: -1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RATIO: -1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206B5-CC04-4DFE-A695-15B1EF6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C3E3-9EB5-491C-9802-666FB84ACAAE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A15B4-E069-4CDD-A5C2-C67845F2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3621-2D1F-4534-82AD-4CA31766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00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D1C2-9386-426F-B3C5-9EE5D47B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(Hight Water Level and LED Lights)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BCDC-46A1-4E26-819E-16A29D2B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[HIGH]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WATER: 0.2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DIFFERENCE: 0.8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RATIO: -1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[LED]       </a:t>
            </a:r>
            <a:r>
              <a:rPr lang="en-US" b="1" dirty="0">
                <a:latin typeface="Arial Nova "/>
                <a:cs typeface="Courier New" panose="02070309020205020404" pitchFamily="49" charset="0"/>
              </a:rPr>
              <a:t>// Stores the Raspberry Pi GPIO Pin number for LED lights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RED: 4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YELLOW: 17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GREEN: 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7B6D-7570-421D-8168-81B380ED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7D1F-62F3-4DFB-B2E3-4FC22F3B6749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AAA6-8C8F-4543-9704-268D9D64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A48A-70C6-4D34-92C5-25F1C8CF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20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132C-1745-4B8A-90A6-290E75DC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(Training Images)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56B2-D9F2-457C-9AB2-1A65AAF4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[TRAINING]          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// Stores the training image names</a:t>
            </a:r>
            <a:endParaRPr lang="en-US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LOW: low.jpg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MID: mid.jpg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HIGH: high.jpg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ADA60-5040-48C4-9999-1DE344CC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67CB-8375-4692-9CAE-15B8E2165AD7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AF68-ECD1-4172-A057-75952F61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C2364-3014-4F95-A151-1133A10C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58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36B7-4CAC-48C0-8144-655EF223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 using option 3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F9B9A00-2F05-49B8-BC71-B28D54DF0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83" y="2612393"/>
            <a:ext cx="10638652" cy="273395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40A50-7B10-4896-A82D-FC83DB3B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9670-DBEA-4857-8FE8-FA3333269CDD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53609-7DFA-4EE8-BDCF-B0F9C45A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A64DB-B394-4623-83BC-CE53DF0D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91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D268-85F4-4E19-A5EB-73739195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testing is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D27C-E9D8-48EF-AF4E-CC73DD9A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Read the serialized Configuration object containing training values</a:t>
            </a:r>
          </a:p>
          <a:p>
            <a:r>
              <a:rPr lang="en-US" dirty="0"/>
              <a:t>Step 2: Compute Water Height, Height Difference, and Water to Land Ratio for the testing Image</a:t>
            </a:r>
          </a:p>
          <a:p>
            <a:r>
              <a:rPr lang="en-US" dirty="0"/>
              <a:t>Step 3: Compare the computed values against the training values of all the three parameters</a:t>
            </a:r>
          </a:p>
          <a:p>
            <a:r>
              <a:rPr lang="en-US" dirty="0"/>
              <a:t>Step 4: Each parameter returns a predicted water level</a:t>
            </a:r>
          </a:p>
          <a:p>
            <a:r>
              <a:rPr lang="en-US" dirty="0"/>
              <a:t>Step 5: Use the best of three water level as predicted water level</a:t>
            </a:r>
          </a:p>
          <a:p>
            <a:pPr marL="201168" lvl="1" indent="0">
              <a:buNone/>
            </a:pPr>
            <a:r>
              <a:rPr lang="en-US" sz="1800" b="1" dirty="0"/>
              <a:t>Water Height: </a:t>
            </a:r>
            <a:r>
              <a:rPr lang="en-US" sz="1800" b="1" dirty="0">
                <a:solidFill>
                  <a:srgbClr val="FF0000"/>
                </a:solidFill>
              </a:rPr>
              <a:t>Red</a:t>
            </a:r>
            <a:r>
              <a:rPr lang="en-US" sz="1800" b="1" dirty="0"/>
              <a:t>  Height Difference: </a:t>
            </a:r>
            <a:r>
              <a:rPr lang="en-US" sz="1800" b="1" dirty="0">
                <a:solidFill>
                  <a:srgbClr val="FFFF00"/>
                </a:solidFill>
              </a:rPr>
              <a:t>Yellow</a:t>
            </a:r>
            <a:r>
              <a:rPr lang="en-US" sz="1800" b="1" dirty="0"/>
              <a:t>, Water to Land Ratio: </a:t>
            </a:r>
            <a:r>
              <a:rPr lang="en-US" sz="1800" b="1" dirty="0">
                <a:solidFill>
                  <a:srgbClr val="FF0000"/>
                </a:solidFill>
              </a:rPr>
              <a:t>Red</a:t>
            </a:r>
            <a:r>
              <a:rPr lang="en-US" sz="1800" b="1" dirty="0"/>
              <a:t> </a:t>
            </a:r>
            <a:r>
              <a:rPr lang="en-US" sz="1800" b="1" dirty="0">
                <a:sym typeface="Wingdings" panose="05000000000000000000" pitchFamily="2" charset="2"/>
              </a:rPr>
              <a:t> Predict: </a:t>
            </a: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en-US" sz="1800" b="1" dirty="0"/>
              <a:t>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Water Height: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b="1" dirty="0"/>
              <a:t>  Height Difference: </a:t>
            </a:r>
            <a:r>
              <a:rPr lang="en-US" b="1" dirty="0">
                <a:solidFill>
                  <a:srgbClr val="FFFF00"/>
                </a:solidFill>
              </a:rPr>
              <a:t>Yellow</a:t>
            </a:r>
            <a:r>
              <a:rPr lang="en-US" b="1" dirty="0"/>
              <a:t>, Water to Land Ratio: </a:t>
            </a:r>
            <a:r>
              <a:rPr lang="en-US" b="1" dirty="0">
                <a:solidFill>
                  <a:srgbClr val="92D050"/>
                </a:solidFill>
              </a:rPr>
              <a:t>Green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Predict: Error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13AB-AEC5-43F4-9149-296D9BF8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26C8-B444-4479-883D-29861D7FB091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C5EB-52A2-4EB7-8E08-FA4BB6E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891EC-8B43-44BE-BB13-64B38DA2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51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9F0C1-6BA3-4B68-8DD6-9503C843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Testing Water Level Low</a:t>
            </a:r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9214D2B5-B4E6-4763-A1C6-E813879AA9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8" b="2406"/>
          <a:stretch/>
        </p:blipFill>
        <p:spPr>
          <a:xfrm>
            <a:off x="-1" y="-2"/>
            <a:ext cx="6050281" cy="4242816"/>
          </a:xfrm>
          <a:prstGeom prst="rect">
            <a:avLst/>
          </a:prstGeom>
        </p:spPr>
      </p:pic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45AD8D7-4962-418E-B254-1740225C5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1"/>
          <a:stretch/>
        </p:blipFill>
        <p:spPr>
          <a:xfrm>
            <a:off x="6141720" y="2"/>
            <a:ext cx="6050279" cy="42428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A9420-A8E5-44B2-B00C-70F0A9CB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4A94-221D-4010-8488-2D94809C4F7E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14277-C512-43E3-8448-16E822E4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A61B-9CED-4C83-9AC5-6AA42819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5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6A41-ACF9-4729-8EB1-26EC3D1A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Light Interpretation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81C1AE6-9F35-4AB6-AF1A-FD4663F43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099916"/>
              </p:ext>
            </p:extLst>
          </p:nvPr>
        </p:nvGraphicFramePr>
        <p:xfrm>
          <a:off x="1096963" y="2108200"/>
          <a:ext cx="10058397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330543953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476788799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77687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1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5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1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2082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C6492-A6AB-43A5-AE94-A0AED23F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0A5A-B78A-4304-AF2E-963EBC50FD59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29166-7E91-45F9-AE01-CEEB0C52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23DE6-5244-439D-92E7-C783FFC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51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20FC3-E749-42C8-8217-33CC28DB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Water Level Medium</a:t>
            </a:r>
          </a:p>
        </p:txBody>
      </p:sp>
      <p:pic>
        <p:nvPicPr>
          <p:cNvPr id="13" name="Picture 12" descr="A picture containing wall, indoor, vessel, aquarium&#10;&#10;Description automatically generated">
            <a:extLst>
              <a:ext uri="{FF2B5EF4-FFF2-40B4-BE49-F238E27FC236}">
                <a16:creationId xmlns:a16="http://schemas.microsoft.com/office/drawing/2014/main" id="{E56A44E7-E5FE-4272-BAD4-6C92D8F9D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74"/>
          <a:stretch/>
        </p:blipFill>
        <p:spPr>
          <a:xfrm>
            <a:off x="-2" y="1"/>
            <a:ext cx="6050281" cy="4242816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70C7C8A-E2D7-4020-9C91-A8709607B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1"/>
          <a:stretch/>
        </p:blipFill>
        <p:spPr>
          <a:xfrm>
            <a:off x="6141720" y="2"/>
            <a:ext cx="6050279" cy="424281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2C4CA-C772-4CB2-9F98-75621FCA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E152-E19A-461A-95C8-17A0C152A434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0F290-329D-45AC-B9A9-A9E4B100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1D2D-01FE-42D4-8759-02141F09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04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D57B7-E824-4097-8FAE-30E2999E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Testing Water Level High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69E0EED-CCE8-4068-B6A5-2D3C812BA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1"/>
          <a:stretch/>
        </p:blipFill>
        <p:spPr>
          <a:xfrm>
            <a:off x="6141720" y="2"/>
            <a:ext cx="6050279" cy="42428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A picture containing wall, indoor, aquarium, vessel&#10;&#10;Description automatically generated">
            <a:extLst>
              <a:ext uri="{FF2B5EF4-FFF2-40B4-BE49-F238E27FC236}">
                <a16:creationId xmlns:a16="http://schemas.microsoft.com/office/drawing/2014/main" id="{CA00E7D4-4EC4-4A5D-9BA1-ECCFD997C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44" b="2531"/>
          <a:stretch/>
        </p:blipFill>
        <p:spPr>
          <a:xfrm>
            <a:off x="-71395" y="9472"/>
            <a:ext cx="6050281" cy="424281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3B159-FE33-4237-A4AA-FAE4BD04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568F-6E77-423A-A5D0-D90A88D1622A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F54A5-7333-4D22-B329-110D93DD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30FB-146A-4325-84D1-115E4DD8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12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5339-BC82-4DBE-AF33-EBFEEF49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0380-E4E7-47FA-8780-B94EE67C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Of the 21 Testing Images only one image is predicted with wrong water level.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Our model  predicts testImage14.jpg as water level high while the actual water level is medium.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2FE1F-69F9-429B-9063-0EA00602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2961-72F7-45D7-BFC9-133677D76D5D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AEE3-98AE-4F85-910E-90DCD190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FBFF-2BAC-49BB-A7EC-73A405B9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76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B90F-D83F-4A6E-B3D6-0FC1C50B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4BBF-2491-4D98-9234-E7C9BB29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Python3 (Programming Language)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 err="1">
                <a:solidFill>
                  <a:srgbClr val="24292E"/>
                </a:solidFill>
                <a:effectLst/>
              </a:rPr>
              <a:t>picamera</a:t>
            </a:r>
            <a:r>
              <a:rPr lang="en-US" b="0" i="0" dirty="0">
                <a:solidFill>
                  <a:srgbClr val="24292E"/>
                </a:solidFill>
                <a:effectLst/>
              </a:rPr>
              <a:t> (library for capturing images using Raspberry Pi camera)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OpenCV (library for image processing)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 err="1">
                <a:solidFill>
                  <a:srgbClr val="24292E"/>
                </a:solidFill>
                <a:effectLst/>
              </a:rPr>
              <a:t>gpiozero</a:t>
            </a:r>
            <a:r>
              <a:rPr lang="en-US" b="0" i="0" dirty="0">
                <a:solidFill>
                  <a:srgbClr val="24292E"/>
                </a:solidFill>
                <a:effectLst/>
              </a:rPr>
              <a:t> (library for using LEDs with Raspberry Pi)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ECD-E83A-4386-8561-4FF37C2A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4B8F-4C1B-456B-B359-0D194747F826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9B55-2104-4FF9-A048-90B802F0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5A29F-CC6A-4706-8C6E-CAEC94E9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8C1A5-5296-4496-99B1-24046ECC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Code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D947-3EFA-4A72-9A27-9D54A9C8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1905001"/>
            <a:ext cx="11126477" cy="444976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├── images                 </a:t>
            </a:r>
          </a:p>
          <a:p>
            <a:pPr>
              <a:lnSpc>
                <a:spcPct val="110000"/>
              </a:lnSpc>
            </a:pPr>
            <a:r>
              <a:rPr lang="en-US" dirty="0"/>
              <a:t>│  ├── testing             # Testing Images</a:t>
            </a:r>
          </a:p>
          <a:p>
            <a:pPr>
              <a:lnSpc>
                <a:spcPct val="110000"/>
              </a:lnSpc>
            </a:pPr>
            <a:r>
              <a:rPr lang="en-US" dirty="0"/>
              <a:t>│  ├── training            # Training Images</a:t>
            </a:r>
          </a:p>
          <a:p>
            <a:pPr>
              <a:lnSpc>
                <a:spcPct val="110000"/>
              </a:lnSpc>
            </a:pPr>
            <a:r>
              <a:rPr lang="en-US" dirty="0"/>
              <a:t>├── watertank.py           # Code for measuring water tank level and turning the respective LED lights</a:t>
            </a:r>
          </a:p>
          <a:p>
            <a:pPr>
              <a:lnSpc>
                <a:spcPct val="110000"/>
              </a:lnSpc>
            </a:pPr>
            <a:r>
              <a:rPr lang="en-US" dirty="0"/>
              <a:t>├── configmanagement.py    # Read and writing configuration files</a:t>
            </a:r>
          </a:p>
          <a:p>
            <a:pPr>
              <a:lnSpc>
                <a:spcPct val="110000"/>
              </a:lnSpc>
            </a:pPr>
            <a:r>
              <a:rPr lang="en-US" dirty="0"/>
              <a:t>├── configuration</a:t>
            </a:r>
          </a:p>
          <a:p>
            <a:pPr>
              <a:lnSpc>
                <a:spcPct val="110000"/>
              </a:lnSpc>
            </a:pPr>
            <a:r>
              <a:rPr lang="en-US" dirty="0"/>
              <a:t>│  ├── config.ini          # Configuration file</a:t>
            </a:r>
          </a:p>
          <a:p>
            <a:pPr>
              <a:lnSpc>
                <a:spcPct val="110000"/>
              </a:lnSpc>
            </a:pPr>
            <a:r>
              <a:rPr lang="en-US" dirty="0"/>
              <a:t>│  ├── config              # Serialized Config object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1848-F0F1-409C-A161-4257702D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Nauman Siddique, ODU CS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A709-24AF-494D-9FFF-8D09F817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4FB2D6D-5047-43BE-8D2C-1CAFD26E0CB9}" type="datetime4">
              <a:rPr lang="en-US" smtClean="0"/>
              <a:t>March 12, 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D6BA7-83D6-411A-82E2-773A0798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83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215D-A2B9-47CD-8197-B9C57142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53A6-5014-40F1-B8B3-02900FDC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Code Available at: </a:t>
            </a:r>
            <a:r>
              <a:rPr lang="en-US" sz="3200" dirty="0">
                <a:hlinkClick r:id="rId2"/>
              </a:rPr>
              <a:t>https://github.com/isaki001/PiCamUtils/tree/master/floodDetection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0C90-6088-4B9D-9483-2C665561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597D-A722-47F1-BF63-E29F1126FD74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73CAE-FCE8-4898-AC4D-94E2687B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F8ED-FE35-4705-AAB6-A76006E2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18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348B-DE15-4C4C-9855-EBDAC203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EC03-C4A4-4F1E-AE83-6E7516DEE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Project for measuring the flooding levels using Raspberry PI by comparing images and turn on the respective LED to alert the </a:t>
            </a:r>
            <a:r>
              <a:rPr lang="en-US"/>
              <a:t>user.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completed with a flood detection simulation model using Raspberry Pi with approx. 95% accuracy.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7846-61D2-48AA-BC3E-DEA90CB6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00C-1F76-4F16-A584-28D117316AD1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30292-C611-4548-8929-952F916C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7A8B-C9FA-4BA9-888B-E59141A2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3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609DA-2F73-4B15-88AB-B77AB531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Results from the Project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86CDEB-1367-426F-9AB2-AED67834B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62" y="640081"/>
            <a:ext cx="6521491" cy="505415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EBA39-0444-4147-88F8-EDA9FDB2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2016F-C3E9-4DCC-9936-3630ECA5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76700A0-9662-496C-90C4-372E9AD59E80}" type="datetime4">
              <a:rPr lang="en-US" sz="900" smtClean="0"/>
              <a:t>March 12, 2021</a:t>
            </a:fld>
            <a:endParaRPr lang="en-US" sz="9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C304-D3C1-433B-B161-772650D3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4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68447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0CF5-3D13-4891-B324-74C9D38E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AA10-5FDB-4BAD-90A3-E6AA4F96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Fish Tank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Raspberry Pi (3 or 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Raspberry Pi Camera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Bread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Three LED Lights (Red, Yellow, and Green)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Resistors (Minimum 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Jumper Wires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0FAD-6EF7-4338-BF19-17A1216C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1BE9-ED19-42A2-ABAB-44138AF8496C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D70E-E352-4A40-A203-2063C713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B833C-CBEE-434B-ADE3-5E0363C5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1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F168-F526-4E4D-A5DB-CC5C7D66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Tank Model</a:t>
            </a:r>
          </a:p>
        </p:txBody>
      </p:sp>
      <p:pic>
        <p:nvPicPr>
          <p:cNvPr id="5" name="Content Placeholder 4" descr="A picture containing wall, indoor, vessel, aquarium&#10;&#10;Description automatically generated">
            <a:extLst>
              <a:ext uri="{FF2B5EF4-FFF2-40B4-BE49-F238E27FC236}">
                <a16:creationId xmlns:a16="http://schemas.microsoft.com/office/drawing/2014/main" id="{F27BC693-4A8F-401C-8A03-1641DA0D5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48" y="1984400"/>
            <a:ext cx="4305814" cy="43058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8391C-9DE7-441B-9696-89025BF45C14}"/>
              </a:ext>
            </a:extLst>
          </p:cNvPr>
          <p:cNvSpPr txBox="1"/>
          <p:nvPr/>
        </p:nvSpPr>
        <p:spPr>
          <a:xfrm>
            <a:off x="2321169" y="528945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0A9FF-CCD2-4A97-813E-208B0FC28BD4}"/>
              </a:ext>
            </a:extLst>
          </p:cNvPr>
          <p:cNvSpPr txBox="1"/>
          <p:nvPr/>
        </p:nvSpPr>
        <p:spPr>
          <a:xfrm>
            <a:off x="8675595" y="5415348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E7849F-FBB9-4B85-B103-43B665D7012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041238" y="5120641"/>
            <a:ext cx="1080188" cy="3534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88BFDE-14A4-4642-806D-BB1F781A532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447723" y="5600014"/>
            <a:ext cx="1227872" cy="58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B365CB-9CE2-4EB0-8261-F3A4B606375E}"/>
              </a:ext>
            </a:extLst>
          </p:cNvPr>
          <p:cNvSpPr txBox="1"/>
          <p:nvPr/>
        </p:nvSpPr>
        <p:spPr>
          <a:xfrm>
            <a:off x="949569" y="3144074"/>
            <a:ext cx="218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White Background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30D561-2909-4DA4-A35F-A7AB45A74B1D}"/>
              </a:ext>
            </a:extLst>
          </p:cNvPr>
          <p:cNvCxnSpPr>
            <a:cxnSpLocks/>
          </p:cNvCxnSpPr>
          <p:nvPr/>
        </p:nvCxnSpPr>
        <p:spPr>
          <a:xfrm flipV="1">
            <a:off x="3136706" y="3358817"/>
            <a:ext cx="180635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9CAE3-560F-428E-8307-5045E6F3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8810-F635-457E-9FBF-A1454FFF1476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E4466-E595-400C-A04B-7360F5CD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8BCA37-7201-4FDB-BCAC-103C7F3F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E62470-CFA5-40BA-BC3D-BC1D46611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r="3758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AF7CB-4CA7-4AE1-821D-81B58635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Flood Detection Architecture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7445A-7FD6-49B6-B32F-A4EFE185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58521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40CAC-6590-4768-95A3-945C60A7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885" y="6459785"/>
            <a:ext cx="2787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B9563C-2EA0-4886-BEA6-DF7F533FC41C}" type="datetime4">
              <a:rPr lang="en-US" sz="900" smtClean="0"/>
              <a:t>March 12, 2021</a:t>
            </a:fld>
            <a:endParaRPr lang="en-US" sz="9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9293B-BD1E-496C-AF8F-E207AF47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7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8583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245E-F41B-4730-8037-6B61BBC3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1FCF-21B6-4FE9-9DE6-A06053E4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capture 256 * 256 pixel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simulated on a fish tank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white background for the fish tank to avoid grey scale image conversion issues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captured images must capture the entire fish tank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more than 90% of the image must be the fish tank to reduce the surrounding noise for better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D5A9-31D1-4AD6-B745-B8E8EE06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E58A-2B9A-4545-9844-6060FF3A3285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B909-CFE9-4A9C-AEFC-2104FBD1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BF2F-09C6-4BBD-B92D-9DA64819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5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978B-C8A3-4C90-B359-11C872C6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for capturing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F030-BED6-4AAC-BF69-8312C502C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picamera.PiCamera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Setup a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Picamera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Object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camera.resolution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(256, 256)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#Capture 256*256 resolution images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camera.start_preview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Open Camera Preview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Freeze the preview for 2 seconds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camera.capture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os.path.join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os.getcwd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 "images", "testing",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Capture images and write to a file location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32E04-FC1F-4D55-9FB6-33D05687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F580-F2F9-454C-B537-335B7EB57522}" type="datetime4">
              <a:rPr lang="en-US" smtClean="0"/>
              <a:t>March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9902-61F0-4021-A9AD-4A99ED62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2CCA5-BD34-480E-AB7C-F6E121FE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81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CAA74"/>
      </a:accent4>
      <a:accent5>
        <a:srgbClr val="82AC81"/>
      </a:accent5>
      <a:accent6>
        <a:srgbClr val="77AE8D"/>
      </a:accent6>
      <a:hlink>
        <a:srgbClr val="5E899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1337</Words>
  <Application>Microsoft Office PowerPoint</Application>
  <PresentationFormat>Widescreen</PresentationFormat>
  <Paragraphs>279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 Nova</vt:lpstr>
      <vt:lpstr>Arial Nova </vt:lpstr>
      <vt:lpstr>Arial Nova Light</vt:lpstr>
      <vt:lpstr>Calibri</vt:lpstr>
      <vt:lpstr>Courier New</vt:lpstr>
      <vt:lpstr>RetrospectVTI</vt:lpstr>
      <vt:lpstr>Flood Detection using Raspberry Pi</vt:lpstr>
      <vt:lpstr>Introduction</vt:lpstr>
      <vt:lpstr>LED Light Interpretation</vt:lpstr>
      <vt:lpstr>Results from the Project</vt:lpstr>
      <vt:lpstr>Equipment for the project</vt:lpstr>
      <vt:lpstr>Fish Tank Model</vt:lpstr>
      <vt:lpstr>Flood Detection Architecture</vt:lpstr>
      <vt:lpstr>Assumptions of the Project</vt:lpstr>
      <vt:lpstr>Code Snippet for capturing Images</vt:lpstr>
      <vt:lpstr>Menu of the Program</vt:lpstr>
      <vt:lpstr>1.jpg file is not present</vt:lpstr>
      <vt:lpstr>Capture Image using Option 1</vt:lpstr>
      <vt:lpstr>Validate 1.jpg file</vt:lpstr>
      <vt:lpstr>Captured 21 testing images</vt:lpstr>
      <vt:lpstr>Truth set of captured images Available at: https://github.com/isaki001/PiCamUtils/tree/master/floodDetection </vt:lpstr>
      <vt:lpstr>Training the model (Select three images, one for low, one for medium, and one for high water level)</vt:lpstr>
      <vt:lpstr>Train the model using option 2</vt:lpstr>
      <vt:lpstr>Basic about Greyscale Images and Pixel Values</vt:lpstr>
      <vt:lpstr>Use the image to find pixel values of fish tank, land level, and water level</vt:lpstr>
      <vt:lpstr>Computation of Fish Tank Pixel Values</vt:lpstr>
      <vt:lpstr>Compute flood detection parameter values</vt:lpstr>
      <vt:lpstr>Computed Training Values</vt:lpstr>
      <vt:lpstr>PowerPoint Presentation</vt:lpstr>
      <vt:lpstr>Configuration File (Low and Medium Water Levels)  - Part 1</vt:lpstr>
      <vt:lpstr>Configuration File (Hight Water Level and LED Lights)</vt:lpstr>
      <vt:lpstr>Configuration File (Training Images)</vt:lpstr>
      <vt:lpstr>Train the model using option 3</vt:lpstr>
      <vt:lpstr>How testing is done?</vt:lpstr>
      <vt:lpstr>Testing Water Level Low</vt:lpstr>
      <vt:lpstr>Water Level Medium</vt:lpstr>
      <vt:lpstr>Testing Water Level High</vt:lpstr>
      <vt:lpstr>Results of the Project</vt:lpstr>
      <vt:lpstr>Project Dependencies</vt:lpstr>
      <vt:lpstr>Project Code Description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Detection using Raspberry Pi</dc:title>
  <dc:creator>Siddique, Nauman</dc:creator>
  <cp:lastModifiedBy>Siddique, Nauman</cp:lastModifiedBy>
  <cp:revision>17</cp:revision>
  <dcterms:created xsi:type="dcterms:W3CDTF">2021-03-12T15:32:36Z</dcterms:created>
  <dcterms:modified xsi:type="dcterms:W3CDTF">2021-03-12T19:36:55Z</dcterms:modified>
</cp:coreProperties>
</file>