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88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91" r:id="rId33"/>
    <p:sldId id="289" r:id="rId34"/>
    <p:sldId id="290" r:id="rId35"/>
    <p:sldId id="286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0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1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F172-A710-4865-992B-40192C61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Flood Detection using Raspberry Pi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023DBA-DCDA-4B22-A791-0D21C62C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Presented By,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Mohammed Nauman Siddique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Department of Computer Science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OLD Dominion University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Spring 2021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2021-03-12</a:t>
            </a:r>
          </a:p>
        </p:txBody>
      </p:sp>
      <p:pic>
        <p:nvPicPr>
          <p:cNvPr id="1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9EF7E2-8539-491C-A7F3-B4ECD3B04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r="-2" b="4219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45E1CE9-69DE-493F-BB4C-86BDF441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3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7EC-E2C7-4C20-A7C2-CBFBCE09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of the Program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A1F44F1-4A40-4440-96B9-E6B8817F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296707"/>
            <a:ext cx="10058400" cy="1383773"/>
          </a:xfrm>
        </p:spPr>
      </p:pic>
    </p:spTree>
    <p:extLst>
      <p:ext uri="{BB962C8B-B14F-4D97-AF65-F5344CB8AC3E}">
        <p14:creationId xmlns:p14="http://schemas.microsoft.com/office/powerpoint/2010/main" val="326255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490-9708-40B1-843D-A738C5D5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1.jpg file is not present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30C02E-AADE-4FDF-832E-314F56B3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8" y="2664937"/>
            <a:ext cx="10439924" cy="24557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EE47B0-15C7-4D6C-84EB-4508B22A91AB}"/>
              </a:ext>
            </a:extLst>
          </p:cNvPr>
          <p:cNvSpPr/>
          <p:nvPr/>
        </p:nvSpPr>
        <p:spPr>
          <a:xfrm>
            <a:off x="703385" y="4304714"/>
            <a:ext cx="10761784" cy="520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B193-7215-4CEC-B143-5AD2AF41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Image using Option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A8C91A-FB7F-4F3D-8274-E553F6F64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1" y="2466537"/>
            <a:ext cx="11044384" cy="3111711"/>
          </a:xfrm>
        </p:spPr>
      </p:pic>
    </p:spTree>
    <p:extLst>
      <p:ext uri="{BB962C8B-B14F-4D97-AF65-F5344CB8AC3E}">
        <p14:creationId xmlns:p14="http://schemas.microsoft.com/office/powerpoint/2010/main" val="37750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913-728C-47F0-9AF0-CB64899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1.jpg file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3B7F10-FD35-43DD-A383-DA7C8A2F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0" y="2532342"/>
            <a:ext cx="10970153" cy="2869652"/>
          </a:xfrm>
        </p:spPr>
      </p:pic>
    </p:spTree>
    <p:extLst>
      <p:ext uri="{BB962C8B-B14F-4D97-AF65-F5344CB8AC3E}">
        <p14:creationId xmlns:p14="http://schemas.microsoft.com/office/powerpoint/2010/main" val="374865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1505-52FB-4F6A-BDA2-1A18D4F2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Captured 21 testing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F2C-A8C0-4A46-8F9C-AC9C937E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captured 21 training images using Option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 List of images: </a:t>
            </a:r>
            <a:r>
              <a:rPr lang="en-US" dirty="0">
                <a:hlinkClick r:id="rId2"/>
              </a:rPr>
              <a:t>https://github.com/isaki001/PiCamUtils/tree/master/floodDetection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E35A-B10F-4E70-A5CA-F632CD4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34018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Truth set of captured images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Available at: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https://github.com/isaki001/PiCamUtils/tree/master/floodDetection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BEC61FB-BE1D-44C2-B94A-0B6DE5A0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81" y="640080"/>
            <a:ext cx="58175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7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21A-C167-490D-B50B-E998B7D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the model </a:t>
            </a:r>
            <a:r>
              <a:rPr lang="en-US" sz="3100" dirty="0"/>
              <a:t>(Select three images, one for low, one for medium, and one for high water level)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E8CDA14-B5FC-4E13-9C11-0D960A72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1" y="2348927"/>
            <a:ext cx="3251200" cy="3251200"/>
          </a:xfr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A26C0B84-022C-4795-AFC0-55BA5D784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11" y="2348927"/>
            <a:ext cx="3251200" cy="3251200"/>
          </a:xfrm>
          <a:prstGeom prst="rect">
            <a:avLst/>
          </a:prstGeom>
        </p:spPr>
      </p:pic>
      <p:pic>
        <p:nvPicPr>
          <p:cNvPr id="9" name="Picture 8" descr="A picture containing vessel&#10;&#10;Description automatically generated">
            <a:extLst>
              <a:ext uri="{FF2B5EF4-FFF2-40B4-BE49-F238E27FC236}">
                <a16:creationId xmlns:a16="http://schemas.microsoft.com/office/drawing/2014/main" id="{B85FC73E-FCDB-4FFD-AC99-589CCE2C5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06" y="2336045"/>
            <a:ext cx="3251200" cy="325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E6D73-3B6B-4A41-909A-C3172685529C}"/>
              </a:ext>
            </a:extLst>
          </p:cNvPr>
          <p:cNvSpPr txBox="1"/>
          <p:nvPr/>
        </p:nvSpPr>
        <p:spPr>
          <a:xfrm>
            <a:off x="1706064" y="5738599"/>
            <a:ext cx="19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92D050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6BB7A-2F79-48E7-AC54-8EC0E7B9BF92}"/>
              </a:ext>
            </a:extLst>
          </p:cNvPr>
          <p:cNvSpPr txBox="1"/>
          <p:nvPr/>
        </p:nvSpPr>
        <p:spPr>
          <a:xfrm>
            <a:off x="5330539" y="5731973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A7D1D-7D80-4BE8-8CFD-14EF830C9DA2}"/>
              </a:ext>
            </a:extLst>
          </p:cNvPr>
          <p:cNvSpPr txBox="1"/>
          <p:nvPr/>
        </p:nvSpPr>
        <p:spPr>
          <a:xfrm>
            <a:off x="9491728" y="5758479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90992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4E8-C026-49EC-9416-3BBA86C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F3C21E-5E99-4540-A832-D67A799E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4" y="2918822"/>
            <a:ext cx="10976872" cy="2089278"/>
          </a:xfrm>
        </p:spPr>
      </p:pic>
    </p:spTree>
    <p:extLst>
      <p:ext uri="{BB962C8B-B14F-4D97-AF65-F5344CB8AC3E}">
        <p14:creationId xmlns:p14="http://schemas.microsoft.com/office/powerpoint/2010/main" val="206109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99C4-CD77-4902-AE7D-DA5B3D0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about Greyscale Images and Pixel Values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13B6B6D-93D4-4D5D-9BAF-C69C2C5B9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52" y="2275841"/>
            <a:ext cx="3251200" cy="3251200"/>
          </a:xfrm>
        </p:spPr>
      </p:pic>
      <p:pic>
        <p:nvPicPr>
          <p:cNvPr id="7" name="Picture 6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58E3CED5-5E07-4169-B13E-D43E25531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63" y="2275841"/>
            <a:ext cx="3251200" cy="325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7B78E-912F-410D-B495-317D893F8794}"/>
              </a:ext>
            </a:extLst>
          </p:cNvPr>
          <p:cNvCxnSpPr/>
          <p:nvPr/>
        </p:nvCxnSpPr>
        <p:spPr>
          <a:xfrm>
            <a:off x="6696222" y="2275841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59E6E4-C24F-40F0-A011-DE4ACA5E592F}"/>
              </a:ext>
            </a:extLst>
          </p:cNvPr>
          <p:cNvSpPr txBox="1"/>
          <p:nvPr/>
        </p:nvSpPr>
        <p:spPr>
          <a:xfrm>
            <a:off x="6236627" y="2091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53F4A-BEB4-4984-AF26-980E64E56518}"/>
              </a:ext>
            </a:extLst>
          </p:cNvPr>
          <p:cNvSpPr txBox="1"/>
          <p:nvPr/>
        </p:nvSpPr>
        <p:spPr>
          <a:xfrm>
            <a:off x="6044473" y="52915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24E5B-642A-48CE-A45B-5E9A814F55D3}"/>
              </a:ext>
            </a:extLst>
          </p:cNvPr>
          <p:cNvSpPr txBox="1"/>
          <p:nvPr/>
        </p:nvSpPr>
        <p:spPr>
          <a:xfrm>
            <a:off x="5011242" y="3578275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0A6D2-F2C8-4160-95FE-84D8756A48BB}"/>
              </a:ext>
            </a:extLst>
          </p:cNvPr>
          <p:cNvCxnSpPr/>
          <p:nvPr/>
        </p:nvCxnSpPr>
        <p:spPr>
          <a:xfrm>
            <a:off x="7045252" y="5660908"/>
            <a:ext cx="325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5253C9-7315-4C39-AE03-4876711AB8E1}"/>
              </a:ext>
            </a:extLst>
          </p:cNvPr>
          <p:cNvSpPr txBox="1"/>
          <p:nvPr/>
        </p:nvSpPr>
        <p:spPr>
          <a:xfrm>
            <a:off x="6932367" y="5768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78B11-6B7A-454A-AC60-4E5B0A011C09}"/>
              </a:ext>
            </a:extLst>
          </p:cNvPr>
          <p:cNvSpPr txBox="1"/>
          <p:nvPr/>
        </p:nvSpPr>
        <p:spPr>
          <a:xfrm>
            <a:off x="10179153" y="57819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0ABF-9BA2-4FE2-AEB3-AC2C1E345D64}"/>
              </a:ext>
            </a:extLst>
          </p:cNvPr>
          <p:cNvSpPr txBox="1"/>
          <p:nvPr/>
        </p:nvSpPr>
        <p:spPr>
          <a:xfrm>
            <a:off x="7952165" y="5742356"/>
            <a:ext cx="152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Width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C1385-AB1B-4175-967D-6BD7D05D30B0}"/>
              </a:ext>
            </a:extLst>
          </p:cNvPr>
          <p:cNvSpPr txBox="1"/>
          <p:nvPr/>
        </p:nvSpPr>
        <p:spPr>
          <a:xfrm>
            <a:off x="9446509" y="24194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7E9B8C-D839-42A2-9B8F-EC38AD7EA7BA}"/>
              </a:ext>
            </a:extLst>
          </p:cNvPr>
          <p:cNvSpPr txBox="1"/>
          <p:nvPr/>
        </p:nvSpPr>
        <p:spPr>
          <a:xfrm>
            <a:off x="8830282" y="34464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1196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050-966F-4680-9107-0701124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image to find pixel values of fish tank, land level, and water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E1F5-D674-4F0B-AEAB-149B958F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Select a 256*256 image</a:t>
            </a:r>
          </a:p>
          <a:p>
            <a:r>
              <a:rPr lang="en-US" dirty="0"/>
              <a:t>Step 2: Convert it to Greyscale Image </a:t>
            </a:r>
          </a:p>
          <a:p>
            <a:r>
              <a:rPr lang="en-US" dirty="0"/>
              <a:t>Step 3: Find the fish tank top and bottom pixel values: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4: Find the water level pixel value 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5: Find the highest point on the land pixel value 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6: Compute scaling ratio (Tank Height / 255), since 255 is the height of image in pixel value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 Height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/>
              <a:t>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Scaling Ratio = Tank Height / 255</a:t>
            </a:r>
          </a:p>
        </p:txBody>
      </p:sp>
    </p:spTree>
    <p:extLst>
      <p:ext uri="{BB962C8B-B14F-4D97-AF65-F5344CB8AC3E}">
        <p14:creationId xmlns:p14="http://schemas.microsoft.com/office/powerpoint/2010/main" val="26628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8C4-1F3C-4534-8F67-9B7DE87F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4729-C723-4650-B32C-0BCE65FD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measure the flooding levels using Raspberry PI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images and turn on the respective LED to alert the user.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058C-FA35-4CA2-BA90-4743FE1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Fish Tank Pixel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DD261-6904-4D40-9618-174798F0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F051D9-7131-46EC-A4D7-F54FFD37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4" y="2023806"/>
            <a:ext cx="4097375" cy="409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079C9-9D58-45FA-8A18-D63177174241}"/>
              </a:ext>
            </a:extLst>
          </p:cNvPr>
          <p:cNvSpPr txBox="1"/>
          <p:nvPr/>
        </p:nvSpPr>
        <p:spPr>
          <a:xfrm>
            <a:off x="3660863" y="20238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BA050-F8D9-4A2D-99A8-49F90E83C3D5}"/>
              </a:ext>
            </a:extLst>
          </p:cNvPr>
          <p:cNvSpPr txBox="1"/>
          <p:nvPr/>
        </p:nvSpPr>
        <p:spPr>
          <a:xfrm>
            <a:off x="3556782" y="5877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E4A65E-0D6E-430E-A916-3A9832E9FD99}"/>
              </a:ext>
            </a:extLst>
          </p:cNvPr>
          <p:cNvCxnSpPr/>
          <p:nvPr/>
        </p:nvCxnSpPr>
        <p:spPr>
          <a:xfrm>
            <a:off x="3817316" y="2446892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798B9-F5F1-4D82-86C9-F58A17556DE0}"/>
              </a:ext>
            </a:extLst>
          </p:cNvPr>
          <p:cNvSpPr txBox="1"/>
          <p:nvPr/>
        </p:nvSpPr>
        <p:spPr>
          <a:xfrm>
            <a:off x="2001056" y="3749327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F6DB-117C-4243-9AF7-328C6196F1A0}"/>
              </a:ext>
            </a:extLst>
          </p:cNvPr>
          <p:cNvSpPr txBox="1"/>
          <p:nvPr/>
        </p:nvSpPr>
        <p:spPr>
          <a:xfrm>
            <a:off x="9232836" y="21030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F40F3-4167-4E4D-A55B-202B9607F092}"/>
              </a:ext>
            </a:extLst>
          </p:cNvPr>
          <p:cNvCxnSpPr>
            <a:cxnSpLocks/>
          </p:cNvCxnSpPr>
          <p:nvPr/>
        </p:nvCxnSpPr>
        <p:spPr>
          <a:xfrm flipH="1">
            <a:off x="4696641" y="2286754"/>
            <a:ext cx="4337446" cy="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E0CC7-8A62-426D-A7E6-C450788830E3}"/>
              </a:ext>
            </a:extLst>
          </p:cNvPr>
          <p:cNvCxnSpPr>
            <a:cxnSpLocks/>
          </p:cNvCxnSpPr>
          <p:nvPr/>
        </p:nvCxnSpPr>
        <p:spPr>
          <a:xfrm flipH="1">
            <a:off x="7592241" y="5501112"/>
            <a:ext cx="14305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18D558-F5D7-415E-ADEF-E279DFE8F81F}"/>
              </a:ext>
            </a:extLst>
          </p:cNvPr>
          <p:cNvSpPr txBox="1"/>
          <p:nvPr/>
        </p:nvSpPr>
        <p:spPr>
          <a:xfrm>
            <a:off x="9178450" y="53034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D60A2-3D2C-47F8-AF8A-4236B89EA776}"/>
              </a:ext>
            </a:extLst>
          </p:cNvPr>
          <p:cNvCxnSpPr>
            <a:cxnSpLocks/>
          </p:cNvCxnSpPr>
          <p:nvPr/>
        </p:nvCxnSpPr>
        <p:spPr>
          <a:xfrm flipH="1">
            <a:off x="4863549" y="4342650"/>
            <a:ext cx="43202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21F6E-B7A4-4760-99CB-0C8BDBEBEB4F}"/>
              </a:ext>
            </a:extLst>
          </p:cNvPr>
          <p:cNvSpPr txBox="1"/>
          <p:nvPr/>
        </p:nvSpPr>
        <p:spPr>
          <a:xfrm>
            <a:off x="9399779" y="415709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5351D-D3C5-41EA-A1E4-57A3DDD35B60}"/>
              </a:ext>
            </a:extLst>
          </p:cNvPr>
          <p:cNvCxnSpPr>
            <a:cxnSpLocks/>
          </p:cNvCxnSpPr>
          <p:nvPr/>
        </p:nvCxnSpPr>
        <p:spPr>
          <a:xfrm flipH="1">
            <a:off x="6950769" y="4969565"/>
            <a:ext cx="2604048" cy="320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1DE82C-3A7F-40E4-952B-5F2E7EA8B207}"/>
              </a:ext>
            </a:extLst>
          </p:cNvPr>
          <p:cNvSpPr txBox="1"/>
          <p:nvPr/>
        </p:nvSpPr>
        <p:spPr>
          <a:xfrm>
            <a:off x="9483250" y="4773323"/>
            <a:ext cx="156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3E30-5962-4276-8574-89B9B29C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flood detection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9E14-AC2E-480D-9BB1-17E807B6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7: Compute Water Level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Water Height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Step 8: Compute Land and Water Height Difference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 Height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Height Difference = (Land Height – Water Height) / Tank Height</a:t>
            </a:r>
          </a:p>
          <a:p>
            <a:pPr marL="0" indent="0">
              <a:buNone/>
            </a:pPr>
            <a:r>
              <a:rPr lang="en-US" dirty="0"/>
              <a:t>  Step 9: Compute Water and Land Ratio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Water to Land Ratio = Water Height / Land Height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AF231-CD58-42A7-A877-7D32BBD3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Computed Training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D4FBA-D73F-4799-B9B3-98570C5B1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208486"/>
              </p:ext>
            </p:extLst>
          </p:nvPr>
        </p:nvGraphicFramePr>
        <p:xfrm>
          <a:off x="1181633" y="945180"/>
          <a:ext cx="9824114" cy="288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1554830586"/>
                    </a:ext>
                  </a:extLst>
                </a:gridCol>
                <a:gridCol w="2621319">
                  <a:extLst>
                    <a:ext uri="{9D8B030D-6E8A-4147-A177-3AD203B41FA5}">
                      <a16:colId xmlns:a16="http://schemas.microsoft.com/office/drawing/2014/main" val="3406633357"/>
                    </a:ext>
                  </a:extLst>
                </a:gridCol>
                <a:gridCol w="2174062">
                  <a:extLst>
                    <a:ext uri="{9D8B030D-6E8A-4147-A177-3AD203B41FA5}">
                      <a16:colId xmlns:a16="http://schemas.microsoft.com/office/drawing/2014/main" val="1877119797"/>
                    </a:ext>
                  </a:extLst>
                </a:gridCol>
                <a:gridCol w="2679657">
                  <a:extLst>
                    <a:ext uri="{9D8B030D-6E8A-4147-A177-3AD203B41FA5}">
                      <a16:colId xmlns:a16="http://schemas.microsoft.com/office/drawing/2014/main" val="2979411346"/>
                    </a:ext>
                  </a:extLst>
                </a:gridCol>
              </a:tblGrid>
              <a:tr h="1036083">
                <a:tc>
                  <a:txBody>
                    <a:bodyPr/>
                    <a:lstStyle/>
                    <a:p>
                      <a:r>
                        <a:rPr lang="en-US" sz="2800"/>
                        <a:t>Water Level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Height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Height Difference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Water to Land Ratio 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355186206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/>
                        <a:t>Low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0.035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0.227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0.134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95674342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/>
                        <a:t>Medium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0.071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0.188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0.273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29280209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/>
                        <a:t>High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0.145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0.165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0.468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7005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48C-ABA8-481C-930F-8EFBB9EF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5086-3EA0-424F-9C69-2BB53972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Write the training values to a serialized configuration object</a:t>
            </a:r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BA1115-69FA-4721-AAA6-B3521587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6" y="3793459"/>
            <a:ext cx="11523414" cy="16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99C9-3A91-4593-94EA-8E2DB42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(Low and Medium Water Levels) 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F118-DCDE-4116-AC47-4936173A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[LOW]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Stores low water level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          // Water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     // Height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          // Water Land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</p:txBody>
      </p:sp>
    </p:spTree>
    <p:extLst>
      <p:ext uri="{BB962C8B-B14F-4D97-AF65-F5344CB8AC3E}">
        <p14:creationId xmlns:p14="http://schemas.microsoft.com/office/powerpoint/2010/main" val="327550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D1C2-9386-426F-B3C5-9EE5D47B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(Hight Water Level and LED Lights)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BCDC-46A1-4E26-819E-16A29D2B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[HIGH]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0.2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0.8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[LED]       </a:t>
            </a:r>
            <a:r>
              <a:rPr lang="en-US" b="1" dirty="0">
                <a:latin typeface="Arial Nova "/>
                <a:cs typeface="Courier New" panose="02070309020205020404" pitchFamily="49" charset="0"/>
              </a:rPr>
              <a:t>// Stores the Raspberry Pi GPIO Pin number for LED lights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RED: 4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YELLOW: 17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GREEN: 22</a:t>
            </a:r>
          </a:p>
        </p:txBody>
      </p:sp>
    </p:spTree>
    <p:extLst>
      <p:ext uri="{BB962C8B-B14F-4D97-AF65-F5344CB8AC3E}">
        <p14:creationId xmlns:p14="http://schemas.microsoft.com/office/powerpoint/2010/main" val="3577320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32C-1745-4B8A-90A6-290E75DC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(Training 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56B2-D9F2-457C-9AB2-1A65AAF4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[TRAINING]          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// Stores the training image names</a:t>
            </a:r>
            <a:endParaRPr lang="en-US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LOW: low.jpg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MID: mid.jpg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HIGH: high.jpg</a:t>
            </a:r>
          </a:p>
        </p:txBody>
      </p:sp>
    </p:spTree>
    <p:extLst>
      <p:ext uri="{BB962C8B-B14F-4D97-AF65-F5344CB8AC3E}">
        <p14:creationId xmlns:p14="http://schemas.microsoft.com/office/powerpoint/2010/main" val="406165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36B7-4CAC-48C0-8144-655EF223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9B9A00-2F05-49B8-BC71-B28D54DF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2612393"/>
            <a:ext cx="10638652" cy="2733955"/>
          </a:xfrm>
        </p:spPr>
      </p:pic>
    </p:spTree>
    <p:extLst>
      <p:ext uri="{BB962C8B-B14F-4D97-AF65-F5344CB8AC3E}">
        <p14:creationId xmlns:p14="http://schemas.microsoft.com/office/powerpoint/2010/main" val="2494891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268-85F4-4E19-A5EB-73739195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testing is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D27C-E9D8-48EF-AF4E-CC73DD9A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Read the serialized Configuration object containing training values</a:t>
            </a:r>
          </a:p>
          <a:p>
            <a:r>
              <a:rPr lang="en-US" dirty="0"/>
              <a:t>Step 2: Compute Water Height, Height Difference, and Water to Land Ratio for the testing Image</a:t>
            </a:r>
          </a:p>
          <a:p>
            <a:r>
              <a:rPr lang="en-US" dirty="0"/>
              <a:t>Step 3: Compare the computed values against the training values of all the three parameters</a:t>
            </a:r>
          </a:p>
          <a:p>
            <a:r>
              <a:rPr lang="en-US" dirty="0"/>
              <a:t>Step 4: Each parameter returns a predicted water level</a:t>
            </a:r>
          </a:p>
          <a:p>
            <a:r>
              <a:rPr lang="en-US" dirty="0"/>
              <a:t>Step 5: Use the best of three water level as predicted water level</a:t>
            </a:r>
          </a:p>
          <a:p>
            <a:pPr marL="201168" lvl="1" indent="0">
              <a:buNone/>
            </a:pPr>
            <a:r>
              <a:rPr lang="en-US" sz="1800" b="1" dirty="0"/>
              <a:t>Water Height: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 Height Difference: </a:t>
            </a:r>
            <a:r>
              <a:rPr lang="en-US" sz="1800" b="1" dirty="0">
                <a:solidFill>
                  <a:srgbClr val="FFFF00"/>
                </a:solidFill>
              </a:rPr>
              <a:t>Yellow</a:t>
            </a:r>
            <a:r>
              <a:rPr lang="en-US" sz="1800" b="1" dirty="0"/>
              <a:t>, Water to Land Ratio: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Predict: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sz="1800" b="1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Water Height: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 Height Difference: </a:t>
            </a:r>
            <a:r>
              <a:rPr lang="en-US" b="1" dirty="0">
                <a:solidFill>
                  <a:srgbClr val="FFFF00"/>
                </a:solidFill>
              </a:rPr>
              <a:t>Yellow</a:t>
            </a:r>
            <a:r>
              <a:rPr lang="en-US" b="1" dirty="0"/>
              <a:t>, Water to Land Ratio: </a:t>
            </a:r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Predict: Error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F0C1-6BA3-4B68-8DD6-9503C843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Low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214D2B5-B4E6-4763-A1C6-E813879A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8" b="2406"/>
          <a:stretch/>
        </p:blipFill>
        <p:spPr>
          <a:xfrm>
            <a:off x="-1" y="-2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45AD8D7-4962-418E-B254-1740225C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5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A41-ACF9-4729-8EB1-26EC3D1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Light Interpretation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1C1AE6-9F35-4AB6-AF1A-FD4663F43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99916"/>
              </p:ext>
            </p:extLst>
          </p:nvPr>
        </p:nvGraphicFramePr>
        <p:xfrm>
          <a:off x="1096963" y="2108200"/>
          <a:ext cx="10058397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33054395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7678879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7687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51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20FC3-E749-42C8-8217-33CC28DB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Water Level Medium</a:t>
            </a:r>
          </a:p>
        </p:txBody>
      </p:sp>
      <p:pic>
        <p:nvPicPr>
          <p:cNvPr id="13" name="Picture 12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E56A44E7-E5FE-4272-BAD4-6C92D8F9D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4"/>
          <a:stretch/>
        </p:blipFill>
        <p:spPr>
          <a:xfrm>
            <a:off x="-2" y="1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0C7C8A-E2D7-4020-9C91-A8709607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40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D57B7-E824-4097-8FAE-30E2999E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High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69E0EED-CCE8-4068-B6A5-2D3C812B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picture containing wall, indoor, aquarium, vessel&#10;&#10;Description automatically generated">
            <a:extLst>
              <a:ext uri="{FF2B5EF4-FFF2-40B4-BE49-F238E27FC236}">
                <a16:creationId xmlns:a16="http://schemas.microsoft.com/office/drawing/2014/main" id="{CA00E7D4-4EC4-4A5D-9BA1-ECCFD997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4" b="2531"/>
          <a:stretch/>
        </p:blipFill>
        <p:spPr>
          <a:xfrm>
            <a:off x="-71395" y="9472"/>
            <a:ext cx="6050281" cy="4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5339-BC82-4DBE-AF33-EBFEEF4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0380-E4E7-47FA-8780-B94EE67C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Of the 21 Testing Images only one image is predicted with wrong water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model  predicts testImage14.jpg as water level high while the actual water level is medium.</a:t>
            </a:r>
          </a:p>
        </p:txBody>
      </p:sp>
    </p:spTree>
    <p:extLst>
      <p:ext uri="{BB962C8B-B14F-4D97-AF65-F5344CB8AC3E}">
        <p14:creationId xmlns:p14="http://schemas.microsoft.com/office/powerpoint/2010/main" val="283227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90F-D83F-4A6E-B3D6-0FC1C50B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BBF-2491-4D98-9234-E7C9BB29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Python3 (Programming Language)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24292E"/>
                </a:solidFill>
                <a:effectLst/>
              </a:rPr>
              <a:t>picamera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(library for capturing images using Raspberry Pi camera)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OpenCV (library for image processing)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24292E"/>
                </a:solidFill>
                <a:effectLst/>
              </a:rPr>
              <a:t>gpiozero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(library for using LEDs with Raspberry 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8C1A5-5296-4496-99B1-24046EC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Project 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D947-3EFA-4A72-9A27-9D54A9C8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├── images                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│  ├── testing             # Testing Images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│  ├── training            # Training Images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├── watertank.py           # Code for measuring water tank level and turning the respective LED lights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├── configmanagement.py    # Read and writing configuration files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├── configuration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│  ├── config.ini          # Configuration file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│  ├── config              # Serialized Config object</a:t>
            </a:r>
          </a:p>
        </p:txBody>
      </p:sp>
    </p:spTree>
    <p:extLst>
      <p:ext uri="{BB962C8B-B14F-4D97-AF65-F5344CB8AC3E}">
        <p14:creationId xmlns:p14="http://schemas.microsoft.com/office/powerpoint/2010/main" val="2875283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15D-A2B9-47CD-8197-B9C5714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3A6-5014-40F1-B8B3-02900FDC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Code Available at: </a:t>
            </a:r>
            <a:r>
              <a:rPr lang="en-US" sz="3200" dirty="0">
                <a:hlinkClick r:id="rId2"/>
              </a:rPr>
              <a:t>https://github.com/isaki001/PiCamUtils/tree/master/floodDetection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218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48B-DE15-4C4C-9855-EBDAC20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EC03-C4A4-4F1E-AE83-6E7516DE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for measuring the flooding levels using Raspberry PI by comparing images and turn on the respective LED to alert the </a:t>
            </a:r>
            <a:r>
              <a:rPr lang="en-US"/>
              <a:t>user.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completed with a flood detection simulation model using Raspberry Pi with approx. 95% accuracy.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09DA-2F73-4B15-88AB-B77AB531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Results from the Project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86CDEB-1367-426F-9AB2-AED67834B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997179"/>
            <a:ext cx="6275667" cy="4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7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0CF5-3D13-4891-B324-74C9D38E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AA10-5FDB-4BAD-90A3-E6AA4F96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Fish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(3 or 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Bread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Three LED Lights (Red, Yellow, and Green)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Resistors (Minimum 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348961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F168-F526-4E4D-A5DB-CC5C7D6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Tank Model</a:t>
            </a:r>
          </a:p>
        </p:txBody>
      </p:sp>
      <p:pic>
        <p:nvPicPr>
          <p:cNvPr id="5" name="Content Placeholder 4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F27BC693-4A8F-401C-8A03-1641DA0D5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48" y="1984400"/>
            <a:ext cx="4305814" cy="4305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8391C-9DE7-441B-9696-89025BF45C14}"/>
              </a:ext>
            </a:extLst>
          </p:cNvPr>
          <p:cNvSpPr txBox="1"/>
          <p:nvPr/>
        </p:nvSpPr>
        <p:spPr>
          <a:xfrm>
            <a:off x="2321169" y="528945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A9FF-CCD2-4A97-813E-208B0FC28BD4}"/>
              </a:ext>
            </a:extLst>
          </p:cNvPr>
          <p:cNvSpPr txBox="1"/>
          <p:nvPr/>
        </p:nvSpPr>
        <p:spPr>
          <a:xfrm>
            <a:off x="8675595" y="541534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E7849F-FBB9-4B85-B103-43B665D701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41238" y="5120641"/>
            <a:ext cx="1080188" cy="353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88BFDE-14A4-4642-806D-BB1F781A53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47723" y="5600014"/>
            <a:ext cx="1227872" cy="58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365CB-9CE2-4EB0-8261-F3A4B606375E}"/>
              </a:ext>
            </a:extLst>
          </p:cNvPr>
          <p:cNvSpPr txBox="1"/>
          <p:nvPr/>
        </p:nvSpPr>
        <p:spPr>
          <a:xfrm>
            <a:off x="949569" y="3144074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White Background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30D561-2909-4DA4-A35F-A7AB45A74B1D}"/>
              </a:ext>
            </a:extLst>
          </p:cNvPr>
          <p:cNvCxnSpPr>
            <a:cxnSpLocks/>
          </p:cNvCxnSpPr>
          <p:nvPr/>
        </p:nvCxnSpPr>
        <p:spPr>
          <a:xfrm flipV="1">
            <a:off x="3136706" y="3358817"/>
            <a:ext cx="180635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F7CB-4CA7-4AE1-821D-81B5863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Flood Detection Architecture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E62470-CFA5-40BA-BC3D-BC1D4661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r="4704" b="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245E-F41B-4730-8037-6B61BBC3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1FCF-21B6-4FE9-9DE6-A06053E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capture 256 * 256 pixel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simulated on a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white background for the fish tank to avoid grey scale image conversion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images must capture the entire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than 90% of the image must be the fish tank to reduce the surrounding noise for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18324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978B-C8A3-4C90-B359-11C872C6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capturing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F030-BED6-4AAC-BF69-8312C50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picamera.PiCamera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Setup a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Picamera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camera.resolution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(256, 256)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#Capture 256*256 resolution images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camera.start_preview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Open Camera Preview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Freeze the preview for 2 seconds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camera.capture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os.path.join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os.getcwd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"images", "testing",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Capture images and write to a file location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81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1092</Words>
  <Application>Microsoft Office PowerPoint</Application>
  <PresentationFormat>Widescreen</PresentationFormat>
  <Paragraphs>174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Nova</vt:lpstr>
      <vt:lpstr>Arial Nova </vt:lpstr>
      <vt:lpstr>Arial Nova Light</vt:lpstr>
      <vt:lpstr>Calibri</vt:lpstr>
      <vt:lpstr>Courier New</vt:lpstr>
      <vt:lpstr>RetrospectVTI</vt:lpstr>
      <vt:lpstr>Flood Detection using Raspberry Pi</vt:lpstr>
      <vt:lpstr>Introduction</vt:lpstr>
      <vt:lpstr>LED Light Interpretation</vt:lpstr>
      <vt:lpstr>Results from the Project</vt:lpstr>
      <vt:lpstr>Equipment for the project</vt:lpstr>
      <vt:lpstr>Fish Tank Model</vt:lpstr>
      <vt:lpstr>Flood Detection Architecture</vt:lpstr>
      <vt:lpstr>Assumptions of the Project</vt:lpstr>
      <vt:lpstr>Code Snippet for capturing Images</vt:lpstr>
      <vt:lpstr>Menu of the Program</vt:lpstr>
      <vt:lpstr>1.jpg file is not present</vt:lpstr>
      <vt:lpstr>Capture Image using Option 1</vt:lpstr>
      <vt:lpstr>Validate 1.jpg file</vt:lpstr>
      <vt:lpstr>Captured 21 testing images</vt:lpstr>
      <vt:lpstr>Truth set of captured images Available at: https://github.com/isaki001/PiCamUtils/tree/master/floodDetection </vt:lpstr>
      <vt:lpstr>Training the model (Select three images, one for low, one for medium, and one for high water level)</vt:lpstr>
      <vt:lpstr>Train the model using option 2</vt:lpstr>
      <vt:lpstr>Basic about Greyscale Images and Pixel Values</vt:lpstr>
      <vt:lpstr>Use the image to find pixel values of fish tank, land level, and water level</vt:lpstr>
      <vt:lpstr>Computation of Fish Tank Pixel Values</vt:lpstr>
      <vt:lpstr>Compute flood detection parameter values</vt:lpstr>
      <vt:lpstr>Computed Training Values</vt:lpstr>
      <vt:lpstr>PowerPoint Presentation</vt:lpstr>
      <vt:lpstr>Configuration File (Low and Medium Water Levels)  - Part 1</vt:lpstr>
      <vt:lpstr>Configuration File (Hight Water Level and LED Lights)</vt:lpstr>
      <vt:lpstr>Configuration File (Training Images)</vt:lpstr>
      <vt:lpstr>Train the model using option 3</vt:lpstr>
      <vt:lpstr>How testing is done?</vt:lpstr>
      <vt:lpstr>Testing Water Level Low</vt:lpstr>
      <vt:lpstr>Water Level Medium</vt:lpstr>
      <vt:lpstr>Testing Water Level High</vt:lpstr>
      <vt:lpstr>Results of the Project</vt:lpstr>
      <vt:lpstr>Project Dependencies</vt:lpstr>
      <vt:lpstr>Project Code Description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Detection using Raspberry Pi</dc:title>
  <dc:creator>Siddique, Nauman</dc:creator>
  <cp:lastModifiedBy>Siddique, Nauman</cp:lastModifiedBy>
  <cp:revision>15</cp:revision>
  <dcterms:created xsi:type="dcterms:W3CDTF">2021-03-12T15:32:36Z</dcterms:created>
  <dcterms:modified xsi:type="dcterms:W3CDTF">2021-03-12T17:57:04Z</dcterms:modified>
</cp:coreProperties>
</file>