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7"/>
  </p:notesMasterIdLst>
  <p:sldIdLst>
    <p:sldId id="256" r:id="rId2"/>
    <p:sldId id="260" r:id="rId3"/>
    <p:sldId id="301" r:id="rId4"/>
    <p:sldId id="281" r:id="rId5"/>
    <p:sldId id="278" r:id="rId6"/>
    <p:sldId id="279" r:id="rId7"/>
    <p:sldId id="277" r:id="rId8"/>
    <p:sldId id="258" r:id="rId9"/>
    <p:sldId id="274" r:id="rId10"/>
    <p:sldId id="283" r:id="rId11"/>
    <p:sldId id="284" r:id="rId12"/>
    <p:sldId id="282" r:id="rId13"/>
    <p:sldId id="285" r:id="rId14"/>
    <p:sldId id="263" r:id="rId15"/>
    <p:sldId id="300" r:id="rId16"/>
    <p:sldId id="265" r:id="rId17"/>
    <p:sldId id="264" r:id="rId18"/>
    <p:sldId id="267" r:id="rId19"/>
    <p:sldId id="269" r:id="rId20"/>
    <p:sldId id="289" r:id="rId21"/>
    <p:sldId id="268" r:id="rId22"/>
    <p:sldId id="291" r:id="rId23"/>
    <p:sldId id="266" r:id="rId24"/>
    <p:sldId id="272" r:id="rId25"/>
    <p:sldId id="293" r:id="rId26"/>
    <p:sldId id="294" r:id="rId27"/>
    <p:sldId id="298" r:id="rId28"/>
    <p:sldId id="295" r:id="rId29"/>
    <p:sldId id="297" r:id="rId30"/>
    <p:sldId id="302" r:id="rId31"/>
    <p:sldId id="299" r:id="rId32"/>
    <p:sldId id="296" r:id="rId33"/>
    <p:sldId id="271" r:id="rId34"/>
    <p:sldId id="290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E7BB8-6778-4F45-8058-8760D01BAD04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A4987-8386-48DA-BCFE-B017AAD01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984F-FCFE-89F8-423E-7478C3C18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AFC2F-CF91-4851-68C9-EF45B4376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1300A-8DA5-02E2-88EF-05788E1E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7E3F-ED37-477F-AF53-F1C5E2C99232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4220-DA57-9FE6-1F79-F53325B1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3E23-BDD0-D1BB-FC47-F8FA676F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0345-A48E-BA29-6568-71AC1C21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43993-778F-7208-4F93-7D14E71B8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34C4-7725-211D-45A8-0B619A07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C11F-20AA-47DA-B987-2645C052AEEE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04D1-3317-57EA-16DE-515F082D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79E3-AEF6-E592-CBED-F226D00E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7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7B6D7-6E9E-BE46-A2CC-F255E00C1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C6F8D-4267-ED16-9035-5CF8DA8D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831B-8733-E46D-3C72-6BC7D8D7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4CBF-CC14-4D38-8571-6E29FF502F2A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0700-F849-4CDC-172B-6687278D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E64C-F55D-6D9D-8E75-7A6C9DD4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06F1-CF0E-CC51-E2E5-A8E895E5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ADAF-228C-025B-1256-EFE2D4D1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8BF7-278E-4419-37C5-A006BA6D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0651-307D-4222-B4FB-DC14169D3A8C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5D2B-39C9-34DC-DB60-F42A87C4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98A05-2A4F-54C1-1E5F-F94729A7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2679-3249-8249-7B95-93DB67F3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6B029-F0CD-A3D2-D700-4AAEECB96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BD0A-4BB1-7EDD-80E7-AA5D9B8A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D4A3-8DDF-4A15-BD91-4F325CD3E654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FE1B-EDB0-2124-551D-0A66738B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C16E-9C62-5DE2-854B-69ED2F4D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F03C-E699-A35E-BE5B-53E4D9BC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CBC7-784C-B261-86A7-D15082FC5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5BDA3-D5F2-DB5E-3C0B-EAA308E2E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D36E0-7F25-0317-81F2-8F9FC36E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97CF-276F-45F9-B2D6-8F469BFA7290}" type="datetime1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E9AF8-A354-45C9-4C46-82A682EB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2112E-8725-486F-0C77-5A4D8310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C8A2-EF26-9336-44F2-54491FB8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D784-4D94-1CA5-A5BA-C5DF7A1C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1BB67-986A-11BC-DD81-91039BDD0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CBB47-C9FE-E8B3-AEDB-20365BC32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0D211-238E-9B0E-8EEC-C4BB823E6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6C628-488E-F08A-7181-360D03A3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8FDD-96D3-4ED9-B221-438E293A04CE}" type="datetime1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FC957-3926-A8BC-3C39-FE383325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C385F-989A-A4A9-C802-2CDBCF01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0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6270-E694-C47A-D890-5FD101CE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3C09D-0982-8000-32CD-A3D2B4CF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1F11-D68C-45F4-865B-8CCDB555EDAA}" type="datetime1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BCDAC-A647-D3DF-4A28-2915C7A1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BC69D-F8B3-45F9-BB41-044D6211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5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2CC43-6933-2133-2D0E-3D8F3465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5ABE-9A39-4722-9991-F43E307E8A52}" type="datetime1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970B9-1E8B-C9A3-1089-166E40EB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589DE-F7DA-9464-FCBE-A69623AB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2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5609-B58D-8F5B-0F57-3274EEAD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8401-1E07-5235-A1B3-A1899498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0EBE3-1F76-E73E-924F-C05B876C6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07679-D764-5CBD-83E9-3800115F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6E61-4AF6-4EFF-A8F2-AF609CB6E918}" type="datetime1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D7DF5-E6B0-820E-4EA3-FF3FCF5A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99BCB-D329-E378-4634-10D64C04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E40A-2330-8DE4-A2FE-C5C64DAC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65F23-7043-548D-0CD5-4F141BE0F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93EA9-79C4-651A-ED49-DF06F247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1DED3-CA3C-550D-15D9-B09C028C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6A29-794C-4341-834B-86F7A6FE3E70}" type="datetime1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0A64-9620-E286-94C9-ECFED6B0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7591D-766F-22D8-C4C5-B57CD1FE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2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7446D-B047-2D09-6043-8C622A42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B7C25-3BDD-F8F6-44B3-623BE20E3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3F59-4A86-9ACC-0A31-D5B175F09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F20C-F427-48C3-92E2-46B214FAEA7B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6656-9E79-D6F4-4B1D-A1034BEDD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F167-DDD1-187F-43F7-3657C441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C8FD-AEE3-4BD0-96C7-81D4B107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2AF5-A66E-5573-9345-83274E892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Utilizing GPU Acceleration for Numerical Integration in the DES Experiment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CC4E714-9559-E548-718E-3470994B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2070" y="4187114"/>
            <a:ext cx="7255461" cy="96926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Ioannis Sakiotis (isaki001@odu.edu), Kamesh Arumugam, Marc Paterno, </a:t>
            </a:r>
            <a:r>
              <a:rPr lang="en-US" dirty="0" err="1">
                <a:solidFill>
                  <a:schemeClr val="tx1"/>
                </a:solidFill>
              </a:rPr>
              <a:t>Desh</a:t>
            </a:r>
            <a:r>
              <a:rPr lang="en-US" dirty="0">
                <a:solidFill>
                  <a:schemeClr val="tx1"/>
                </a:solidFill>
              </a:rPr>
              <a:t> Ranjan, Balsa Terzic, Mohammad Zubair</a:t>
            </a:r>
          </a:p>
        </p:txBody>
      </p:sp>
      <p:pic>
        <p:nvPicPr>
          <p:cNvPr id="4" name="Picture 2" descr="First results from Fermilab's Muon g-2 experiment strengthen evidence of  new physics">
            <a:extLst>
              <a:ext uri="{FF2B5EF4-FFF2-40B4-BE49-F238E27FC236}">
                <a16:creationId xmlns:a16="http://schemas.microsoft.com/office/drawing/2014/main" id="{8D3388F7-8BD1-98B9-05E9-26EE1B3F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117" y="5833527"/>
            <a:ext cx="1323415" cy="6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VIDIA - YouTube">
            <a:extLst>
              <a:ext uri="{FF2B5EF4-FFF2-40B4-BE49-F238E27FC236}">
                <a16:creationId xmlns:a16="http://schemas.microsoft.com/office/drawing/2014/main" id="{15E66BD8-2EAD-3919-8F58-80DD5829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3" y="5664627"/>
            <a:ext cx="1000183" cy="10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nvestor Spotlight: Old Dominion University - Hampton Roads Alliance">
            <a:extLst>
              <a:ext uri="{FF2B5EF4-FFF2-40B4-BE49-F238E27FC236}">
                <a16:creationId xmlns:a16="http://schemas.microsoft.com/office/drawing/2014/main" id="{4E553262-6456-CF7C-9B02-CCCBE8AF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84" y="5780880"/>
            <a:ext cx="2163986" cy="9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F620E-403C-F683-2CD1-F26D6CB6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6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CF4-459C-35C0-3FB5-B5F827C8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m-Cubes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6677EDCC-C76A-50C7-E67D-FE65118B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1838325"/>
            <a:ext cx="3562350" cy="31813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99FB3-F796-E33D-F2B9-88873CF8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6FA0F-9F37-F1B7-CFBB-7868326A21DD}"/>
              </a:ext>
            </a:extLst>
          </p:cNvPr>
          <p:cNvSpPr txBox="1"/>
          <p:nvPr/>
        </p:nvSpPr>
        <p:spPr>
          <a:xfrm>
            <a:off x="5637865" y="5167312"/>
            <a:ext cx="12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 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62094-B8E3-4C6B-2B8D-8D507850B008}"/>
              </a:ext>
            </a:extLst>
          </p:cNvPr>
          <p:cNvSpPr txBox="1"/>
          <p:nvPr/>
        </p:nvSpPr>
        <p:spPr>
          <a:xfrm>
            <a:off x="2791905" y="3059668"/>
            <a:ext cx="13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y-axis bins</a:t>
            </a:r>
          </a:p>
        </p:txBody>
      </p:sp>
    </p:spTree>
    <p:extLst>
      <p:ext uri="{BB962C8B-B14F-4D97-AF65-F5344CB8AC3E}">
        <p14:creationId xmlns:p14="http://schemas.microsoft.com/office/powerpoint/2010/main" val="271177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C7C7-F731-69BE-023C-9FFDC816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m-Cubes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4820ECA-BB69-FBA3-B56B-F011C9DB2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2103986"/>
            <a:ext cx="3648075" cy="32670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BCE6F-CEF2-9533-2345-A7D6E8F3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FA392-9085-1FCB-8BF6-BFE6AD14D8F5}"/>
              </a:ext>
            </a:extLst>
          </p:cNvPr>
          <p:cNvSpPr txBox="1"/>
          <p:nvPr/>
        </p:nvSpPr>
        <p:spPr>
          <a:xfrm>
            <a:off x="2791905" y="3059668"/>
            <a:ext cx="13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y-axis bins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0DACC-764F-6CB0-54DA-C775E3F5AD94}"/>
              </a:ext>
            </a:extLst>
          </p:cNvPr>
          <p:cNvSpPr txBox="1"/>
          <p:nvPr/>
        </p:nvSpPr>
        <p:spPr>
          <a:xfrm>
            <a:off x="5655620" y="5415027"/>
            <a:ext cx="12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 bins</a:t>
            </a:r>
          </a:p>
        </p:txBody>
      </p:sp>
    </p:spTree>
    <p:extLst>
      <p:ext uri="{BB962C8B-B14F-4D97-AF65-F5344CB8AC3E}">
        <p14:creationId xmlns:p14="http://schemas.microsoft.com/office/powerpoint/2010/main" val="4459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3768-0633-4AC8-BD21-42AFEFBC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8089-0DF3-4D87-A2E9-A7837F1A6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C++ object</a:t>
            </a:r>
          </a:p>
          <a:p>
            <a:r>
              <a:rPr lang="en-US" dirty="0"/>
              <a:t>Function arguments</a:t>
            </a:r>
          </a:p>
          <a:p>
            <a:pPr lvl="1"/>
            <a:r>
              <a:rPr lang="en-US" dirty="0"/>
              <a:t>Integrand</a:t>
            </a:r>
          </a:p>
          <a:p>
            <a:pPr lvl="1"/>
            <a:r>
              <a:rPr lang="en-US" dirty="0"/>
              <a:t>Relative/absolute error tolerances</a:t>
            </a:r>
          </a:p>
          <a:p>
            <a:pPr lvl="1"/>
            <a:r>
              <a:rPr lang="en-US" dirty="0"/>
              <a:t>Integration-space bounds</a:t>
            </a:r>
          </a:p>
          <a:p>
            <a:r>
              <a:rPr lang="en-US" dirty="0"/>
              <a:t>Template arguments</a:t>
            </a:r>
          </a:p>
          <a:p>
            <a:pPr lvl="1"/>
            <a:r>
              <a:rPr lang="en-US" dirty="0"/>
              <a:t>Integrand type</a:t>
            </a:r>
          </a:p>
          <a:p>
            <a:pPr lvl="1"/>
            <a:r>
              <a:rPr lang="en-US" dirty="0"/>
              <a:t>Dimensionality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2D126-8784-416B-B202-4C231492D41E}"/>
              </a:ext>
            </a:extLst>
          </p:cNvPr>
          <p:cNvSpPr txBox="1"/>
          <p:nvPr/>
        </p:nvSpPr>
        <p:spPr>
          <a:xfrm>
            <a:off x="6392293" y="1027906"/>
            <a:ext cx="54150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__device__ __host__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double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operator()(double x, double y,  double z,  double w)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double beta = .5;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return exp(-1.0 *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(pow(25., 2.) * (pow(x - beta, 2) + pow(y - beta, 2) + pow(z - beta, 2) + pow(w - beta, 2) )));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640CA-5970-462C-92C2-19C5D048D31C}"/>
              </a:ext>
            </a:extLst>
          </p:cNvPr>
          <p:cNvSpPr txBox="1"/>
          <p:nvPr/>
        </p:nvSpPr>
        <p:spPr>
          <a:xfrm>
            <a:off x="6427433" y="4847208"/>
            <a:ext cx="5468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</a:t>
            </a:r>
            <a:r>
              <a:rPr lang="en-US" dirty="0"/>
              <a:t> integrand;</a:t>
            </a:r>
          </a:p>
          <a:p>
            <a:r>
              <a:rPr lang="en-US" dirty="0"/>
              <a:t>integrate&lt;</a:t>
            </a:r>
            <a:r>
              <a:rPr lang="en-US" b="1" dirty="0"/>
              <a:t>Gaussian</a:t>
            </a:r>
            <a:r>
              <a:rPr lang="en-US" dirty="0"/>
              <a:t>, </a:t>
            </a:r>
            <a:r>
              <a:rPr lang="en-US" dirty="0" err="1"/>
              <a:t>ndim</a:t>
            </a:r>
            <a:r>
              <a:rPr lang="en-US" dirty="0"/>
              <a:t>&gt;(integrand, epsrel, epsabs, </a:t>
            </a:r>
            <a:r>
              <a:rPr lang="en-US" dirty="0" err="1"/>
              <a:t>nsamples</a:t>
            </a:r>
            <a:r>
              <a:rPr lang="en-US" dirty="0"/>
              <a:t>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9566-3F1A-4715-9D60-FAEC4022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A831-FFAB-4472-8404-472A02B4CA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058E-46C6-B323-3917-F78E6E47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49889-2443-A303-6F93-5521D4F2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84" y="2207159"/>
            <a:ext cx="5581422" cy="323722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649BF31-798A-E4FB-5E96-722B688C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3" y="2404437"/>
            <a:ext cx="5914117" cy="24018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DC7C2-E85A-7B50-DEE8-C56A2126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A383-80BA-8599-6647-611FF38C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3B0-024E-268D-7EAB-1506E6DE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4243"/>
          </a:xfrm>
        </p:spPr>
        <p:txBody>
          <a:bodyPr>
            <a:normAutofit/>
          </a:bodyPr>
          <a:lstStyle/>
          <a:p>
            <a:r>
              <a:rPr lang="en-US" dirty="0"/>
              <a:t>Perlmutter</a:t>
            </a:r>
          </a:p>
          <a:p>
            <a:r>
              <a:rPr lang="en-US" dirty="0"/>
              <a:t>256 MPI ranks</a:t>
            </a:r>
          </a:p>
          <a:p>
            <a:r>
              <a:rPr lang="en-US" dirty="0"/>
              <a:t>1 GPU/rank</a:t>
            </a:r>
          </a:p>
          <a:p>
            <a:r>
              <a:rPr lang="en-US" dirty="0"/>
              <a:t>Hundreds samples</a:t>
            </a:r>
          </a:p>
          <a:p>
            <a:r>
              <a:rPr lang="en-US" dirty="0"/>
              <a:t>4 integrands</a:t>
            </a:r>
          </a:p>
          <a:p>
            <a:r>
              <a:rPr lang="en-US" dirty="0"/>
              <a:t>4 volumes</a:t>
            </a:r>
          </a:p>
          <a:p>
            <a:r>
              <a:rPr lang="en-US" dirty="0"/>
              <a:t>69 grid-points = 69 integrations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12A67-F557-A1CD-188D-B0B8DEB3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A383-80BA-8599-6647-611FF38C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3B0-024E-268D-7EAB-1506E6DE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42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Perlmutter</a:t>
            </a:r>
          </a:p>
          <a:p>
            <a:r>
              <a:rPr lang="en-US" dirty="0"/>
              <a:t>256 MPI ranks</a:t>
            </a:r>
          </a:p>
          <a:p>
            <a:r>
              <a:rPr lang="en-US" dirty="0"/>
              <a:t>1 GPU/rank</a:t>
            </a:r>
          </a:p>
          <a:p>
            <a:r>
              <a:rPr lang="en-US" dirty="0"/>
              <a:t>Hundreds samples</a:t>
            </a:r>
          </a:p>
          <a:p>
            <a:pPr lvl="1"/>
            <a:r>
              <a:rPr lang="en-US" dirty="0"/>
              <a:t>4 integrands</a:t>
            </a:r>
          </a:p>
          <a:p>
            <a:pPr lvl="1"/>
            <a:r>
              <a:rPr lang="en-US" dirty="0"/>
              <a:t>4 volumes</a:t>
            </a:r>
          </a:p>
          <a:p>
            <a:pPr lvl="1"/>
            <a:r>
              <a:rPr lang="en-US" dirty="0"/>
              <a:t>69 grid-points</a:t>
            </a:r>
          </a:p>
          <a:p>
            <a:r>
              <a:rPr lang="en-US" dirty="0"/>
              <a:t>Error: Unknown error</a:t>
            </a:r>
          </a:p>
          <a:p>
            <a:r>
              <a:rPr lang="en-US" dirty="0"/>
              <a:t>Failure mode triggered after hundreds of integrations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12A67-F557-A1CD-188D-B0B8DEB3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3BB6-1514-8363-182E-FDFFED20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6138" cy="1325563"/>
          </a:xfrm>
        </p:spPr>
        <p:txBody>
          <a:bodyPr/>
          <a:lstStyle/>
          <a:p>
            <a:r>
              <a:rPr lang="en-US" dirty="0"/>
              <a:t>The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A812-A408-A036-8D64-750BA5F4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8002" cy="4351338"/>
          </a:xfrm>
        </p:spPr>
        <p:txBody>
          <a:bodyPr/>
          <a:lstStyle/>
          <a:p>
            <a:r>
              <a:rPr lang="en-US" dirty="0"/>
              <a:t>Reverted to 1 MPI rank</a:t>
            </a:r>
          </a:p>
          <a:p>
            <a:r>
              <a:rPr lang="en-US" dirty="0"/>
              <a:t>Identical crash but took longer to fail</a:t>
            </a:r>
          </a:p>
          <a:p>
            <a:r>
              <a:rPr lang="en-US" dirty="0"/>
              <a:t>Allocation in copy-constructor</a:t>
            </a:r>
          </a:p>
          <a:p>
            <a:r>
              <a:rPr lang="en-US" dirty="0"/>
              <a:t>Object for 2D interpolation</a:t>
            </a:r>
          </a:p>
          <a:p>
            <a:r>
              <a:rPr lang="en-US" dirty="0"/>
              <a:t>Data must be on GPU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3F76A-486D-74E8-E528-0576F13F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2398-300C-4713-64BA-B622CD8C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memory misuse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8504-ABBB-0633-8363-E6061D8C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49179" cy="4351338"/>
          </a:xfrm>
        </p:spPr>
        <p:txBody>
          <a:bodyPr/>
          <a:lstStyle/>
          <a:p>
            <a:r>
              <a:rPr lang="en-US" dirty="0"/>
              <a:t>“Compute sanitizer” reported no leaks</a:t>
            </a:r>
          </a:p>
          <a:p>
            <a:r>
              <a:rPr lang="en-US" b="1" dirty="0" err="1"/>
              <a:t>cudaMemGetInfo</a:t>
            </a:r>
            <a:r>
              <a:rPr lang="en-US" dirty="0"/>
              <a:t>: returns available GPU memory in bytes</a:t>
            </a:r>
          </a:p>
          <a:p>
            <a:r>
              <a:rPr lang="en-US" dirty="0"/>
              <a:t>Recorded free memory within copy constructor</a:t>
            </a:r>
          </a:p>
          <a:p>
            <a:r>
              <a:rPr lang="en-US" dirty="0"/>
              <a:t>Needed higher resolution memory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F2CE9-1779-0DB3-BE75-903421B0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E023-8EEF-F159-F486-B3A8F195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11273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0BCF-2AF2-059C-DBBE-F8A04429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9132" cy="4351338"/>
          </a:xfrm>
        </p:spPr>
        <p:txBody>
          <a:bodyPr>
            <a:normAutofit/>
          </a:bodyPr>
          <a:lstStyle/>
          <a:p>
            <a:r>
              <a:rPr lang="en-US" b="1" dirty="0" err="1"/>
              <a:t>MemTrackSentry</a:t>
            </a:r>
            <a:r>
              <a:rPr lang="en-US" dirty="0"/>
              <a:t> class</a:t>
            </a:r>
          </a:p>
          <a:p>
            <a:r>
              <a:rPr lang="en-US" dirty="0"/>
              <a:t>Record free GPU memory upon construction/deletion</a:t>
            </a:r>
          </a:p>
          <a:p>
            <a:r>
              <a:rPr lang="en-US" dirty="0"/>
              <a:t>“Leaked” = construction – deletion bytes</a:t>
            </a:r>
          </a:p>
          <a:p>
            <a:r>
              <a:rPr lang="en-US" dirty="0"/>
              <a:t>Module execution to generate 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D6FF0-0BFA-E03F-11F7-12CF052CDF86}"/>
              </a:ext>
            </a:extLst>
          </p:cNvPr>
          <p:cNvSpPr txBox="1"/>
          <p:nvPr/>
        </p:nvSpPr>
        <p:spPr>
          <a:xfrm>
            <a:off x="6615419" y="1614819"/>
            <a:ext cx="4211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1E42"/>
                </a:solidFill>
                <a:latin typeface="SFMono-Medium"/>
              </a:rPr>
              <a:t>v</a:t>
            </a:r>
            <a:r>
              <a:rPr lang="en-US" dirty="0">
                <a:solidFill>
                  <a:srgbClr val="091E42"/>
                </a:solidFill>
                <a:effectLst/>
                <a:latin typeface="SFMono-Medium"/>
              </a:rPr>
              <a:t>oid</a:t>
            </a:r>
            <a:r>
              <a:rPr lang="en-US" dirty="0">
                <a:solidFill>
                  <a:srgbClr val="000000"/>
                </a:solidFill>
                <a:latin typeface="SFMono-Medium"/>
              </a:rPr>
              <a:t> </a:t>
            </a:r>
            <a:r>
              <a:rPr lang="en-US" b="0" dirty="0">
                <a:solidFill>
                  <a:srgbClr val="202020"/>
                </a:solidFill>
                <a:effectLst/>
                <a:latin typeface="SFMono-Medium"/>
              </a:rPr>
              <a:t>execute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(){</a:t>
            </a:r>
          </a:p>
          <a:p>
            <a:endParaRPr lang="en-US" b="0" dirty="0">
              <a:solidFill>
                <a:srgbClr val="000000"/>
              </a:solidFill>
              <a:effectLst/>
              <a:latin typeface="SFMono-Medium"/>
            </a:endParaRPr>
          </a:p>
          <a:p>
            <a:r>
              <a:rPr lang="en-US" dirty="0">
                <a:solidFill>
                  <a:srgbClr val="202020"/>
                </a:solidFill>
                <a:latin typeface="SFMono-Medium"/>
              </a:rPr>
              <a:t>    </a:t>
            </a:r>
            <a:r>
              <a:rPr lang="en-US" b="1" dirty="0" err="1">
                <a:solidFill>
                  <a:srgbClr val="202020"/>
                </a:solidFill>
                <a:effectLst/>
                <a:latin typeface="SFMono-Medium"/>
              </a:rPr>
              <a:t>MemTrackSentry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 </a:t>
            </a:r>
            <a:r>
              <a:rPr lang="en-US" b="0" dirty="0" err="1">
                <a:solidFill>
                  <a:srgbClr val="202020"/>
                </a:solidFill>
                <a:effectLst/>
                <a:latin typeface="SFMono-Medium"/>
              </a:rPr>
              <a:t>mem_sentry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SFMono-Medium"/>
              </a:rPr>
              <a:t>	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  <a:effectLst/>
                <a:latin typeface="SFMono-Medium"/>
              </a:rPr>
              <a:t>ofstream_var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SFMono-Medium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SFMono-Medium"/>
              </a:rPr>
              <a:t>	</a:t>
            </a:r>
            <a:r>
              <a:rPr lang="en-US" b="0" dirty="0">
                <a:solidFill>
                  <a:srgbClr val="202020"/>
                </a:solidFill>
                <a:effectLst/>
                <a:latin typeface="SFMono-Medium"/>
              </a:rPr>
              <a:t>“</a:t>
            </a:r>
            <a:r>
              <a:rPr lang="en-US" b="0" dirty="0" err="1">
                <a:solidFill>
                  <a:schemeClr val="accent5"/>
                </a:solidFill>
                <a:effectLst/>
                <a:latin typeface="SFMono-Medium"/>
              </a:rPr>
              <a:t>integrand_label</a:t>
            </a:r>
            <a:r>
              <a:rPr lang="en-US" b="0" dirty="0">
                <a:solidFill>
                  <a:srgbClr val="202020"/>
                </a:solidFill>
                <a:effectLst/>
                <a:latin typeface="SFMono-Medium"/>
              </a:rPr>
              <a:t>”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SFMono-Medium"/>
              </a:rPr>
              <a:t>	</a:t>
            </a:r>
            <a:r>
              <a:rPr lang="en-US" b="0" dirty="0">
                <a:solidFill>
                  <a:srgbClr val="BF2600"/>
                </a:solidFill>
                <a:effectLst/>
                <a:latin typeface="SFMono-Medium"/>
              </a:rPr>
              <a:t>"module"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);</a:t>
            </a:r>
          </a:p>
          <a:p>
            <a:endParaRPr lang="en-US" b="0" dirty="0">
              <a:solidFill>
                <a:srgbClr val="000000"/>
              </a:solidFill>
              <a:effectLst/>
              <a:latin typeface="SFMono-Medium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SFMono-Medium"/>
              </a:rPr>
              <a:t>do_integrations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4D24C-26F8-CFCD-1657-EA1E6204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E023-8EEF-F159-F486-B3A8F195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11273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0BCF-2AF2-059C-DBBE-F8A04429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4239" cy="4351338"/>
          </a:xfrm>
        </p:spPr>
        <p:txBody>
          <a:bodyPr>
            <a:normAutofit/>
          </a:bodyPr>
          <a:lstStyle/>
          <a:p>
            <a:r>
              <a:rPr lang="en-US" b="1" dirty="0" err="1"/>
              <a:t>MemTrackSentry</a:t>
            </a:r>
            <a:r>
              <a:rPr lang="en-US" dirty="0"/>
              <a:t> class</a:t>
            </a:r>
          </a:p>
          <a:p>
            <a:r>
              <a:rPr lang="en-US" dirty="0"/>
              <a:t>Record free GPU memory upon construction/deletion</a:t>
            </a:r>
          </a:p>
          <a:p>
            <a:r>
              <a:rPr lang="en-US" dirty="0"/>
              <a:t>“Leaked” = construction – destruction bytes</a:t>
            </a:r>
          </a:p>
          <a:p>
            <a:r>
              <a:rPr lang="en-US" dirty="0"/>
              <a:t>Module execution to generate sample</a:t>
            </a:r>
          </a:p>
          <a:p>
            <a:r>
              <a:rPr lang="en-US" dirty="0"/>
              <a:t>Volume</a:t>
            </a:r>
          </a:p>
          <a:p>
            <a:r>
              <a:rPr lang="en-US" dirty="0"/>
              <a:t>Call to integration routine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BE095-ADA3-DDF9-A609-2B38D96286B6}"/>
              </a:ext>
            </a:extLst>
          </p:cNvPr>
          <p:cNvSpPr txBox="1"/>
          <p:nvPr/>
        </p:nvSpPr>
        <p:spPr>
          <a:xfrm>
            <a:off x="6522898" y="1578605"/>
            <a:ext cx="56691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1E42"/>
                </a:solidFill>
                <a:latin typeface="SFMono-Medium"/>
              </a:rPr>
              <a:t>v</a:t>
            </a:r>
            <a:r>
              <a:rPr lang="en-US" dirty="0">
                <a:solidFill>
                  <a:srgbClr val="091E42"/>
                </a:solidFill>
                <a:effectLst/>
                <a:latin typeface="SFMono-Medium"/>
              </a:rPr>
              <a:t>oid</a:t>
            </a:r>
            <a:r>
              <a:rPr lang="en-US" dirty="0">
                <a:solidFill>
                  <a:srgbClr val="000000"/>
                </a:solidFill>
                <a:latin typeface="SFMono-Medium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SFMono-Medium"/>
              </a:rPr>
              <a:t>do_integrations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()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SFMono-Medium"/>
              </a:rPr>
              <a:t>{</a:t>
            </a:r>
          </a:p>
          <a:p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SFMono-Medium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  for(auto&amp; volume: volumes) </a:t>
            </a:r>
            <a:r>
              <a:rPr lang="en-US" b="0" dirty="0">
                <a:solidFill>
                  <a:srgbClr val="FF0000"/>
                </a:solidFill>
                <a:effectLst/>
                <a:latin typeface="SFMono-Medium"/>
              </a:rPr>
              <a:t>{</a:t>
            </a:r>
            <a:endParaRPr lang="en-US" b="0" dirty="0">
              <a:solidFill>
                <a:srgbClr val="000000"/>
              </a:solidFill>
              <a:effectLst/>
              <a:latin typeface="SFMono-Medium"/>
            </a:endParaRPr>
          </a:p>
          <a:p>
            <a:r>
              <a:rPr lang="en-US" dirty="0">
                <a:solidFill>
                  <a:srgbClr val="202020"/>
                </a:solidFill>
                <a:latin typeface="SFMono-Medium"/>
              </a:rPr>
              <a:t>       </a:t>
            </a:r>
            <a:r>
              <a:rPr lang="en-US" b="1" dirty="0" err="1">
                <a:solidFill>
                  <a:srgbClr val="202020"/>
                </a:solidFill>
                <a:effectLst/>
                <a:latin typeface="SFMono-Medium"/>
              </a:rPr>
              <a:t>MemTrackSentry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 </a:t>
            </a:r>
            <a:r>
              <a:rPr lang="en-US" b="0" dirty="0" err="1">
                <a:solidFill>
                  <a:srgbClr val="202020"/>
                </a:solidFill>
                <a:effectLst/>
                <a:latin typeface="SFMono-Medium"/>
              </a:rPr>
              <a:t>mem_sentry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SFMono-Medium"/>
              </a:rPr>
              <a:t>	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  <a:effectLst/>
                <a:latin typeface="SFMono-Medium"/>
              </a:rPr>
              <a:t>ofstream_var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SFMono-Medium"/>
            </a:endParaRPr>
          </a:p>
          <a:p>
            <a:r>
              <a:rPr lang="en-US" dirty="0">
                <a:solidFill>
                  <a:srgbClr val="000000"/>
                </a:solidFill>
                <a:latin typeface="SFMono-Medium"/>
              </a:rPr>
              <a:t>	</a:t>
            </a:r>
            <a:r>
              <a:rPr lang="en-US" b="0" dirty="0">
                <a:solidFill>
                  <a:srgbClr val="202020"/>
                </a:solidFill>
                <a:effectLst/>
                <a:latin typeface="SFMono-Medium"/>
              </a:rPr>
              <a:t>“</a:t>
            </a:r>
            <a:r>
              <a:rPr lang="en-US" b="0" dirty="0" err="1">
                <a:solidFill>
                  <a:schemeClr val="accent5"/>
                </a:solidFill>
                <a:effectLst/>
                <a:latin typeface="SFMono-Medium"/>
              </a:rPr>
              <a:t>integrand_label</a:t>
            </a:r>
            <a:r>
              <a:rPr lang="en-US" b="0" dirty="0">
                <a:solidFill>
                  <a:srgbClr val="202020"/>
                </a:solidFill>
                <a:effectLst/>
                <a:latin typeface="SFMono-Medium"/>
              </a:rPr>
              <a:t>”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SFMono-Medium"/>
              </a:rPr>
              <a:t>	</a:t>
            </a:r>
            <a:r>
              <a:rPr lang="en-US" b="0" dirty="0">
                <a:solidFill>
                  <a:srgbClr val="BF2600"/>
                </a:solidFill>
                <a:effectLst/>
                <a:latin typeface="SFMono-Medium"/>
              </a:rPr>
              <a:t>“volume"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       for(auto&amp; point: </a:t>
            </a:r>
            <a:r>
              <a:rPr lang="en-US" b="0" dirty="0" err="1">
                <a:solidFill>
                  <a:srgbClr val="000000"/>
                </a:solidFill>
                <a:effectLst/>
                <a:latin typeface="SFMono-Medium"/>
              </a:rPr>
              <a:t>grid_points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SFMono-Medium"/>
              </a:rPr>
              <a:t>	</a:t>
            </a:r>
            <a:r>
              <a:rPr lang="en-US" b="1" dirty="0">
                <a:solidFill>
                  <a:srgbClr val="202020"/>
                </a:solidFill>
                <a:effectLst/>
                <a:latin typeface="SFMono-Medium"/>
              </a:rPr>
              <a:t> </a:t>
            </a:r>
            <a:r>
              <a:rPr lang="en-US" b="1" dirty="0" err="1">
                <a:solidFill>
                  <a:srgbClr val="202020"/>
                </a:solidFill>
                <a:effectLst/>
                <a:latin typeface="SFMono-Medium"/>
              </a:rPr>
              <a:t>MemTrackSentry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 </a:t>
            </a:r>
            <a:r>
              <a:rPr lang="en-US" b="0" dirty="0" err="1">
                <a:solidFill>
                  <a:srgbClr val="202020"/>
                </a:solidFill>
                <a:effectLst/>
                <a:latin typeface="SFMono-Medium"/>
              </a:rPr>
              <a:t>mem_sentry</a:t>
            </a:r>
            <a:r>
              <a:rPr lang="en-US" b="0" dirty="0">
                <a:solidFill>
                  <a:srgbClr val="202020"/>
                </a:solidFill>
                <a:effectLst/>
                <a:latin typeface="SFMono-Medium"/>
              </a:rPr>
              <a:t>(…, “</a:t>
            </a:r>
            <a:r>
              <a:rPr lang="en-US" b="0" dirty="0">
                <a:solidFill>
                  <a:srgbClr val="FF0000"/>
                </a:solidFill>
                <a:effectLst/>
                <a:latin typeface="SFMono-Medium"/>
              </a:rPr>
              <a:t>integration</a:t>
            </a:r>
            <a:r>
              <a:rPr lang="en-US" b="0" dirty="0">
                <a:solidFill>
                  <a:srgbClr val="202020"/>
                </a:solidFill>
                <a:effectLst/>
                <a:latin typeface="SFMono-Medium"/>
              </a:rPr>
              <a:t>”)</a:t>
            </a:r>
          </a:p>
          <a:p>
            <a:r>
              <a:rPr lang="en-US" dirty="0">
                <a:solidFill>
                  <a:srgbClr val="202020"/>
                </a:solidFill>
                <a:latin typeface="SFMono-Medium"/>
              </a:rPr>
              <a:t>	 integrate(…)</a:t>
            </a:r>
            <a:endParaRPr lang="en-US" dirty="0">
              <a:solidFill>
                <a:srgbClr val="000000"/>
              </a:solidFill>
              <a:latin typeface="SFMono-Medium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     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SFMono-Medium"/>
              </a:rPr>
              <a:t> }</a:t>
            </a:r>
            <a:r>
              <a:rPr lang="en-US" b="0" dirty="0">
                <a:solidFill>
                  <a:srgbClr val="000000"/>
                </a:solidFill>
                <a:effectLst/>
                <a:latin typeface="SFMono-Medium"/>
              </a:rPr>
              <a:t>	</a:t>
            </a:r>
          </a:p>
          <a:p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SFMono-Medium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B32A8-A64A-3D37-50DC-49A94906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1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8AFB-D845-04B3-B991-D3213DA2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6E7E-436A-BE26-10C9-A9B2C459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8317"/>
          </a:xfrm>
        </p:spPr>
        <p:txBody>
          <a:bodyPr/>
          <a:lstStyle/>
          <a:p>
            <a:r>
              <a:rPr lang="en-US" dirty="0"/>
              <a:t>Applications: parameter estimation, simulation of mean dynamics, risk management, ray-tracing</a:t>
            </a:r>
          </a:p>
          <a:p>
            <a:r>
              <a:rPr lang="en-US" dirty="0"/>
              <a:t>PAGANI &amp; m-Cubes</a:t>
            </a:r>
          </a:p>
          <a:p>
            <a:r>
              <a:rPr lang="en-US" dirty="0"/>
              <a:t>Demonstrated significant performance gains</a:t>
            </a:r>
          </a:p>
          <a:p>
            <a:r>
              <a:rPr lang="en-US" dirty="0"/>
              <a:t>Goal: use at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06079-07D8-72C4-9332-2B2D34D0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13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9128-A82D-6032-C2A2-A9EBD68C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13E6-334A-3356-9F32-A11C644D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3451" cy="4351338"/>
          </a:xfrm>
        </p:spPr>
        <p:txBody>
          <a:bodyPr/>
          <a:lstStyle/>
          <a:p>
            <a:r>
              <a:rPr lang="en-US" dirty="0"/>
              <a:t>Many leaks</a:t>
            </a:r>
          </a:p>
          <a:p>
            <a:r>
              <a:rPr lang="en-US" dirty="0"/>
              <a:t>Validated our hypothesis</a:t>
            </a:r>
          </a:p>
          <a:p>
            <a:r>
              <a:rPr lang="en-US" dirty="0"/>
              <a:t>Leaks of different sizes</a:t>
            </a:r>
          </a:p>
          <a:p>
            <a:r>
              <a:rPr lang="en-US" dirty="0"/>
              <a:t>Caused by module, integration, integrands?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7EA72-DA39-543E-9754-6E8EF48E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1" y="295274"/>
            <a:ext cx="6091530" cy="611277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4EEC-92A5-E703-DE33-AAD84037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E023-8EEF-F159-F486-B3A8F195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No managed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0BCF-2AF2-059C-DBBE-F8A04429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0493" cy="4351338"/>
          </a:xfrm>
        </p:spPr>
        <p:txBody>
          <a:bodyPr/>
          <a:lstStyle/>
          <a:p>
            <a:r>
              <a:rPr lang="en-US" dirty="0"/>
              <a:t>Crash sooner</a:t>
            </a:r>
          </a:p>
          <a:p>
            <a:r>
              <a:rPr lang="en-US" dirty="0"/>
              <a:t>Patterns within modules</a:t>
            </a:r>
          </a:p>
          <a:p>
            <a:r>
              <a:rPr lang="en-US" dirty="0"/>
              <a:t>Large initial leak</a:t>
            </a:r>
          </a:p>
          <a:p>
            <a:r>
              <a:rPr lang="en-US" dirty="0"/>
              <a:t>No consistency across modules</a:t>
            </a:r>
          </a:p>
          <a:p>
            <a:r>
              <a:rPr lang="en-US" dirty="0" err="1"/>
              <a:t>NC_cent</a:t>
            </a:r>
            <a:r>
              <a:rPr lang="en-US" dirty="0"/>
              <a:t> and </a:t>
            </a:r>
            <a:r>
              <a:rPr lang="en-US" dirty="0" err="1"/>
              <a:t>Sigma_cent</a:t>
            </a:r>
            <a:r>
              <a:rPr lang="en-US" dirty="0"/>
              <a:t> leaked once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6DA1F-08BD-9846-9922-3DB978F68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44" y="543719"/>
            <a:ext cx="5779251" cy="57705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8E2A1-DE40-5706-DD8E-9E516525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54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3491-1101-4CBD-124A-701A86FD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of integrands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9D61A4-98BA-4405-39D3-F022D68E1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92" y="1690688"/>
            <a:ext cx="8677275" cy="47451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64A1-99A9-CE88-7E71-2FA1E2B7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5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E286F-EEA9-5D77-05F9-DBA24124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Users of GPU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DAE8-AE2A-E8AB-4D5C-AC20DE02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0300"/>
            <a:ext cx="5158427" cy="36687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PAGANI</a:t>
            </a:r>
          </a:p>
          <a:p>
            <a:pPr lvl="1"/>
            <a:r>
              <a:rPr lang="en-US" sz="1600" dirty="0"/>
              <a:t>Quadrature rules</a:t>
            </a:r>
          </a:p>
          <a:p>
            <a:pPr lvl="1"/>
            <a:r>
              <a:rPr lang="en-US" sz="1600" dirty="0"/>
              <a:t>Sub-region boundaries</a:t>
            </a:r>
          </a:p>
          <a:p>
            <a:pPr lvl="1"/>
            <a:r>
              <a:rPr lang="en-US" sz="1600" dirty="0"/>
              <a:t>Sub-region metadata</a:t>
            </a:r>
          </a:p>
          <a:p>
            <a:pPr marL="0"/>
            <a:endParaRPr lang="en-US" sz="2000" dirty="0"/>
          </a:p>
          <a:p>
            <a:r>
              <a:rPr lang="en-US" sz="2000" dirty="0" err="1"/>
              <a:t>mCUBES</a:t>
            </a:r>
            <a:endParaRPr lang="en-US" sz="2000" dirty="0"/>
          </a:p>
          <a:p>
            <a:pPr lvl="1"/>
            <a:r>
              <a:rPr lang="en-US" sz="1600" dirty="0"/>
              <a:t>Bin boundaries</a:t>
            </a:r>
          </a:p>
          <a:p>
            <a:pPr lvl="1"/>
            <a:r>
              <a:rPr lang="en-US" sz="1600" dirty="0"/>
              <a:t>Bin contributions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006703-9709-2B33-1DC6-DB2B9AC9D88F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Integrands</a:t>
            </a:r>
          </a:p>
          <a:p>
            <a:pPr lvl="1"/>
            <a:r>
              <a:rPr lang="en-US" sz="1600" dirty="0"/>
              <a:t>Tabular data</a:t>
            </a:r>
          </a:p>
          <a:p>
            <a:pPr lvl="1"/>
            <a:r>
              <a:rPr lang="en-US" sz="1600" dirty="0"/>
              <a:t>Constructed on the CPU</a:t>
            </a:r>
          </a:p>
          <a:p>
            <a:pPr lvl="1"/>
            <a:r>
              <a:rPr lang="en-US" sz="1600" dirty="0"/>
              <a:t>Copied to the GPU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Execute samples</a:t>
            </a:r>
          </a:p>
          <a:p>
            <a:pPr lvl="1"/>
            <a:r>
              <a:rPr lang="en-US" sz="1600" dirty="0"/>
              <a:t>4 integrands/sample</a:t>
            </a:r>
          </a:p>
          <a:p>
            <a:pPr lvl="1"/>
            <a:r>
              <a:rPr lang="en-US" sz="1600" dirty="0"/>
              <a:t>4 volumes per integrand</a:t>
            </a:r>
          </a:p>
          <a:p>
            <a:pPr lvl="1"/>
            <a:r>
              <a:rPr lang="en-US" sz="1600" dirty="0"/>
              <a:t>69 integrations per volume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92E3D3-DEFC-2D1C-318F-D5F768A84E01}"/>
              </a:ext>
            </a:extLst>
          </p:cNvPr>
          <p:cNvSpPr txBox="1">
            <a:spLocks/>
          </p:cNvSpPr>
          <p:nvPr/>
        </p:nvSpPr>
        <p:spPr>
          <a:xfrm>
            <a:off x="5572957" y="4397699"/>
            <a:ext cx="4834631" cy="187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2CB9DB-EAF7-5303-C68B-9106E1471762}"/>
              </a:ext>
            </a:extLst>
          </p:cNvPr>
          <p:cNvSpPr txBox="1">
            <a:spLocks/>
          </p:cNvSpPr>
          <p:nvPr/>
        </p:nvSpPr>
        <p:spPr>
          <a:xfrm>
            <a:off x="662123" y="4617991"/>
            <a:ext cx="4834631" cy="187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697EE-0448-FB6B-B3AD-57578D46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4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C46D-43C6-BEB8-AFCB-E875FEC6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638" y="214322"/>
            <a:ext cx="2181736" cy="1325563"/>
          </a:xfrm>
        </p:spPr>
        <p:txBody>
          <a:bodyPr/>
          <a:lstStyle/>
          <a:p>
            <a:r>
              <a:rPr lang="en-US" dirty="0"/>
              <a:t>Volumes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78DD06-FCA8-ED20-F96D-147B4369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38" y="1690688"/>
            <a:ext cx="4816762" cy="4802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970B38-BBA6-A665-2404-9975B681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50" y="1690688"/>
            <a:ext cx="4618897" cy="46609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6E7262A-5625-8A99-36BA-C2DF9696F346}"/>
              </a:ext>
            </a:extLst>
          </p:cNvPr>
          <p:cNvSpPr txBox="1">
            <a:spLocks/>
          </p:cNvSpPr>
          <p:nvPr/>
        </p:nvSpPr>
        <p:spPr>
          <a:xfrm>
            <a:off x="7755354" y="365125"/>
            <a:ext cx="28734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Grid-points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0A70F3-5440-A256-EA0F-91A4D295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01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94BA-3D31-5436-9844-2545820E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without </a:t>
            </a:r>
            <a:br>
              <a:rPr lang="en-US" dirty="0"/>
            </a:br>
            <a:r>
              <a:rPr lang="en-US" dirty="0"/>
              <a:t>invoking integrate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E8A9-3EA4-31B4-0ECF-570FC69C8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7982"/>
            <a:ext cx="3937986" cy="27818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crash</a:t>
            </a:r>
          </a:p>
          <a:p>
            <a:r>
              <a:rPr lang="en-US" dirty="0"/>
              <a:t>Smaller leaks</a:t>
            </a:r>
          </a:p>
          <a:p>
            <a:r>
              <a:rPr lang="en-US" dirty="0"/>
              <a:t>Integration has a leak</a:t>
            </a:r>
          </a:p>
          <a:p>
            <a:r>
              <a:rPr lang="en-US" dirty="0"/>
              <a:t>Additional leak</a:t>
            </a:r>
          </a:p>
          <a:p>
            <a:r>
              <a:rPr lang="en-US" dirty="0"/>
              <a:t>Toy program with only integrand copying to </a:t>
            </a:r>
            <a:r>
              <a:rPr lang="en-US" dirty="0" err="1"/>
              <a:t>gpu</a:t>
            </a:r>
            <a:r>
              <a:rPr lang="en-US" dirty="0"/>
              <a:t>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5A95D-281A-14CC-5470-09F7952B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9565"/>
            <a:ext cx="5202615" cy="52267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D0C-09EB-717B-F0F0-ED9B45BD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78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E1D-93FE-79C8-0726-F4C75FA1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issue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18CCA-27F4-E76E-1DC3-54A168027CEC}"/>
              </a:ext>
            </a:extLst>
          </p:cNvPr>
          <p:cNvSpPr txBox="1"/>
          <p:nvPr/>
        </p:nvSpPr>
        <p:spPr>
          <a:xfrm>
            <a:off x="924232" y="1690688"/>
            <a:ext cx="10343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/>
              <a:t> F&gt;</a:t>
            </a:r>
          </a:p>
          <a:p>
            <a:r>
              <a:rPr lang="en-US" dirty="0" err="1"/>
              <a:t>cuhreResult</a:t>
            </a:r>
            <a:r>
              <a:rPr lang="en-US" dirty="0"/>
              <a:t>&lt;T&gt;</a:t>
            </a:r>
          </a:p>
          <a:p>
            <a:r>
              <a:rPr lang="en-US" dirty="0"/>
              <a:t>integrate(F&amp; integrand, ...){</a:t>
            </a:r>
          </a:p>
          <a:p>
            <a:r>
              <a:rPr lang="en-US" dirty="0"/>
              <a:t>	F* </a:t>
            </a:r>
            <a:r>
              <a:rPr lang="en-US" dirty="0" err="1"/>
              <a:t>d_integrand</a:t>
            </a:r>
            <a:r>
              <a:rPr lang="en-US" dirty="0"/>
              <a:t> = quad::</a:t>
            </a:r>
            <a:r>
              <a:rPr lang="en-US" dirty="0" err="1"/>
              <a:t>cuda_copy_to_managed</a:t>
            </a:r>
            <a:r>
              <a:rPr lang="en-US" dirty="0"/>
              <a:t>(integrand);</a:t>
            </a:r>
          </a:p>
          <a:p>
            <a:r>
              <a:rPr lang="en-US" dirty="0"/>
              <a:t>	</a:t>
            </a:r>
            <a:r>
              <a:rPr lang="en-US" dirty="0" err="1"/>
              <a:t>gpu_integrate</a:t>
            </a:r>
            <a:r>
              <a:rPr lang="en-US" dirty="0"/>
              <a:t>(</a:t>
            </a:r>
            <a:r>
              <a:rPr lang="en-US" dirty="0" err="1"/>
              <a:t>d_integrand</a:t>
            </a:r>
            <a:r>
              <a:rPr lang="en-US" dirty="0"/>
              <a:t>, ...);</a:t>
            </a:r>
          </a:p>
          <a:p>
            <a:r>
              <a:rPr lang="en-US" dirty="0"/>
              <a:t>	</a:t>
            </a:r>
            <a:r>
              <a:rPr lang="en-US" dirty="0" err="1"/>
              <a:t>cudaFree</a:t>
            </a:r>
            <a:r>
              <a:rPr lang="en-US" dirty="0"/>
              <a:t>(</a:t>
            </a:r>
            <a:r>
              <a:rPr lang="en-US" dirty="0" err="1"/>
              <a:t>d_integrand</a:t>
            </a:r>
            <a:r>
              <a:rPr lang="en-US" dirty="0"/>
              <a:t>);</a:t>
            </a:r>
          </a:p>
          <a:p>
            <a:r>
              <a:rPr lang="en-US" dirty="0"/>
              <a:t>}	</a:t>
            </a:r>
          </a:p>
          <a:p>
            <a:r>
              <a:rPr lang="en-US" dirty="0"/>
              <a:t>		</a:t>
            </a:r>
          </a:p>
          <a:p>
            <a:r>
              <a:rPr lang="en-US" dirty="0">
                <a:solidFill>
                  <a:srgbClr val="0070C0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T&gt;</a:t>
            </a:r>
          </a:p>
          <a:p>
            <a:r>
              <a:rPr lang="en-US" dirty="0"/>
              <a:t>T*</a:t>
            </a:r>
          </a:p>
          <a:p>
            <a:r>
              <a:rPr lang="en-US" dirty="0" err="1"/>
              <a:t>cuda_copy_to_managed</a:t>
            </a:r>
            <a:r>
              <a:rPr lang="en-US" dirty="0"/>
              <a:t>(T </a:t>
            </a:r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&amp; </a:t>
            </a:r>
            <a:r>
              <a:rPr lang="en-US" dirty="0" err="1"/>
              <a:t>integrand_on_host</a:t>
            </a:r>
            <a:r>
              <a:rPr lang="en-US" dirty="0"/>
              <a:t>){</a:t>
            </a:r>
          </a:p>
          <a:p>
            <a:r>
              <a:rPr lang="en-US" dirty="0"/>
              <a:t>    T* buffer = </a:t>
            </a:r>
            <a:r>
              <a:rPr lang="en-US" dirty="0" err="1"/>
              <a:t>cuda_malloc_managed</a:t>
            </a:r>
            <a:r>
              <a:rPr lang="en-US" dirty="0"/>
              <a:t>&lt;T&gt;();</a:t>
            </a:r>
          </a:p>
          <a:p>
            <a:r>
              <a:rPr lang="en-US" dirty="0">
                <a:solidFill>
                  <a:srgbClr val="0070C0"/>
                </a:solidFill>
              </a:rPr>
              <a:t>    new</a:t>
            </a:r>
            <a:r>
              <a:rPr lang="en-US" dirty="0"/>
              <a:t> (buffer) T(</a:t>
            </a:r>
            <a:r>
              <a:rPr lang="en-US" dirty="0" err="1"/>
              <a:t>integrand_on_host</a:t>
            </a:r>
            <a:r>
              <a:rPr lang="en-US" dirty="0"/>
              <a:t>);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buffer;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E381713-7AB1-E9B2-60B7-5E8EC8E6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0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E1D-93FE-79C8-0726-F4C75FA1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issue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18CCA-27F4-E76E-1DC3-54A168027CEC}"/>
              </a:ext>
            </a:extLst>
          </p:cNvPr>
          <p:cNvSpPr txBox="1"/>
          <p:nvPr/>
        </p:nvSpPr>
        <p:spPr>
          <a:xfrm>
            <a:off x="924232" y="1690688"/>
            <a:ext cx="10343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/>
              <a:t> F&gt;</a:t>
            </a:r>
          </a:p>
          <a:p>
            <a:r>
              <a:rPr lang="en-US" dirty="0" err="1"/>
              <a:t>cuhreResult</a:t>
            </a:r>
            <a:r>
              <a:rPr lang="en-US" dirty="0"/>
              <a:t>&lt;T&gt;</a:t>
            </a:r>
          </a:p>
          <a:p>
            <a:r>
              <a:rPr lang="en-US" dirty="0"/>
              <a:t>integrate(F&amp; integrand, ...){</a:t>
            </a:r>
          </a:p>
          <a:p>
            <a:r>
              <a:rPr lang="en-US" dirty="0"/>
              <a:t>	F* </a:t>
            </a:r>
            <a:r>
              <a:rPr lang="en-US" dirty="0" err="1"/>
              <a:t>d_integrand</a:t>
            </a:r>
            <a:r>
              <a:rPr lang="en-US" dirty="0"/>
              <a:t> = quad::</a:t>
            </a:r>
            <a:r>
              <a:rPr lang="en-US" dirty="0" err="1"/>
              <a:t>cuda_copy_to_managed</a:t>
            </a:r>
            <a:r>
              <a:rPr lang="en-US" dirty="0"/>
              <a:t>(integrand);</a:t>
            </a:r>
          </a:p>
          <a:p>
            <a:r>
              <a:rPr lang="en-US" dirty="0"/>
              <a:t>	integrate(</a:t>
            </a:r>
            <a:r>
              <a:rPr lang="en-US" dirty="0" err="1"/>
              <a:t>d_integrand</a:t>
            </a:r>
            <a:r>
              <a:rPr lang="en-US" dirty="0"/>
              <a:t>, ...);</a:t>
            </a:r>
          </a:p>
          <a:p>
            <a:r>
              <a:rPr lang="en-US" dirty="0"/>
              <a:t>	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d_integrand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-&gt;</a:t>
            </a:r>
            <a:r>
              <a:rPr lang="en-US" b="0" i="0" dirty="0">
                <a:effectLst/>
                <a:latin typeface="ui-monospace"/>
              </a:rPr>
              <a:t>~F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();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cudaFree</a:t>
            </a:r>
            <a:r>
              <a:rPr lang="en-US" dirty="0"/>
              <a:t>(</a:t>
            </a:r>
            <a:r>
              <a:rPr lang="en-US" dirty="0" err="1"/>
              <a:t>d_integrand</a:t>
            </a:r>
            <a:r>
              <a:rPr lang="en-US" dirty="0"/>
              <a:t>);</a:t>
            </a:r>
          </a:p>
          <a:p>
            <a:r>
              <a:rPr lang="en-US" dirty="0"/>
              <a:t>}	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051166-DCD4-1943-E375-2C52966B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20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343B-4BF3-374C-FF29-3F91F21F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75555" cy="1325563"/>
          </a:xfrm>
        </p:spPr>
        <p:txBody>
          <a:bodyPr/>
          <a:lstStyle/>
          <a:p>
            <a:r>
              <a:rPr lang="en-US" dirty="0"/>
              <a:t>Not realizing the issue is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49BA-7EDE-E4E7-0A2C-00FDE758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Repeatedly edited integrands and tested for memory impact</a:t>
            </a:r>
          </a:p>
          <a:p>
            <a:r>
              <a:rPr lang="en-US" dirty="0"/>
              <a:t>Executed only PAGANI/m-Cubes</a:t>
            </a:r>
          </a:p>
          <a:p>
            <a:r>
              <a:rPr lang="en-US" dirty="0"/>
              <a:t>Amount of reported leaking would exhaust memory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095C54-78F4-F13C-43B0-F013D3EB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01" y="814746"/>
            <a:ext cx="5632072" cy="567812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205FA9-E11B-B9CD-4F68-5CA813E6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11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8AAB-C19D-20A3-D2BA-B91C56C0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dirty="0" err="1"/>
              <a:t>cudaMemGetInfo</a:t>
            </a:r>
            <a:r>
              <a:rPr lang="en-US" dirty="0"/>
              <a:t> at the start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A749-4B73-3D39-5C29-1393F552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1B2D1-3BE4-6F53-7092-9E8437FE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56" y="1801202"/>
            <a:ext cx="6495087" cy="42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7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866F-2267-F4EF-4D9C-D5410E55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C009-AE1F-0730-18B6-2C064484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description of integration algorithms</a:t>
            </a:r>
          </a:p>
          <a:p>
            <a:r>
              <a:rPr lang="en-US" dirty="0"/>
              <a:t>Pre-internship status of integration implementations</a:t>
            </a:r>
          </a:p>
          <a:p>
            <a:r>
              <a:rPr lang="en-US" dirty="0"/>
              <a:t>Summer internship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85B33-C5F4-70D2-FD1D-904C3181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02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2A952-48F9-E913-525F-900FD898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982" y="1906587"/>
            <a:ext cx="4432300" cy="4449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49E9E-0474-F464-348E-929886F78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5493"/>
            <a:ext cx="4471988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E25AE-D3C0-B0B3-74EA-CB66968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Before and 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E36A1-DB1D-E2AA-357A-C8F8F034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77CC8FD-AEE3-4BD0-96C7-81D4B107BC72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20EE-EC9F-4F01-C3B5-4E3E4DF2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E206-13C1-E62F-8397-2CB5F859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 on </a:t>
            </a:r>
            <a:r>
              <a:rPr lang="en-US" dirty="0" err="1"/>
              <a:t>cudaMemGetInfo</a:t>
            </a:r>
            <a:endParaRPr lang="en-US" dirty="0"/>
          </a:p>
          <a:p>
            <a:r>
              <a:rPr lang="en-US" dirty="0"/>
              <a:t>Fixed integrands</a:t>
            </a:r>
          </a:p>
          <a:p>
            <a:r>
              <a:rPr lang="en-US" dirty="0"/>
              <a:t>Removed unneeded managed memory</a:t>
            </a:r>
          </a:p>
          <a:p>
            <a:r>
              <a:rPr lang="en-US" dirty="0"/>
              <a:t>Fixed memory leak</a:t>
            </a:r>
          </a:p>
          <a:p>
            <a:r>
              <a:rPr lang="en-US" dirty="0"/>
              <a:t>Successful run with 256 MPI-ranks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46B0-5489-C633-5762-B12CCF64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2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FA755-2083-EF3E-D241-417E1525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FF72B-9D29-EEDB-8DC1-A6F65156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3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3127-1839-C4C2-EA02-F1608B24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 memory at module start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6724C3-DB41-07DA-9381-2700759B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24" y="1572769"/>
            <a:ext cx="4898010" cy="49201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53F15-67C3-70E8-1363-46927D78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68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B986-28F1-EDB8-9F5E-02D9E7CC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Managed-Volume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2741-4ECE-D35F-D05C-6B1397E5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2258"/>
            <a:ext cx="4648201" cy="4351338"/>
          </a:xfrm>
        </p:spPr>
        <p:txBody>
          <a:bodyPr/>
          <a:lstStyle/>
          <a:p>
            <a:r>
              <a:rPr lang="en-US" dirty="0"/>
              <a:t>Plot not identical to module level</a:t>
            </a:r>
          </a:p>
          <a:p>
            <a:r>
              <a:rPr lang="en-US" dirty="0"/>
              <a:t>Volume has no impact on integrand-related allocations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7CDCE-247B-B171-5BEA-8E18CD66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490" y="528637"/>
            <a:ext cx="5740510" cy="58007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B57D2-9277-F82C-E14F-3E142B05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0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AE26-CCAC-0700-4FAA-F68485E1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Grid-point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C072-B2F9-7CFB-FD27-341D569A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2623" cy="4351338"/>
          </a:xfrm>
        </p:spPr>
        <p:txBody>
          <a:bodyPr/>
          <a:lstStyle/>
          <a:p>
            <a:r>
              <a:rPr lang="en-US" dirty="0"/>
              <a:t>Integration level</a:t>
            </a:r>
          </a:p>
          <a:p>
            <a:r>
              <a:rPr lang="en-US" dirty="0"/>
              <a:t>Single integration calls</a:t>
            </a:r>
          </a:p>
          <a:p>
            <a:r>
              <a:rPr lang="en-US" dirty="0"/>
              <a:t>Multiple leaks?</a:t>
            </a:r>
          </a:p>
          <a:p>
            <a:r>
              <a:rPr lang="en-US" dirty="0"/>
              <a:t>Integration must have a leak</a:t>
            </a:r>
          </a:p>
          <a:p>
            <a:r>
              <a:rPr lang="en-US" dirty="0"/>
              <a:t>Why not all grid-points?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4C285-3266-3B25-E079-72B2041D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45" y="1462914"/>
            <a:ext cx="5023755" cy="50767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6981-7D9F-EDF2-151C-96E89AC0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B1A1-41A9-2ACB-9324-80F8EF92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numerical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807A-D421-C662-3001-7048B315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Parallelize existing methods</a:t>
            </a:r>
          </a:p>
          <a:p>
            <a:pPr lvl="1"/>
            <a:r>
              <a:rPr lang="en-US" dirty="0"/>
              <a:t>VEGAS</a:t>
            </a:r>
          </a:p>
          <a:p>
            <a:pPr lvl="1"/>
            <a:r>
              <a:rPr lang="en-US" dirty="0" err="1"/>
              <a:t>Cuhre</a:t>
            </a:r>
            <a:endParaRPr lang="en-US" dirty="0"/>
          </a:p>
          <a:p>
            <a:r>
              <a:rPr lang="en-US" dirty="0"/>
              <a:t>Parallel GPU methods</a:t>
            </a:r>
          </a:p>
          <a:p>
            <a:pPr lvl="1"/>
            <a:r>
              <a:rPr lang="en-US" dirty="0"/>
              <a:t>m-Cubes</a:t>
            </a:r>
          </a:p>
          <a:p>
            <a:pPr lvl="1"/>
            <a:r>
              <a:rPr lang="en-US" dirty="0"/>
              <a:t>PAGANI</a:t>
            </a:r>
          </a:p>
          <a:p>
            <a:r>
              <a:rPr lang="en-US" dirty="0"/>
              <a:t>Mathematics identical</a:t>
            </a:r>
          </a:p>
          <a:p>
            <a:r>
              <a:rPr lang="en-US" dirty="0"/>
              <a:t>Algorithmic changes</a:t>
            </a:r>
          </a:p>
          <a:p>
            <a:r>
              <a:rPr lang="en-US" dirty="0"/>
              <a:t>Non-identical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D7DFB-DF39-560E-FE1A-A5F7D33D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5569-AD43-5C5D-74A4-2821F41E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PAGANI</a:t>
            </a:r>
          </a:p>
        </p:txBody>
      </p:sp>
      <p:pic>
        <p:nvPicPr>
          <p:cNvPr id="5" name="Picture 4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193B092F-61D9-2878-AEFA-784544E7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800225"/>
            <a:ext cx="3648075" cy="3257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D48E0-A0E1-BC3F-8B95-8F2DC17B3007}"/>
              </a:ext>
            </a:extLst>
          </p:cNvPr>
          <p:cNvSpPr txBox="1"/>
          <p:nvPr/>
        </p:nvSpPr>
        <p:spPr>
          <a:xfrm>
            <a:off x="6083429" y="5250730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3E8B1-3218-C351-78C2-94F9E823332B}"/>
              </a:ext>
            </a:extLst>
          </p:cNvPr>
          <p:cNvSpPr txBox="1"/>
          <p:nvPr/>
        </p:nvSpPr>
        <p:spPr>
          <a:xfrm>
            <a:off x="3828853" y="3244334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4D938-8DDE-68CE-3072-B93825A5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97A2-57E2-AD6E-0A1F-030DDA9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PAGANI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F5DCBB0D-B376-4ECA-521B-02AAB99DA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800225"/>
            <a:ext cx="3648075" cy="3257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E8236-6D38-4F74-7DEC-231CFB9766DF}"/>
              </a:ext>
            </a:extLst>
          </p:cNvPr>
          <p:cNvSpPr txBox="1"/>
          <p:nvPr/>
        </p:nvSpPr>
        <p:spPr>
          <a:xfrm>
            <a:off x="6083429" y="5250730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09C72-D064-1FC9-2FF4-7E43828DE0AE}"/>
              </a:ext>
            </a:extLst>
          </p:cNvPr>
          <p:cNvSpPr txBox="1"/>
          <p:nvPr/>
        </p:nvSpPr>
        <p:spPr>
          <a:xfrm>
            <a:off x="3828853" y="3244334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3F8A5-926F-04F7-7632-20BC852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796B-FF37-CCAE-E448-2B1541E6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PAGANI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CCF08CFD-4B33-9F2E-A715-C4431E657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800225"/>
            <a:ext cx="3648075" cy="3257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F24B8-079F-A541-AFAF-95B163A8FBE5}"/>
              </a:ext>
            </a:extLst>
          </p:cNvPr>
          <p:cNvSpPr txBox="1"/>
          <p:nvPr/>
        </p:nvSpPr>
        <p:spPr>
          <a:xfrm>
            <a:off x="6083429" y="5250730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A37E4-5CC4-7635-4D02-47DDC4778F03}"/>
              </a:ext>
            </a:extLst>
          </p:cNvPr>
          <p:cNvSpPr txBox="1"/>
          <p:nvPr/>
        </p:nvSpPr>
        <p:spPr>
          <a:xfrm>
            <a:off x="3828853" y="3244334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DD4E2-704F-E7A2-6841-6B9052FF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5D98C0-6C35-E43F-6060-1B4ADB4A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6866"/>
            <a:ext cx="5520718" cy="323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059369-FFDC-B05B-CF3D-B7F4769F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PAGANI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B5C32D-5925-F5E8-4F12-9A7E2871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3381"/>
            <a:ext cx="560698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Quadrature rules</a:t>
            </a:r>
          </a:p>
          <a:p>
            <a:r>
              <a:rPr lang="en-US" dirty="0"/>
              <a:t>Error-estimate</a:t>
            </a:r>
          </a:p>
          <a:p>
            <a:r>
              <a:rPr lang="en-US" dirty="0"/>
              <a:t>Iterative algorithm</a:t>
            </a:r>
          </a:p>
          <a:p>
            <a:r>
              <a:rPr lang="en-US" dirty="0"/>
              <a:t>Generate regions within integration space</a:t>
            </a:r>
          </a:p>
          <a:p>
            <a:r>
              <a:rPr lang="en-US" dirty="0"/>
              <a:t>Sub-divide regions (nodes)</a:t>
            </a:r>
          </a:p>
          <a:p>
            <a:r>
              <a:rPr lang="en-US" dirty="0"/>
              <a:t>Classify regions</a:t>
            </a:r>
          </a:p>
          <a:p>
            <a:r>
              <a:rPr lang="en-US" dirty="0"/>
              <a:t>Green/yellow = accurate enough</a:t>
            </a:r>
          </a:p>
          <a:p>
            <a:r>
              <a:rPr lang="en-US" dirty="0"/>
              <a:t>Red = needs sub-division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BD7EB0-A903-4284-E288-522139A8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8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5E30-DC9D-5CDC-8A32-206A2004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m-Cubes</a:t>
            </a:r>
          </a:p>
        </p:txBody>
      </p:sp>
      <p:pic>
        <p:nvPicPr>
          <p:cNvPr id="5" name="Picture 4" descr="Chart, waterfall chart, box and whisker chart&#10;&#10;Description automatically generated">
            <a:extLst>
              <a:ext uri="{FF2B5EF4-FFF2-40B4-BE49-F238E27FC236}">
                <a16:creationId xmlns:a16="http://schemas.microsoft.com/office/drawing/2014/main" id="{AA0FC520-EA1C-3873-CED2-DEA0A7276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12" y="1704975"/>
            <a:ext cx="3838575" cy="3448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011986-0403-1C42-91D5-FCF4FF9183E9}"/>
              </a:ext>
            </a:extLst>
          </p:cNvPr>
          <p:cNvSpPr txBox="1"/>
          <p:nvPr/>
        </p:nvSpPr>
        <p:spPr>
          <a:xfrm>
            <a:off x="2791905" y="3059668"/>
            <a:ext cx="13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y-axis bins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6DC7C-776C-B5DD-4AFF-934EE361F7DB}"/>
              </a:ext>
            </a:extLst>
          </p:cNvPr>
          <p:cNvSpPr txBox="1"/>
          <p:nvPr/>
        </p:nvSpPr>
        <p:spPr>
          <a:xfrm>
            <a:off x="5637865" y="5167312"/>
            <a:ext cx="12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 bins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4C91B-86AD-9FF0-473A-2F228785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</TotalTime>
  <Words>953</Words>
  <Application>Microsoft Office PowerPoint</Application>
  <PresentationFormat>Widescreen</PresentationFormat>
  <Paragraphs>265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SFMono-Medium</vt:lpstr>
      <vt:lpstr>ui-monospace</vt:lpstr>
      <vt:lpstr>Office Theme</vt:lpstr>
      <vt:lpstr>Utilizing GPU Acceleration for Numerical Integration in the DES Experiment</vt:lpstr>
      <vt:lpstr>INTRODUCTION</vt:lpstr>
      <vt:lpstr>Outline</vt:lpstr>
      <vt:lpstr>Parallel numerical integration</vt:lpstr>
      <vt:lpstr>PAGANI</vt:lpstr>
      <vt:lpstr>PAGANI</vt:lpstr>
      <vt:lpstr>PAGANI</vt:lpstr>
      <vt:lpstr>PAGANI</vt:lpstr>
      <vt:lpstr>m-Cubes</vt:lpstr>
      <vt:lpstr>m-Cubes</vt:lpstr>
      <vt:lpstr>m-Cubes</vt:lpstr>
      <vt:lpstr>Interface</vt:lpstr>
      <vt:lpstr>Performance</vt:lpstr>
      <vt:lpstr>Scaling</vt:lpstr>
      <vt:lpstr>Scaling</vt:lpstr>
      <vt:lpstr>The crash</vt:lpstr>
      <vt:lpstr>Detecting memory misuse</vt:lpstr>
      <vt:lpstr>Data collection</vt:lpstr>
      <vt:lpstr>Data collection</vt:lpstr>
      <vt:lpstr>Sample level</vt:lpstr>
      <vt:lpstr>No managed memory</vt:lpstr>
      <vt:lpstr>Similarity of integrands</vt:lpstr>
      <vt:lpstr>Users of GPU Memory</vt:lpstr>
      <vt:lpstr>Volumes</vt:lpstr>
      <vt:lpstr>Pipeline without  invoking integrate</vt:lpstr>
      <vt:lpstr>Identifying the issue</vt:lpstr>
      <vt:lpstr>Identifying the issue</vt:lpstr>
      <vt:lpstr>Not realizing the issue is fixed</vt:lpstr>
      <vt:lpstr>Looking at cudaMemGetInfo at the start</vt:lpstr>
      <vt:lpstr>Before and after</vt:lpstr>
      <vt:lpstr>Conclusion</vt:lpstr>
      <vt:lpstr>QUESTIONS</vt:lpstr>
      <vt:lpstr>Free memory at module start</vt:lpstr>
      <vt:lpstr>Managed-Volume level</vt:lpstr>
      <vt:lpstr>Managed Grid-point 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GPU Acceleration for Numerical Integration in the DES Experiment</dc:title>
  <dc:creator>Ioannis Sakiotis</dc:creator>
  <cp:lastModifiedBy>Ioannis Sakiotis</cp:lastModifiedBy>
  <cp:revision>143</cp:revision>
  <dcterms:created xsi:type="dcterms:W3CDTF">2022-08-09T14:06:01Z</dcterms:created>
  <dcterms:modified xsi:type="dcterms:W3CDTF">2022-08-16T12:01:39Z</dcterms:modified>
</cp:coreProperties>
</file>