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93" r:id="rId2"/>
    <p:sldId id="257" r:id="rId3"/>
    <p:sldId id="289" r:id="rId4"/>
    <p:sldId id="261" r:id="rId5"/>
    <p:sldId id="262" r:id="rId6"/>
    <p:sldId id="258" r:id="rId7"/>
    <p:sldId id="260" r:id="rId8"/>
    <p:sldId id="264" r:id="rId9"/>
    <p:sldId id="292" r:id="rId10"/>
    <p:sldId id="265" r:id="rId11"/>
    <p:sldId id="266" r:id="rId12"/>
    <p:sldId id="267" r:id="rId13"/>
    <p:sldId id="268" r:id="rId14"/>
    <p:sldId id="263" r:id="rId15"/>
    <p:sldId id="269" r:id="rId16"/>
    <p:sldId id="270" r:id="rId17"/>
    <p:sldId id="271" r:id="rId18"/>
    <p:sldId id="276" r:id="rId19"/>
    <p:sldId id="277" r:id="rId20"/>
    <p:sldId id="278" r:id="rId21"/>
    <p:sldId id="279" r:id="rId22"/>
    <p:sldId id="291" r:id="rId23"/>
    <p:sldId id="280" r:id="rId24"/>
    <p:sldId id="281" r:id="rId25"/>
    <p:sldId id="273" r:id="rId26"/>
    <p:sldId id="282" r:id="rId27"/>
    <p:sldId id="283" r:id="rId28"/>
    <p:sldId id="284" r:id="rId29"/>
    <p:sldId id="285" r:id="rId30"/>
    <p:sldId id="272" r:id="rId31"/>
    <p:sldId id="259" r:id="rId32"/>
    <p:sldId id="290" r:id="rId33"/>
    <p:sldId id="28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845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956B4E-4914-4C5A-A952-4D21D630450C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5375F45B-F683-44D1-AB4D-14E6719F512D}">
      <dgm:prSet/>
      <dgm:spPr/>
      <dgm:t>
        <a:bodyPr/>
        <a:lstStyle/>
        <a:p>
          <a:r>
            <a:rPr lang="en-US" b="1"/>
            <a:t>PAGANI</a:t>
          </a:r>
          <a:endParaRPr lang="en-US"/>
        </a:p>
      </dgm:t>
    </dgm:pt>
    <dgm:pt modelId="{F898E411-13EF-4E00-99F2-FA79013B7550}" type="parTrans" cxnId="{A51FAA8A-D7BE-4B57-9DFB-77293ABD5DEB}">
      <dgm:prSet/>
      <dgm:spPr/>
      <dgm:t>
        <a:bodyPr/>
        <a:lstStyle/>
        <a:p>
          <a:endParaRPr lang="en-US"/>
        </a:p>
      </dgm:t>
    </dgm:pt>
    <dgm:pt modelId="{9763A304-9201-4CF6-8123-91B584E010BA}" type="sibTrans" cxnId="{A51FAA8A-D7BE-4B57-9DFB-77293ABD5DEB}">
      <dgm:prSet/>
      <dgm:spPr/>
      <dgm:t>
        <a:bodyPr/>
        <a:lstStyle/>
        <a:p>
          <a:endParaRPr lang="en-US"/>
        </a:p>
      </dgm:t>
    </dgm:pt>
    <dgm:pt modelId="{D58CAC86-FD91-4C06-B07B-6F994C3EED8E}">
      <dgm:prSet/>
      <dgm:spPr/>
      <dgm:t>
        <a:bodyPr/>
        <a:lstStyle/>
        <a:p>
          <a:r>
            <a:rPr lang="en-US" dirty="0"/>
            <a:t>Big kernel computing integral</a:t>
          </a:r>
        </a:p>
      </dgm:t>
    </dgm:pt>
    <dgm:pt modelId="{15B5B7A7-DD00-48D8-945E-A42991B5B291}" type="parTrans" cxnId="{40909087-DC56-45C7-B1DA-156C92DCAE49}">
      <dgm:prSet/>
      <dgm:spPr/>
      <dgm:t>
        <a:bodyPr/>
        <a:lstStyle/>
        <a:p>
          <a:endParaRPr lang="en-US"/>
        </a:p>
      </dgm:t>
    </dgm:pt>
    <dgm:pt modelId="{9B0BB80A-2F3A-46A0-B97A-2E5336E96022}" type="sibTrans" cxnId="{40909087-DC56-45C7-B1DA-156C92DCAE49}">
      <dgm:prSet/>
      <dgm:spPr/>
      <dgm:t>
        <a:bodyPr/>
        <a:lstStyle/>
        <a:p>
          <a:endParaRPr lang="en-US"/>
        </a:p>
      </dgm:t>
    </dgm:pt>
    <dgm:pt modelId="{41813A07-003B-4FAC-9F69-D9E32678077A}">
      <dgm:prSet/>
      <dgm:spPr/>
      <dgm:t>
        <a:bodyPr/>
        <a:lstStyle/>
        <a:p>
          <a:r>
            <a:rPr lang="en-US" dirty="0"/>
            <a:t>Small kernels for post-processing</a:t>
          </a:r>
        </a:p>
      </dgm:t>
    </dgm:pt>
    <dgm:pt modelId="{BB33AADC-C0B5-4209-BD91-73EEA754465D}" type="parTrans" cxnId="{4A44A555-A49E-4625-ADB2-31A23089B309}">
      <dgm:prSet/>
      <dgm:spPr/>
      <dgm:t>
        <a:bodyPr/>
        <a:lstStyle/>
        <a:p>
          <a:endParaRPr lang="en-US"/>
        </a:p>
      </dgm:t>
    </dgm:pt>
    <dgm:pt modelId="{ED0D71AA-7276-474F-AEF3-BF9230B83B78}" type="sibTrans" cxnId="{4A44A555-A49E-4625-ADB2-31A23089B309}">
      <dgm:prSet/>
      <dgm:spPr/>
      <dgm:t>
        <a:bodyPr/>
        <a:lstStyle/>
        <a:p>
          <a:endParaRPr lang="en-US"/>
        </a:p>
      </dgm:t>
    </dgm:pt>
    <dgm:pt modelId="{80FB64FD-AEDE-42F0-9380-ACA5DB266F30}">
      <dgm:prSet/>
      <dgm:spPr/>
      <dgm:t>
        <a:bodyPr/>
        <a:lstStyle/>
        <a:p>
          <a:r>
            <a:rPr lang="en-US" dirty="0"/>
            <a:t>NVIDIA Thrust library</a:t>
          </a:r>
        </a:p>
      </dgm:t>
    </dgm:pt>
    <dgm:pt modelId="{CB860E71-2112-4AA5-AD30-3E013053686B}" type="parTrans" cxnId="{323CA152-40A0-46AF-834E-3EA4447A567B}">
      <dgm:prSet/>
      <dgm:spPr/>
      <dgm:t>
        <a:bodyPr/>
        <a:lstStyle/>
        <a:p>
          <a:endParaRPr lang="en-US"/>
        </a:p>
      </dgm:t>
    </dgm:pt>
    <dgm:pt modelId="{1A753AE1-47B2-4A6F-BB67-DA9B3007A8EE}" type="sibTrans" cxnId="{323CA152-40A0-46AF-834E-3EA4447A567B}">
      <dgm:prSet/>
      <dgm:spPr/>
      <dgm:t>
        <a:bodyPr/>
        <a:lstStyle/>
        <a:p>
          <a:endParaRPr lang="en-US"/>
        </a:p>
      </dgm:t>
    </dgm:pt>
    <dgm:pt modelId="{EDC15EAB-ED75-4207-9895-0F906FA6851F}">
      <dgm:prSet/>
      <dgm:spPr/>
      <dgm:t>
        <a:bodyPr/>
        <a:lstStyle/>
        <a:p>
          <a:r>
            <a:rPr lang="en-US" dirty="0"/>
            <a:t>Used C++ Classes for device-data</a:t>
          </a:r>
        </a:p>
      </dgm:t>
    </dgm:pt>
    <dgm:pt modelId="{04CE54FE-569F-4B73-A2D2-E6401A112288}" type="parTrans" cxnId="{500B346D-D605-4A82-848A-9208C27A57F9}">
      <dgm:prSet/>
      <dgm:spPr/>
      <dgm:t>
        <a:bodyPr/>
        <a:lstStyle/>
        <a:p>
          <a:endParaRPr lang="en-US"/>
        </a:p>
      </dgm:t>
    </dgm:pt>
    <dgm:pt modelId="{4CEA8E7B-319B-4277-BF34-5741049E34F6}" type="sibTrans" cxnId="{500B346D-D605-4A82-848A-9208C27A57F9}">
      <dgm:prSet/>
      <dgm:spPr/>
      <dgm:t>
        <a:bodyPr/>
        <a:lstStyle/>
        <a:p>
          <a:endParaRPr lang="en-US"/>
        </a:p>
      </dgm:t>
    </dgm:pt>
    <dgm:pt modelId="{114A557D-0CC8-402E-A559-8BB8CCE08E24}">
      <dgm:prSet/>
      <dgm:spPr/>
      <dgm:t>
        <a:bodyPr/>
        <a:lstStyle/>
        <a:p>
          <a:r>
            <a:rPr lang="en-US"/>
            <a:t>C++ classes for initialization on the host &amp; execution on the device</a:t>
          </a:r>
        </a:p>
      </dgm:t>
    </dgm:pt>
    <dgm:pt modelId="{5E28BC0A-4801-4607-868B-474C7948C700}" type="parTrans" cxnId="{B1843F65-7019-41DB-B280-D9026699F5FC}">
      <dgm:prSet/>
      <dgm:spPr/>
      <dgm:t>
        <a:bodyPr/>
        <a:lstStyle/>
        <a:p>
          <a:endParaRPr lang="en-US"/>
        </a:p>
      </dgm:t>
    </dgm:pt>
    <dgm:pt modelId="{93AE508F-4AE0-453B-B063-5A45153AFBA6}" type="sibTrans" cxnId="{B1843F65-7019-41DB-B280-D9026699F5FC}">
      <dgm:prSet/>
      <dgm:spPr/>
      <dgm:t>
        <a:bodyPr/>
        <a:lstStyle/>
        <a:p>
          <a:endParaRPr lang="en-US"/>
        </a:p>
      </dgm:t>
    </dgm:pt>
    <dgm:pt modelId="{2B45460E-5E6B-4625-B09C-C43B71107723}">
      <dgm:prSet/>
      <dgm:spPr/>
      <dgm:t>
        <a:bodyPr/>
        <a:lstStyle/>
        <a:p>
          <a:r>
            <a:rPr lang="en-US" b="1"/>
            <a:t>m-Cubes</a:t>
          </a:r>
          <a:endParaRPr lang="en-US"/>
        </a:p>
      </dgm:t>
    </dgm:pt>
    <dgm:pt modelId="{C366D03A-BECB-478B-9793-20F5B81E9AD3}" type="parTrans" cxnId="{27D86AAF-FF57-48AE-AF42-975E47CD40E8}">
      <dgm:prSet/>
      <dgm:spPr/>
      <dgm:t>
        <a:bodyPr/>
        <a:lstStyle/>
        <a:p>
          <a:endParaRPr lang="en-US"/>
        </a:p>
      </dgm:t>
    </dgm:pt>
    <dgm:pt modelId="{1E0EC760-F1C7-4E85-B01D-2D20AC046F01}" type="sibTrans" cxnId="{27D86AAF-FF57-48AE-AF42-975E47CD40E8}">
      <dgm:prSet/>
      <dgm:spPr/>
      <dgm:t>
        <a:bodyPr/>
        <a:lstStyle/>
        <a:p>
          <a:endParaRPr lang="en-US"/>
        </a:p>
      </dgm:t>
    </dgm:pt>
    <dgm:pt modelId="{136FCE64-2E93-492D-B6ED-616C88ACA51E}">
      <dgm:prSet/>
      <dgm:spPr/>
      <dgm:t>
        <a:bodyPr/>
        <a:lstStyle/>
        <a:p>
          <a:r>
            <a:rPr lang="en-US"/>
            <a:t>Two big kernels </a:t>
          </a:r>
        </a:p>
      </dgm:t>
    </dgm:pt>
    <dgm:pt modelId="{20C2CF9F-90F3-423E-986E-F852C801875F}" type="parTrans" cxnId="{8DC24890-A731-4B2A-AC5F-79CE35E757FA}">
      <dgm:prSet/>
      <dgm:spPr/>
      <dgm:t>
        <a:bodyPr/>
        <a:lstStyle/>
        <a:p>
          <a:endParaRPr lang="en-US"/>
        </a:p>
      </dgm:t>
    </dgm:pt>
    <dgm:pt modelId="{AEB484C6-EBFE-4DC5-95EC-EB1105BC51CF}" type="sibTrans" cxnId="{8DC24890-A731-4B2A-AC5F-79CE35E757FA}">
      <dgm:prSet/>
      <dgm:spPr/>
      <dgm:t>
        <a:bodyPr/>
        <a:lstStyle/>
        <a:p>
          <a:endParaRPr lang="en-US"/>
        </a:p>
      </dgm:t>
    </dgm:pt>
    <dgm:pt modelId="{5F7A05FF-92D1-4F04-842E-F3692AFF24D3}">
      <dgm:prSet/>
      <dgm:spPr/>
      <dgm:t>
        <a:bodyPr/>
        <a:lstStyle/>
        <a:p>
          <a:r>
            <a:rPr lang="en-US"/>
            <a:t>Serial post-processing on host</a:t>
          </a:r>
        </a:p>
      </dgm:t>
    </dgm:pt>
    <dgm:pt modelId="{09E316F9-EDF3-416C-96BC-1920C395DA32}" type="parTrans" cxnId="{8EF247E6-F0D7-4956-A02A-11B9A916619B}">
      <dgm:prSet/>
      <dgm:spPr/>
      <dgm:t>
        <a:bodyPr/>
        <a:lstStyle/>
        <a:p>
          <a:endParaRPr lang="en-US"/>
        </a:p>
      </dgm:t>
    </dgm:pt>
    <dgm:pt modelId="{4D1DCD3E-CD3B-4EF6-BA82-EF1F157E1413}" type="sibTrans" cxnId="{8EF247E6-F0D7-4956-A02A-11B9A916619B}">
      <dgm:prSet/>
      <dgm:spPr/>
      <dgm:t>
        <a:bodyPr/>
        <a:lstStyle/>
        <a:p>
          <a:endParaRPr lang="en-US"/>
        </a:p>
      </dgm:t>
    </dgm:pt>
    <dgm:pt modelId="{C128C7E6-5B12-4B3C-AD42-8556569779E0}" type="pres">
      <dgm:prSet presAssocID="{BA956B4E-4914-4C5A-A952-4D21D630450C}" presName="linear" presStyleCnt="0">
        <dgm:presLayoutVars>
          <dgm:animLvl val="lvl"/>
          <dgm:resizeHandles val="exact"/>
        </dgm:presLayoutVars>
      </dgm:prSet>
      <dgm:spPr/>
    </dgm:pt>
    <dgm:pt modelId="{B6543C7F-4BA2-4389-A547-4BC889310DAE}" type="pres">
      <dgm:prSet presAssocID="{5375F45B-F683-44D1-AB4D-14E6719F512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840127B-5CA0-4F2A-B202-535408FE1929}" type="pres">
      <dgm:prSet presAssocID="{5375F45B-F683-44D1-AB4D-14E6719F512D}" presName="childText" presStyleLbl="revTx" presStyleIdx="0" presStyleCnt="2">
        <dgm:presLayoutVars>
          <dgm:bulletEnabled val="1"/>
        </dgm:presLayoutVars>
      </dgm:prSet>
      <dgm:spPr/>
    </dgm:pt>
    <dgm:pt modelId="{4777CBD1-EBB0-4953-8655-B11B841C6847}" type="pres">
      <dgm:prSet presAssocID="{2B45460E-5E6B-4625-B09C-C43B7110772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BBB1386-4989-495A-B041-BAE6EFBEFFC7}" type="pres">
      <dgm:prSet presAssocID="{2B45460E-5E6B-4625-B09C-C43B7110772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FB3F425-0DA2-41C7-8BD5-02D7CF278F65}" type="presOf" srcId="{80FB64FD-AEDE-42F0-9380-ACA5DB266F30}" destId="{A840127B-5CA0-4F2A-B202-535408FE1929}" srcOrd="0" destOrd="2" presId="urn:microsoft.com/office/officeart/2005/8/layout/vList2"/>
    <dgm:cxn modelId="{CEFDF131-C728-46AC-8103-FE725C4338B7}" type="presOf" srcId="{114A557D-0CC8-402E-A559-8BB8CCE08E24}" destId="{A840127B-5CA0-4F2A-B202-535408FE1929}" srcOrd="0" destOrd="4" presId="urn:microsoft.com/office/officeart/2005/8/layout/vList2"/>
    <dgm:cxn modelId="{66040236-6D1C-4C0E-B8B7-46BA78907A84}" type="presOf" srcId="{136FCE64-2E93-492D-B6ED-616C88ACA51E}" destId="{CBBB1386-4989-495A-B041-BAE6EFBEFFC7}" srcOrd="0" destOrd="0" presId="urn:microsoft.com/office/officeart/2005/8/layout/vList2"/>
    <dgm:cxn modelId="{124FE962-0B54-4175-A789-5358E2EFBD1B}" type="presOf" srcId="{BA956B4E-4914-4C5A-A952-4D21D630450C}" destId="{C128C7E6-5B12-4B3C-AD42-8556569779E0}" srcOrd="0" destOrd="0" presId="urn:microsoft.com/office/officeart/2005/8/layout/vList2"/>
    <dgm:cxn modelId="{B1843F65-7019-41DB-B280-D9026699F5FC}" srcId="{5375F45B-F683-44D1-AB4D-14E6719F512D}" destId="{114A557D-0CC8-402E-A559-8BB8CCE08E24}" srcOrd="4" destOrd="0" parTransId="{5E28BC0A-4801-4607-868B-474C7948C700}" sibTransId="{93AE508F-4AE0-453B-B063-5A45153AFBA6}"/>
    <dgm:cxn modelId="{500B346D-D605-4A82-848A-9208C27A57F9}" srcId="{5375F45B-F683-44D1-AB4D-14E6719F512D}" destId="{EDC15EAB-ED75-4207-9895-0F906FA6851F}" srcOrd="3" destOrd="0" parTransId="{04CE54FE-569F-4B73-A2D2-E6401A112288}" sibTransId="{4CEA8E7B-319B-4277-BF34-5741049E34F6}"/>
    <dgm:cxn modelId="{323CA152-40A0-46AF-834E-3EA4447A567B}" srcId="{5375F45B-F683-44D1-AB4D-14E6719F512D}" destId="{80FB64FD-AEDE-42F0-9380-ACA5DB266F30}" srcOrd="2" destOrd="0" parTransId="{CB860E71-2112-4AA5-AD30-3E013053686B}" sibTransId="{1A753AE1-47B2-4A6F-BB67-DA9B3007A8EE}"/>
    <dgm:cxn modelId="{4A44A555-A49E-4625-ADB2-31A23089B309}" srcId="{5375F45B-F683-44D1-AB4D-14E6719F512D}" destId="{41813A07-003B-4FAC-9F69-D9E32678077A}" srcOrd="1" destOrd="0" parTransId="{BB33AADC-C0B5-4209-BD91-73EEA754465D}" sibTransId="{ED0D71AA-7276-474F-AEF3-BF9230B83B78}"/>
    <dgm:cxn modelId="{0A55A555-92B6-4CD1-A4E0-72FE41D3235D}" type="presOf" srcId="{D58CAC86-FD91-4C06-B07B-6F994C3EED8E}" destId="{A840127B-5CA0-4F2A-B202-535408FE1929}" srcOrd="0" destOrd="0" presId="urn:microsoft.com/office/officeart/2005/8/layout/vList2"/>
    <dgm:cxn modelId="{40909087-DC56-45C7-B1DA-156C92DCAE49}" srcId="{5375F45B-F683-44D1-AB4D-14E6719F512D}" destId="{D58CAC86-FD91-4C06-B07B-6F994C3EED8E}" srcOrd="0" destOrd="0" parTransId="{15B5B7A7-DD00-48D8-945E-A42991B5B291}" sibTransId="{9B0BB80A-2F3A-46A0-B97A-2E5336E96022}"/>
    <dgm:cxn modelId="{A51FAA8A-D7BE-4B57-9DFB-77293ABD5DEB}" srcId="{BA956B4E-4914-4C5A-A952-4D21D630450C}" destId="{5375F45B-F683-44D1-AB4D-14E6719F512D}" srcOrd="0" destOrd="0" parTransId="{F898E411-13EF-4E00-99F2-FA79013B7550}" sibTransId="{9763A304-9201-4CF6-8123-91B584E010BA}"/>
    <dgm:cxn modelId="{8DC24890-A731-4B2A-AC5F-79CE35E757FA}" srcId="{2B45460E-5E6B-4625-B09C-C43B71107723}" destId="{136FCE64-2E93-492D-B6ED-616C88ACA51E}" srcOrd="0" destOrd="0" parTransId="{20C2CF9F-90F3-423E-986E-F852C801875F}" sibTransId="{AEB484C6-EBFE-4DC5-95EC-EB1105BC51CF}"/>
    <dgm:cxn modelId="{E860ABA1-C253-4722-9CC8-81F144C6A36E}" type="presOf" srcId="{EDC15EAB-ED75-4207-9895-0F906FA6851F}" destId="{A840127B-5CA0-4F2A-B202-535408FE1929}" srcOrd="0" destOrd="3" presId="urn:microsoft.com/office/officeart/2005/8/layout/vList2"/>
    <dgm:cxn modelId="{77A3B9A9-6FFE-4046-BAE2-875E20A11073}" type="presOf" srcId="{5F7A05FF-92D1-4F04-842E-F3692AFF24D3}" destId="{CBBB1386-4989-495A-B041-BAE6EFBEFFC7}" srcOrd="0" destOrd="1" presId="urn:microsoft.com/office/officeart/2005/8/layout/vList2"/>
    <dgm:cxn modelId="{319E72AA-A1C8-4A17-897E-2ED8D4B33D19}" type="presOf" srcId="{41813A07-003B-4FAC-9F69-D9E32678077A}" destId="{A840127B-5CA0-4F2A-B202-535408FE1929}" srcOrd="0" destOrd="1" presId="urn:microsoft.com/office/officeart/2005/8/layout/vList2"/>
    <dgm:cxn modelId="{F4F3D7AE-F82F-44C9-B30E-B914F138CF4D}" type="presOf" srcId="{2B45460E-5E6B-4625-B09C-C43B71107723}" destId="{4777CBD1-EBB0-4953-8655-B11B841C6847}" srcOrd="0" destOrd="0" presId="urn:microsoft.com/office/officeart/2005/8/layout/vList2"/>
    <dgm:cxn modelId="{27D86AAF-FF57-48AE-AF42-975E47CD40E8}" srcId="{BA956B4E-4914-4C5A-A952-4D21D630450C}" destId="{2B45460E-5E6B-4625-B09C-C43B71107723}" srcOrd="1" destOrd="0" parTransId="{C366D03A-BECB-478B-9793-20F5B81E9AD3}" sibTransId="{1E0EC760-F1C7-4E85-B01D-2D20AC046F01}"/>
    <dgm:cxn modelId="{BCFB0EBB-5C5A-4AC8-A037-C0B001FE7B53}" type="presOf" srcId="{5375F45B-F683-44D1-AB4D-14E6719F512D}" destId="{B6543C7F-4BA2-4389-A547-4BC889310DAE}" srcOrd="0" destOrd="0" presId="urn:microsoft.com/office/officeart/2005/8/layout/vList2"/>
    <dgm:cxn modelId="{8EF247E6-F0D7-4956-A02A-11B9A916619B}" srcId="{2B45460E-5E6B-4625-B09C-C43B71107723}" destId="{5F7A05FF-92D1-4F04-842E-F3692AFF24D3}" srcOrd="1" destOrd="0" parTransId="{09E316F9-EDF3-416C-96BC-1920C395DA32}" sibTransId="{4D1DCD3E-CD3B-4EF6-BA82-EF1F157E1413}"/>
    <dgm:cxn modelId="{6F9BB0D3-42F3-40BB-A362-113DEB375AFD}" type="presParOf" srcId="{C128C7E6-5B12-4B3C-AD42-8556569779E0}" destId="{B6543C7F-4BA2-4389-A547-4BC889310DAE}" srcOrd="0" destOrd="0" presId="urn:microsoft.com/office/officeart/2005/8/layout/vList2"/>
    <dgm:cxn modelId="{F7B4769B-C24B-4CFF-9A6F-DE805CA07CC1}" type="presParOf" srcId="{C128C7E6-5B12-4B3C-AD42-8556569779E0}" destId="{A840127B-5CA0-4F2A-B202-535408FE1929}" srcOrd="1" destOrd="0" presId="urn:microsoft.com/office/officeart/2005/8/layout/vList2"/>
    <dgm:cxn modelId="{38B747EC-8A20-423B-9FBB-3A2BB66B08B4}" type="presParOf" srcId="{C128C7E6-5B12-4B3C-AD42-8556569779E0}" destId="{4777CBD1-EBB0-4953-8655-B11B841C6847}" srcOrd="2" destOrd="0" presId="urn:microsoft.com/office/officeart/2005/8/layout/vList2"/>
    <dgm:cxn modelId="{78DC7B45-1B14-482F-95E4-2B1F8F677668}" type="presParOf" srcId="{C128C7E6-5B12-4B3C-AD42-8556569779E0}" destId="{CBBB1386-4989-495A-B041-BAE6EFBEFFC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543C7F-4BA2-4389-A547-4BC889310DAE}">
      <dsp:nvSpPr>
        <dsp:cNvPr id="0" name=""/>
        <dsp:cNvSpPr/>
      </dsp:nvSpPr>
      <dsp:spPr>
        <a:xfrm>
          <a:off x="0" y="67234"/>
          <a:ext cx="10515600" cy="7195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PAGANI</a:t>
          </a:r>
          <a:endParaRPr lang="en-US" sz="3000" kern="1200"/>
        </a:p>
      </dsp:txBody>
      <dsp:txXfrm>
        <a:off x="35125" y="102359"/>
        <a:ext cx="10445350" cy="649299"/>
      </dsp:txXfrm>
    </dsp:sp>
    <dsp:sp modelId="{A840127B-5CA0-4F2A-B202-535408FE1929}">
      <dsp:nvSpPr>
        <dsp:cNvPr id="0" name=""/>
        <dsp:cNvSpPr/>
      </dsp:nvSpPr>
      <dsp:spPr>
        <a:xfrm>
          <a:off x="0" y="786784"/>
          <a:ext cx="10515600" cy="1987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Big kernel computing integral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Small kernels for post-processing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NVIDIA Thrust library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Used C++ Classes for device-data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C++ classes for initialization on the host &amp; execution on the device</a:t>
          </a:r>
        </a:p>
      </dsp:txBody>
      <dsp:txXfrm>
        <a:off x="0" y="786784"/>
        <a:ext cx="10515600" cy="1987200"/>
      </dsp:txXfrm>
    </dsp:sp>
    <dsp:sp modelId="{4777CBD1-EBB0-4953-8655-B11B841C6847}">
      <dsp:nvSpPr>
        <dsp:cNvPr id="0" name=""/>
        <dsp:cNvSpPr/>
      </dsp:nvSpPr>
      <dsp:spPr>
        <a:xfrm>
          <a:off x="0" y="2773984"/>
          <a:ext cx="10515600" cy="7195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m-Cubes</a:t>
          </a:r>
          <a:endParaRPr lang="en-US" sz="3000" kern="1200"/>
        </a:p>
      </dsp:txBody>
      <dsp:txXfrm>
        <a:off x="35125" y="2809109"/>
        <a:ext cx="10445350" cy="649299"/>
      </dsp:txXfrm>
    </dsp:sp>
    <dsp:sp modelId="{CBBB1386-4989-495A-B041-BAE6EFBEFFC7}">
      <dsp:nvSpPr>
        <dsp:cNvPr id="0" name=""/>
        <dsp:cNvSpPr/>
      </dsp:nvSpPr>
      <dsp:spPr>
        <a:xfrm>
          <a:off x="0" y="3493534"/>
          <a:ext cx="10515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Two big kernels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Serial post-processing on host</a:t>
          </a:r>
        </a:p>
      </dsp:txBody>
      <dsp:txXfrm>
        <a:off x="0" y="3493534"/>
        <a:ext cx="10515600" cy="7917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7D934-DC30-4FB9-B168-252331A50575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9B981-E4AB-4D56-8C67-5F71336EA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83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NVIDIA: CUDA</a:t>
            </a:r>
            <a:br>
              <a:rPr lang="en-US" dirty="0"/>
            </a:br>
            <a:r>
              <a:rPr lang="en-US" dirty="0"/>
              <a:t>AMD: HIP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9B981-E4AB-4D56-8C67-5F71336EA862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 descr="AMD ׀ together we advance_">
            <a:extLst>
              <a:ext uri="{FF2B5EF4-FFF2-40B4-BE49-F238E27FC236}">
                <a16:creationId xmlns:a16="http://schemas.microsoft.com/office/drawing/2014/main" id="{0A1D1DAF-D938-7F5D-3EB2-B59C8584B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882" y="3563815"/>
            <a:ext cx="1031843" cy="580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271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sycl</a:t>
            </a:r>
            <a:r>
              <a:rPr lang="en-US" dirty="0"/>
              <a:t>::stream was error-prone</a:t>
            </a:r>
          </a:p>
          <a:p>
            <a:r>
              <a:rPr lang="en-US" dirty="0"/>
              <a:t>- Use std::</a:t>
            </a:r>
            <a:r>
              <a:rPr lang="en-US" dirty="0" err="1"/>
              <a:t>exclusive_scan</a:t>
            </a:r>
            <a:r>
              <a:rPr lang="en-US" dirty="0"/>
              <a:t> with a parallel policy or </a:t>
            </a:r>
            <a:r>
              <a:rPr lang="en-US" dirty="0" err="1"/>
              <a:t>dpl</a:t>
            </a:r>
            <a:r>
              <a:rPr lang="en-US" dirty="0"/>
              <a:t>::experimental::</a:t>
            </a:r>
            <a:r>
              <a:rPr lang="en-US" dirty="0" err="1"/>
              <a:t>exclusive_scan_async</a:t>
            </a: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- DPCT introduced functions in the </a:t>
            </a:r>
            <a:r>
              <a:rPr lang="en-US" dirty="0" err="1"/>
              <a:t>dpct</a:t>
            </a:r>
            <a:r>
              <a:rPr lang="en-US" dirty="0"/>
              <a:t> namespace</a:t>
            </a:r>
          </a:p>
          <a:p>
            <a:pPr marL="0" indent="0">
              <a:buFontTx/>
              <a:buNone/>
            </a:pPr>
            <a:r>
              <a:rPr lang="en-US" dirty="0"/>
              <a:t>- Test for reduction returned right results but printing showed wrong results</a:t>
            </a:r>
          </a:p>
          <a:p>
            <a:pPr marL="171450" indent="-171450">
              <a:buFontTx/>
              <a:buChar char="-"/>
            </a:pPr>
            <a:r>
              <a:rPr lang="en-US" dirty="0"/>
              <a:t>DPCT answer many of my </a:t>
            </a:r>
            <a:r>
              <a:rPr lang="en-US" dirty="0" err="1"/>
              <a:t>concernes</a:t>
            </a:r>
            <a:r>
              <a:rPr lang="en-US" dirty="0"/>
              <a:t>, don’t pass </a:t>
            </a:r>
            <a:r>
              <a:rPr lang="en-US" dirty="0" err="1"/>
              <a:t>sycl</a:t>
            </a:r>
            <a:r>
              <a:rPr lang="en-US" dirty="0"/>
              <a:t>::queue references and use default queue instead, use accessor’s </a:t>
            </a:r>
            <a:r>
              <a:rPr lang="en-US" dirty="0" err="1"/>
              <a:t>get_pointer</a:t>
            </a:r>
            <a:r>
              <a:rPr lang="en-US" dirty="0"/>
              <a:t>() method to pass shared memory around kernels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63C4FE-F800-4BDC-8A70-668B5F1BC6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49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63C4FE-F800-4BDC-8A70-668B5F1BC6C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13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63C4FE-F800-4BDC-8A70-668B5F1BC6C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8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D8319-D5DD-7935-2C14-F9FE39E68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270DB-EDB6-5BA6-6392-2263609B3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AC349-B118-CC28-C2A7-CEAE01C30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5F50-3182-497B-82E4-2EF06CD3CAB8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A64C-0F06-9470-CC04-D30019CEB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35423-88E0-AB04-5556-BBE943A7B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0862-61A2-4AC3-8AF2-3797A5530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98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9750B-7BD3-A1DC-3D52-E582F8CA7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86B33-BC20-D7C6-4D7F-B5FA4B705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B841E-7AEA-55BF-8A17-A95994D1F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5F50-3182-497B-82E4-2EF06CD3CAB8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221A4-1363-769D-40DD-E70199155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FA15E-936F-0EF9-58E4-AAF437751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0862-61A2-4AC3-8AF2-3797A5530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32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428C7F-A37E-570A-F16F-D5042410D5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AEBB3B-EB6A-82CE-29AF-9FE14CD21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7EC95-890B-6156-FA41-96B80EE71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5F50-3182-497B-82E4-2EF06CD3CAB8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25259-64C7-7922-502C-AB7BC8AC4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320F4-E926-4DA1-73F4-6727508EB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0862-61A2-4AC3-8AF2-3797A5530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1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6718-9C59-ECC1-C2C9-76E4454F6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BEE25-6C85-DD1B-81D9-37D51CED5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28360-08CA-56F3-7818-917A07C93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5F50-3182-497B-82E4-2EF06CD3CAB8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68CAC-CFAD-95A1-A86D-0C84F9F36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5AD0C-90DE-00BE-6557-AEA4CCE8C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0862-61A2-4AC3-8AF2-3797A5530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57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38A20-12F2-1CC0-70D3-AAF943E5C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FD425-1B85-9F23-E171-7B0058F1D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CD352-39A4-CC1A-9F45-BA81ADBEC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5F50-3182-497B-82E4-2EF06CD3CAB8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FB329-9E71-771C-E25A-1495A858C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63931-52E4-DD4B-D1F4-69C658A7A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0862-61A2-4AC3-8AF2-3797A5530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08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82B06-5461-7519-08E1-DEAD0BC45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21C27-4D47-8F9A-8007-C2E91D718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8B51B-D55B-FF5A-A48B-FBD4DF8F3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8521E-B711-0B90-B7AC-F9E26F93B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5F50-3182-497B-82E4-2EF06CD3CAB8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F43EF-9F4C-EE52-24A3-3BFF8476B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9E068-C309-A1B8-3F33-4535325BA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0862-61A2-4AC3-8AF2-3797A5530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44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056EE-9C8F-2F24-91EA-7F42187C2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0F345-F4B5-BB16-FB23-F162910FE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98A02-B9EC-E05A-D224-7EE90D98D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DBB81A-4691-6077-EC79-CF511026D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04CB33-8A5B-2523-303A-98D1D19BCA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298FAD-6562-F395-3B26-BA94B1AC9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5F50-3182-497B-82E4-2EF06CD3CAB8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7BC4BC-8EE8-94AD-F590-9AD2F1D16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6E526-664F-6EDB-8E83-83E43E7E0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0862-61A2-4AC3-8AF2-3797A5530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5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0271-A850-A8BA-E1FC-03AD32FE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14A04-6531-7790-ABA4-C5FC51C9C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5F50-3182-497B-82E4-2EF06CD3CAB8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5B51F6-8A49-7311-CA09-3F2DE53CC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55922-D8D2-F2CC-E34F-0FF2A3145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0862-61A2-4AC3-8AF2-3797A5530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3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9D080D-C304-4E1C-9A9E-BBB3396C3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5F50-3182-497B-82E4-2EF06CD3CAB8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372240-B608-DFA7-729B-01C51C611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E7288-13F8-8DA5-5753-C5C1F08E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0862-61A2-4AC3-8AF2-3797A5530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06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90D51-AAF6-7741-F5B7-77FF5E72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9D3B8-BDF5-9B66-C675-553B056A6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7B242-2287-7506-575C-4C3216F0A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DF94C-52F8-5A0A-B653-790FFB8E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5F50-3182-497B-82E4-2EF06CD3CAB8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8A5D2-5166-812A-9B13-73A3BF098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E0198-240F-589C-98BC-710F88FC3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0862-61A2-4AC3-8AF2-3797A5530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88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87FB8-5406-F43F-B6E5-E293F69CD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A20CC4-204B-77C0-E2B5-EBB7AEF90B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170BE-07EF-B730-3B00-347BDBD7A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129C8-9013-D5A5-0DC1-9C979F26B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5F50-3182-497B-82E4-2EF06CD3CAB8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C3E6B-DEA9-8885-3768-58FE7DCCA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A91FA-675D-61CE-BF7B-28D9F3911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0862-61A2-4AC3-8AF2-3797A5530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92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641050-B0E8-B43B-BFC7-D1818A1FF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7DC78-597B-EC24-24E7-FA1768C30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51195-E68E-88A9-4C3B-D3D4C60BD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35F50-3182-497B-82E4-2EF06CD3CAB8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F5B29-C430-2001-A044-A409A6F6B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D73EA-E817-9F59-08F7-C2126AD0B8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10862-61A2-4AC3-8AF2-3797A5530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1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isaki001@odu.edu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2150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862E6-DB79-256F-6920-CCFBED5D6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Stage Porting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54765-77FA-5702-0435-D152245EF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21062" cy="4351338"/>
          </a:xfrm>
        </p:spPr>
        <p:txBody>
          <a:bodyPr/>
          <a:lstStyle/>
          <a:p>
            <a:r>
              <a:rPr lang="en-US" dirty="0"/>
              <a:t>Manual</a:t>
            </a:r>
          </a:p>
          <a:p>
            <a:pPr lvl="1"/>
            <a:r>
              <a:rPr lang="en-US" dirty="0"/>
              <a:t>Intel Developer Cloud</a:t>
            </a:r>
          </a:p>
          <a:p>
            <a:pPr lvl="1"/>
            <a:r>
              <a:rPr lang="en-US" dirty="0"/>
              <a:t>Straightforward kernel conversion</a:t>
            </a:r>
          </a:p>
          <a:p>
            <a:pPr lvl="1"/>
            <a:r>
              <a:rPr lang="en-US" dirty="0"/>
              <a:t>Processing library options was difficult</a:t>
            </a:r>
          </a:p>
          <a:p>
            <a:pPr lvl="1"/>
            <a:r>
              <a:rPr lang="en-US" dirty="0"/>
              <a:t>Only small kernel example in sample codes</a:t>
            </a:r>
          </a:p>
          <a:p>
            <a:r>
              <a:rPr lang="en-US" dirty="0"/>
              <a:t>Intel DPC++ Compatibility Tool</a:t>
            </a:r>
          </a:p>
          <a:p>
            <a:pPr lvl="1"/>
            <a:r>
              <a:rPr lang="en-US" dirty="0"/>
              <a:t>Easy on Intel Developer Cloud</a:t>
            </a:r>
          </a:p>
          <a:p>
            <a:pPr lvl="1"/>
            <a:r>
              <a:rPr lang="en-US" dirty="0"/>
              <a:t>Difficult on CUDA-backend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5869B0-623C-4BD6-B683-D0B508DB5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263" y="1986803"/>
            <a:ext cx="6195802" cy="341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7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7931F-9BEE-11EE-B602-659304FBD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Migration Issues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D1296-399B-B17A-3111-967FB5D46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type of accessors for shared memory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329D7B-95A3-6E84-6F80-415549086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752" y="3027783"/>
            <a:ext cx="5953125" cy="1619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4DBAD7-0561-7D4A-1D45-0A4DB7927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226" y="2961108"/>
            <a:ext cx="37814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85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5A4A4-CDD7-C11B-9DA6-3A08674EB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Migration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3D277-A5EB-B111-363E-3493C035F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653" y="1844286"/>
            <a:ext cx="10713098" cy="4351338"/>
          </a:xfrm>
        </p:spPr>
        <p:txBody>
          <a:bodyPr/>
          <a:lstStyle/>
          <a:p>
            <a:pPr lvl="1"/>
            <a:r>
              <a:rPr lang="en-US" sz="2800" dirty="0"/>
              <a:t>CUDA: </a:t>
            </a:r>
            <a:r>
              <a:rPr lang="en-US" sz="2800" dirty="0" err="1"/>
              <a:t>atomicAdd</a:t>
            </a:r>
            <a:endParaRPr lang="en-US" sz="2800" dirty="0"/>
          </a:p>
          <a:p>
            <a:pPr lvl="1"/>
            <a:r>
              <a:rPr lang="en-US" sz="2800" dirty="0"/>
              <a:t>Didn’t work: </a:t>
            </a:r>
            <a:r>
              <a:rPr lang="en-US" sz="2800" dirty="0" err="1"/>
              <a:t>dpct</a:t>
            </a:r>
            <a:r>
              <a:rPr lang="en-US" sz="2800" dirty="0"/>
              <a:t>::</a:t>
            </a:r>
            <a:r>
              <a:rPr lang="en-US" sz="2800" dirty="0" err="1"/>
              <a:t>atomic_fetch_add</a:t>
            </a:r>
            <a:endParaRPr lang="en-US" sz="2800" dirty="0"/>
          </a:p>
          <a:p>
            <a:pPr lvl="2"/>
            <a:r>
              <a:rPr lang="en-US" sz="2400" dirty="0" err="1"/>
              <a:t>ptxas</a:t>
            </a:r>
            <a:r>
              <a:rPr lang="en-US" sz="2400" dirty="0"/>
              <a:t> fatal   : Unresolved extern function </a:t>
            </a:r>
          </a:p>
          <a:p>
            <a:pPr lvl="1"/>
            <a:r>
              <a:rPr lang="en-US" sz="2800" dirty="0"/>
              <a:t>Worked: </a:t>
            </a:r>
            <a:r>
              <a:rPr lang="en-US" sz="2800" dirty="0" err="1"/>
              <a:t>sycl</a:t>
            </a:r>
            <a:r>
              <a:rPr lang="en-US" sz="2800" dirty="0"/>
              <a:t>::</a:t>
            </a:r>
            <a:r>
              <a:rPr lang="en-US" sz="2800" dirty="0" err="1"/>
              <a:t>atomic_ref</a:t>
            </a:r>
            <a:r>
              <a:rPr lang="en-US" sz="2800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14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29640-2C6D-ECFC-C553-6BFB43F4E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Migration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5898E-FA9A-462D-5AC2-BC3F9B38B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NVIDIA Thrust </a:t>
            </a:r>
            <a:r>
              <a:rPr lang="en-US" dirty="0" err="1"/>
              <a:t>min_max</a:t>
            </a:r>
            <a:r>
              <a:rPr lang="en-US" dirty="0"/>
              <a:t> function</a:t>
            </a:r>
          </a:p>
          <a:p>
            <a:r>
              <a:rPr lang="en-US" dirty="0"/>
              <a:t>Intel DPC++ Compatibility tool did not support migration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72A85A-B2CC-0938-8DDA-50BEC7D2A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129" y="3291819"/>
            <a:ext cx="7973741" cy="141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853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83968-238B-DEC5-ACE3-09B86AA34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 Migration Issues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6FD6EF-101D-A8E4-4630-5E6B755948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5246"/>
          <a:stretch/>
        </p:blipFill>
        <p:spPr>
          <a:xfrm>
            <a:off x="198744" y="2277196"/>
            <a:ext cx="5803323" cy="38903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0960BB-85E4-F817-0ABD-AB21281834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16202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5AFDF0-4E9C-3305-1AD2-3AA647D94CF5}"/>
              </a:ext>
            </a:extLst>
          </p:cNvPr>
          <p:cNvSpPr txBox="1"/>
          <p:nvPr/>
        </p:nvSpPr>
        <p:spPr>
          <a:xfrm>
            <a:off x="1149478" y="1853253"/>
            <a:ext cx="417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Undefined reference on CUDA backend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76C6BF-8872-32AF-CEB9-2635916EF7CE}"/>
              </a:ext>
            </a:extLst>
          </p:cNvPr>
          <p:cNvSpPr txBox="1"/>
          <p:nvPr/>
        </p:nvSpPr>
        <p:spPr>
          <a:xfrm>
            <a:off x="8282867" y="1853253"/>
            <a:ext cx="944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387F7A-A760-B210-4633-4D7F17BC0D4C}"/>
              </a:ext>
            </a:extLst>
          </p:cNvPr>
          <p:cNvSpPr/>
          <p:nvPr/>
        </p:nvSpPr>
        <p:spPr>
          <a:xfrm>
            <a:off x="390525" y="4135425"/>
            <a:ext cx="2133599" cy="160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1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2FAFF-7A65-EA66-F4E1-2AF2B0841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Migration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A0C99-5BAF-ED86-2849-74CE54FB2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21200" cy="4351338"/>
          </a:xfrm>
        </p:spPr>
        <p:txBody>
          <a:bodyPr/>
          <a:lstStyle/>
          <a:p>
            <a:r>
              <a:rPr lang="en-US" dirty="0"/>
              <a:t>No matching call for call to ‘</a:t>
            </a:r>
            <a:r>
              <a:rPr lang="en-US" dirty="0" err="1"/>
              <a:t>dpct</a:t>
            </a:r>
            <a:r>
              <a:rPr lang="en-US" dirty="0"/>
              <a:t>::</a:t>
            </a:r>
            <a:r>
              <a:rPr lang="en-US" dirty="0" err="1"/>
              <a:t>inner_product</a:t>
            </a:r>
            <a:r>
              <a:rPr lang="en-US" dirty="0"/>
              <a:t>’</a:t>
            </a:r>
          </a:p>
          <a:p>
            <a:r>
              <a:rPr lang="en-US" dirty="0"/>
              <a:t>Remove use of different types T1 and T2</a:t>
            </a:r>
          </a:p>
          <a:p>
            <a:r>
              <a:rPr lang="en-US" dirty="0" err="1"/>
              <a:t>Oneapi</a:t>
            </a:r>
            <a:r>
              <a:rPr lang="en-US" dirty="0"/>
              <a:t>::</a:t>
            </a:r>
            <a:r>
              <a:rPr lang="en-US" dirty="0" err="1"/>
              <a:t>mkl</a:t>
            </a:r>
            <a:r>
              <a:rPr lang="en-US" dirty="0"/>
              <a:t>::</a:t>
            </a:r>
            <a:r>
              <a:rPr lang="en-US" dirty="0" err="1"/>
              <a:t>blas</a:t>
            </a:r>
            <a:r>
              <a:rPr lang="en-US" dirty="0"/>
              <a:t>::</a:t>
            </a:r>
            <a:r>
              <a:rPr lang="en-US" dirty="0" err="1"/>
              <a:t>column_major_dot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F578EC-2161-18B9-775C-E394C4A81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337" y="1562895"/>
            <a:ext cx="6181725" cy="2181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E9062F-E957-E4E3-47F4-587516165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337" y="4575967"/>
            <a:ext cx="57435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090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274D6-44A6-4114-850F-B1B55AEF4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 fontScale="90000"/>
          </a:bodyPr>
          <a:lstStyle/>
          <a:p>
            <a:r>
              <a:rPr lang="en-US"/>
              <a:t>Code Migration Issues: Passing arguments to kernels</a:t>
            </a:r>
            <a:br>
              <a:rPr lang="en-US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F1547-B570-7E48-4AA2-24BD2D0DA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498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CUDA: Encapsulate device arrays in objects</a:t>
            </a:r>
          </a:p>
          <a:p>
            <a:r>
              <a:rPr lang="en-US" b="1" dirty="0" err="1"/>
              <a:t>Sub_regions</a:t>
            </a:r>
            <a:r>
              <a:rPr lang="en-US" b="1" dirty="0"/>
              <a:t> </a:t>
            </a:r>
            <a:r>
              <a:rPr lang="en-US" dirty="0"/>
              <a:t>allocates and deallocates device-data</a:t>
            </a:r>
          </a:p>
          <a:p>
            <a:r>
              <a:rPr lang="en-US" b="1" dirty="0" err="1"/>
              <a:t>Sub_regions</a:t>
            </a:r>
            <a:r>
              <a:rPr lang="en-US" b="1" dirty="0"/>
              <a:t> </a:t>
            </a:r>
            <a:r>
              <a:rPr lang="en-US" dirty="0"/>
              <a:t>is not trivially copyable</a:t>
            </a:r>
          </a:p>
          <a:p>
            <a:r>
              <a:rPr lang="en-US" dirty="0"/>
              <a:t>In SYCL kernel is replaced by a lambda expression</a:t>
            </a:r>
          </a:p>
          <a:p>
            <a:r>
              <a:rPr lang="en-US" dirty="0"/>
              <a:t>SYCL error when lambda captures regions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F1A8AD-FF31-1B42-8BB2-F2FE9EA13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625" y="2581275"/>
            <a:ext cx="618595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57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20EEF-310F-D4BD-8D8E-3BEA6C3FA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Migration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F44FB-720A-FE53-7176-AE910A6FB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21200" cy="4351338"/>
          </a:xfrm>
        </p:spPr>
        <p:txBody>
          <a:bodyPr/>
          <a:lstStyle/>
          <a:p>
            <a:r>
              <a:rPr lang="en-US" dirty="0"/>
              <a:t>Can pass pointer</a:t>
            </a:r>
          </a:p>
          <a:p>
            <a:r>
              <a:rPr lang="en-US" b="1" dirty="0"/>
              <a:t>regions</a:t>
            </a:r>
            <a:r>
              <a:rPr lang="en-US" dirty="0"/>
              <a:t> is allocated host</a:t>
            </a:r>
          </a:p>
          <a:p>
            <a:r>
              <a:rPr lang="en-US" dirty="0"/>
              <a:t>cannot access pointer on device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A632E-4183-4FB5-0F76-186FFDEAA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199" y="1517793"/>
            <a:ext cx="6175375" cy="465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627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20EEF-310F-D4BD-8D8E-3BEA6C3FA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Migration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F44FB-720A-FE53-7176-AE910A6FB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21200" cy="4351338"/>
          </a:xfrm>
        </p:spPr>
        <p:txBody>
          <a:bodyPr/>
          <a:lstStyle/>
          <a:p>
            <a:r>
              <a:rPr lang="en-US" dirty="0"/>
              <a:t>Create local variable and access that instead of pointer</a:t>
            </a:r>
          </a:p>
          <a:p>
            <a:r>
              <a:rPr lang="en-US" dirty="0"/>
              <a:t>Suggestion: place parallel code in wrapper function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5E94C1-E332-B059-18A2-60C759C5B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713" y="1524000"/>
            <a:ext cx="5956636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863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6EDF2-3507-3C2D-B550-6F11A5065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Migration Issues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E039A-D5E0-8D7D-98CF-9762C423C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73600" cy="4351338"/>
          </a:xfrm>
        </p:spPr>
        <p:txBody>
          <a:bodyPr>
            <a:normAutofit/>
          </a:bodyPr>
          <a:lstStyle/>
          <a:p>
            <a:r>
              <a:rPr lang="en-US" dirty="0"/>
              <a:t>Catch2 testing framework</a:t>
            </a:r>
          </a:p>
          <a:p>
            <a:r>
              <a:rPr lang="en-US" dirty="0"/>
              <a:t>Compilation errors on test code </a:t>
            </a:r>
          </a:p>
          <a:p>
            <a:r>
              <a:rPr lang="en-US" b="1" dirty="0"/>
              <a:t>DPL</a:t>
            </a:r>
            <a:r>
              <a:rPr lang="en-US" dirty="0"/>
              <a:t> and </a:t>
            </a:r>
            <a:r>
              <a:rPr lang="en-US" b="1" dirty="0"/>
              <a:t>Catch2</a:t>
            </a:r>
            <a:r>
              <a:rPr lang="en-US" dirty="0"/>
              <a:t> headers</a:t>
            </a:r>
          </a:p>
          <a:p>
            <a:r>
              <a:rPr lang="en-US" dirty="0"/>
              <a:t>Intel DPC++ Conversion Tool placed </a:t>
            </a:r>
            <a:r>
              <a:rPr lang="en-US" dirty="0" err="1"/>
              <a:t>dpct</a:t>
            </a:r>
            <a:r>
              <a:rPr lang="en-US" dirty="0"/>
              <a:t>/dpl_utils.hpp header causing the same error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D2D971-0066-5D04-DCBD-E88E78043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697334"/>
            <a:ext cx="5927725" cy="221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340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3" name="Rectangle 2072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B449EE-57D7-F80F-7ABE-BD5F8B05B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 fontScale="90000"/>
          </a:bodyPr>
          <a:lstStyle/>
          <a:p>
            <a:r>
              <a:rPr lang="en-US" sz="4600" b="0" i="0" dirty="0">
                <a:effectLst/>
                <a:latin typeface="Arial" panose="020B0604020202020204" pitchFamily="34" charset="0"/>
              </a:rPr>
              <a:t>Porting numerical integration codes from CUDA</a:t>
            </a:r>
            <a:br>
              <a:rPr lang="en-US" sz="4600" dirty="0"/>
            </a:br>
            <a:r>
              <a:rPr lang="en-US" sz="4600" b="0" i="0" dirty="0">
                <a:effectLst/>
                <a:latin typeface="Arial" panose="020B0604020202020204" pitchFamily="34" charset="0"/>
              </a:rPr>
              <a:t>to </a:t>
            </a:r>
            <a:r>
              <a:rPr lang="en-US" sz="4600" b="0" i="0" dirty="0" err="1">
                <a:effectLst/>
                <a:latin typeface="Arial" panose="020B0604020202020204" pitchFamily="34" charset="0"/>
              </a:rPr>
              <a:t>oneAPI</a:t>
            </a:r>
            <a:r>
              <a:rPr lang="en-US" sz="4600" b="0" i="0" dirty="0">
                <a:effectLst/>
                <a:latin typeface="Arial" panose="020B0604020202020204" pitchFamily="34" charset="0"/>
              </a:rPr>
              <a:t>: </a:t>
            </a:r>
            <a:br>
              <a:rPr lang="en-US" sz="4600" b="0" i="0" dirty="0">
                <a:effectLst/>
                <a:latin typeface="Arial" panose="020B0604020202020204" pitchFamily="34" charset="0"/>
              </a:rPr>
            </a:br>
            <a:r>
              <a:rPr lang="en-US" sz="4600" b="0" i="0" dirty="0">
                <a:effectLst/>
                <a:latin typeface="Arial" panose="020B0604020202020204" pitchFamily="34" charset="0"/>
              </a:rPr>
              <a:t>a case study</a:t>
            </a:r>
            <a:br>
              <a:rPr lang="en-US" sz="4600" dirty="0"/>
            </a:br>
            <a:endParaRPr lang="en-US" sz="4600" dirty="0"/>
          </a:p>
        </p:txBody>
      </p:sp>
      <p:sp>
        <p:nvSpPr>
          <p:cNvPr id="2075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B0B1FEB-9E97-BD73-7A9B-3D4BADD285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5" b="-2"/>
          <a:stretch/>
        </p:blipFill>
        <p:spPr bwMode="auto">
          <a:xfrm>
            <a:off x="4654296" y="630936"/>
            <a:ext cx="6724706" cy="3913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7823A-55B1-38BD-2E38-BE68EA12E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1728" y="4676657"/>
            <a:ext cx="6894576" cy="2049263"/>
          </a:xfrm>
        </p:spPr>
        <p:txBody>
          <a:bodyPr anchor="t">
            <a:normAutofit fontScale="25000" lnSpcReduction="20000"/>
          </a:bodyPr>
          <a:lstStyle/>
          <a:p>
            <a:endParaRPr lang="en-US" sz="6400"/>
          </a:p>
          <a:p>
            <a:pPr marL="0" indent="0">
              <a:buNone/>
            </a:pPr>
            <a:r>
              <a:rPr lang="en-US" sz="6400"/>
              <a:t>Ioannis Sakiotis (</a:t>
            </a:r>
            <a:r>
              <a:rPr lang="en-US" sz="640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isaki001@odu.edu</a:t>
            </a:r>
            <a:r>
              <a:rPr lang="en-US" sz="6400"/>
              <a:t>)</a:t>
            </a:r>
          </a:p>
          <a:p>
            <a:pPr marL="0" indent="0">
              <a:buNone/>
            </a:pPr>
            <a:r>
              <a:rPr lang="en-US" sz="6400"/>
              <a:t>Dr. Kamesh Arumugam</a:t>
            </a:r>
          </a:p>
          <a:p>
            <a:pPr marL="0" indent="0">
              <a:buNone/>
            </a:pPr>
            <a:r>
              <a:rPr lang="en-US" sz="6400"/>
              <a:t>Dr. Marc Paterno</a:t>
            </a:r>
          </a:p>
          <a:p>
            <a:pPr marL="0" indent="0">
              <a:buNone/>
            </a:pPr>
            <a:r>
              <a:rPr lang="en-US" sz="6400"/>
              <a:t>Dr. Desh Ranjan</a:t>
            </a:r>
          </a:p>
          <a:p>
            <a:pPr marL="0" indent="0">
              <a:buNone/>
            </a:pPr>
            <a:r>
              <a:rPr lang="en-US" sz="6400"/>
              <a:t>Dr. Balsa Terzic</a:t>
            </a:r>
          </a:p>
          <a:p>
            <a:pPr marL="0" indent="0">
              <a:buNone/>
            </a:pPr>
            <a:r>
              <a:rPr lang="en-US" sz="6400"/>
              <a:t>Dr. Mohammad Zubair</a:t>
            </a:r>
          </a:p>
          <a:p>
            <a:pPr marL="0" indent="0">
              <a:buNone/>
            </a:pP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1275617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2EBE8-B847-A43C-6C23-76E0D46A8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Migration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16743-0BD9-530E-96C6-47578E974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CMake</a:t>
            </a:r>
            <a:r>
              <a:rPr lang="en-US" dirty="0"/>
              <a:t> to build tests and demos</a:t>
            </a:r>
          </a:p>
          <a:p>
            <a:r>
              <a:rPr lang="en-US" dirty="0"/>
              <a:t>Manual compilation: OK</a:t>
            </a:r>
          </a:p>
          <a:p>
            <a:r>
              <a:rPr lang="en-US" dirty="0" err="1"/>
              <a:t>CMake</a:t>
            </a:r>
            <a:r>
              <a:rPr lang="en-US" dirty="0"/>
              <a:t> configuration on Intel Developer Cloud: OK</a:t>
            </a:r>
          </a:p>
          <a:p>
            <a:r>
              <a:rPr lang="en-US" dirty="0" err="1"/>
              <a:t>CMake</a:t>
            </a:r>
            <a:r>
              <a:rPr lang="en-US" dirty="0"/>
              <a:t> configuration on CUDA backend: Challenging</a:t>
            </a:r>
          </a:p>
          <a:p>
            <a:r>
              <a:rPr lang="en-US" dirty="0"/>
              <a:t>Initially, separate build for CUDA backend</a:t>
            </a:r>
          </a:p>
          <a:p>
            <a:r>
              <a:rPr lang="en-US" dirty="0"/>
              <a:t>Needed one </a:t>
            </a:r>
            <a:r>
              <a:rPr lang="en-US" dirty="0" err="1"/>
              <a:t>CMake</a:t>
            </a:r>
            <a:r>
              <a:rPr lang="en-US" dirty="0"/>
              <a:t> configuration for the repository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41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2EBE8-B847-A43C-6C23-76E0D46A8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Migration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16743-0BD9-530E-96C6-47578E974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Specify architecture for CUDA and </a:t>
            </a:r>
            <a:r>
              <a:rPr lang="en-US" dirty="0" err="1"/>
              <a:t>oneAPI</a:t>
            </a:r>
            <a:r>
              <a:rPr lang="en-US" dirty="0"/>
              <a:t> with different strings</a:t>
            </a:r>
          </a:p>
          <a:p>
            <a:r>
              <a:rPr lang="en-US" dirty="0"/>
              <a:t>Pass </a:t>
            </a:r>
            <a:r>
              <a:rPr lang="en-US" dirty="0" err="1"/>
              <a:t>CMake</a:t>
            </a:r>
            <a:r>
              <a:rPr lang="en-US" dirty="0"/>
              <a:t> variable to signal usage of CUDA backend</a:t>
            </a:r>
          </a:p>
          <a:p>
            <a:r>
              <a:rPr lang="en-US" dirty="0"/>
              <a:t>set(CMAKE_CXX_COMPILER clang++)</a:t>
            </a:r>
          </a:p>
          <a:p>
            <a:r>
              <a:rPr lang="en-US" dirty="0"/>
              <a:t>set(CMAKE_CXX_FLAGS "${CMAKE_CXX_FLAGS} -</a:t>
            </a:r>
            <a:r>
              <a:rPr lang="en-US" dirty="0" err="1"/>
              <a:t>fsycl</a:t>
            </a:r>
            <a:r>
              <a:rPr lang="en-US" dirty="0"/>
              <a:t> -</a:t>
            </a:r>
            <a:r>
              <a:rPr lang="en-US" dirty="0" err="1"/>
              <a:t>fsycl</a:t>
            </a:r>
            <a:r>
              <a:rPr lang="en-US" dirty="0"/>
              <a:t>-targets=nvptx64-nvidia-cuda -</a:t>
            </a:r>
            <a:r>
              <a:rPr lang="en-US" dirty="0" err="1"/>
              <a:t>Xsycl</a:t>
            </a:r>
            <a:r>
              <a:rPr lang="en-US" dirty="0"/>
              <a:t>-target-backend --</a:t>
            </a:r>
            <a:r>
              <a:rPr lang="en-US" dirty="0" err="1"/>
              <a:t>cuda</a:t>
            </a:r>
            <a:r>
              <a:rPr lang="en-US" dirty="0"/>
              <a:t>-</a:t>
            </a:r>
            <a:r>
              <a:rPr lang="en-US" dirty="0" err="1"/>
              <a:t>gpu</a:t>
            </a:r>
            <a:r>
              <a:rPr lang="en-US" dirty="0"/>
              <a:t>-arch=${ONEAPI_TARGET_ARCH}")</a:t>
            </a:r>
          </a:p>
          <a:p>
            <a:r>
              <a:rPr lang="en-US" dirty="0" err="1"/>
              <a:t>target_compile_options</a:t>
            </a:r>
            <a:r>
              <a:rPr lang="en-US" dirty="0"/>
              <a:t>(exec PRIVATE "-</a:t>
            </a:r>
            <a:r>
              <a:rPr lang="en-US" dirty="0" err="1"/>
              <a:t>lonemkl</a:t>
            </a:r>
            <a:r>
              <a:rPr lang="en-US" dirty="0"/>
              <a:t>" "-</a:t>
            </a:r>
            <a:r>
              <a:rPr lang="en-US" dirty="0" err="1"/>
              <a:t>mllvm</a:t>
            </a:r>
            <a:r>
              <a:rPr lang="en-US" dirty="0"/>
              <a:t>" "-inline-threshold=10000")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071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6B6F6E-0112-2B1C-FBE7-BF163A863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PERFORMANCE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4721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D3DAD-ACA8-5A81-C766-4609CC2AA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Issues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7939C-0CAC-E18F-BDD2-4B5975BCE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Compared CUDA and SYCL on V100</a:t>
            </a:r>
          </a:p>
          <a:p>
            <a:r>
              <a:rPr lang="en-US" dirty="0"/>
              <a:t>Initial PAGANI performance: ~5x slower</a:t>
            </a:r>
          </a:p>
          <a:p>
            <a:r>
              <a:rPr lang="en-US" dirty="0"/>
              <a:t>Initial m-Cubes performance:~80 times slower</a:t>
            </a:r>
          </a:p>
        </p:txBody>
      </p:sp>
    </p:spTree>
    <p:extLst>
      <p:ext uri="{BB962C8B-B14F-4D97-AF65-F5344CB8AC3E}">
        <p14:creationId xmlns:p14="http://schemas.microsoft.com/office/powerpoint/2010/main" val="3646645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D3DAD-ACA8-5A81-C766-4609CC2AA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7939C-0CAC-E18F-BDD2-4B5975BCE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Execute main kernels with different integrands</a:t>
            </a:r>
          </a:p>
          <a:p>
            <a:r>
              <a:rPr lang="en-US" dirty="0"/>
              <a:t>Vary computational intensity</a:t>
            </a:r>
          </a:p>
          <a:p>
            <a:r>
              <a:rPr lang="en-US" dirty="0"/>
              <a:t>Export detailed metrics through </a:t>
            </a:r>
            <a:r>
              <a:rPr lang="en-US" b="1" dirty="0" err="1"/>
              <a:t>nvprof</a:t>
            </a:r>
            <a:r>
              <a:rPr lang="en-US" b="1" dirty="0"/>
              <a:t> –print-</a:t>
            </a:r>
            <a:r>
              <a:rPr lang="en-US" b="1" dirty="0" err="1"/>
              <a:t>gpu</a:t>
            </a:r>
            <a:r>
              <a:rPr lang="en-US" b="1" dirty="0"/>
              <a:t>-trace </a:t>
            </a:r>
          </a:p>
          <a:p>
            <a:r>
              <a:rPr lang="en-US" dirty="0"/>
              <a:t>Use .csv files in R script to compute statistical data and visualize metrics</a:t>
            </a:r>
          </a:p>
          <a:p>
            <a:r>
              <a:rPr lang="en-US" dirty="0"/>
              <a:t>Manual inspection of Nsight Compute reports</a:t>
            </a:r>
          </a:p>
        </p:txBody>
      </p:sp>
    </p:spTree>
    <p:extLst>
      <p:ext uri="{BB962C8B-B14F-4D97-AF65-F5344CB8AC3E}">
        <p14:creationId xmlns:p14="http://schemas.microsoft.com/office/powerpoint/2010/main" val="2643645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AEBDE-00E4-2C70-F4A4-DBF0DA387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66734-CBD6-B5AF-6D62-C34DF9311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225"/>
            <a:ext cx="10515600" cy="4351338"/>
          </a:xfrm>
        </p:spPr>
        <p:txBody>
          <a:bodyPr/>
          <a:lstStyle/>
          <a:p>
            <a:r>
              <a:rPr lang="en-US" dirty="0"/>
              <a:t>Combined shared memory accessors</a:t>
            </a:r>
          </a:p>
          <a:p>
            <a:r>
              <a:rPr lang="en-US" dirty="0"/>
              <a:t>Removed templates</a:t>
            </a:r>
          </a:p>
          <a:p>
            <a:r>
              <a:rPr lang="en-US" dirty="0"/>
              <a:t>Manually set loop-unrolling</a:t>
            </a:r>
          </a:p>
          <a:p>
            <a:r>
              <a:rPr lang="en-US" dirty="0"/>
              <a:t>Kernels to invoke integrands on the device hundreds of times</a:t>
            </a:r>
          </a:p>
          <a:p>
            <a:r>
              <a:rPr lang="en-US" dirty="0"/>
              <a:t>Experimented with simpler integrands</a:t>
            </a:r>
          </a:p>
          <a:p>
            <a:r>
              <a:rPr lang="en-US" dirty="0"/>
              <a:t>Different execution times with mathematical functions (pow, trigonometric functions)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DC20A1-DC44-A22B-29D8-ABC8C6C2B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 dirty="0"/>
              <a:t>Compare integrand invocations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D7348-FBEA-C61C-7E5D-75A63E83B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5 – 8 dimensions</a:t>
            </a:r>
          </a:p>
          <a:p>
            <a:r>
              <a:rPr lang="en-US" sz="2200" dirty="0"/>
              <a:t>Generate 1 million points</a:t>
            </a:r>
          </a:p>
          <a:p>
            <a:r>
              <a:rPr lang="en-US" sz="2200" dirty="0"/>
              <a:t>Mean of 10 kernel executions</a:t>
            </a:r>
          </a:p>
          <a:p>
            <a:r>
              <a:rPr lang="en-US" sz="2200" dirty="0"/>
              <a:t>cos, pow, exp</a:t>
            </a:r>
          </a:p>
          <a:p>
            <a:r>
              <a:rPr lang="en-US" sz="2200" dirty="0"/>
              <a:t>No fast-math flags</a:t>
            </a:r>
          </a:p>
          <a:p>
            <a:r>
              <a:rPr lang="en-US" sz="2200" dirty="0"/>
              <a:t>Worse: case 4% slowdown</a:t>
            </a:r>
          </a:p>
          <a:p>
            <a:endParaRPr lang="en-US" sz="2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2E46EC-B326-EB26-AF81-FEF33FBD3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214" y="1971471"/>
            <a:ext cx="6677957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9481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DC20A1-DC44-A22B-29D8-ABC8C6C2B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/>
              <a:t>m-Cubes: main kernel execution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D7348-FBEA-C61C-7E5D-75A63E83B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Various thread block configurations</a:t>
            </a:r>
          </a:p>
          <a:p>
            <a:r>
              <a:rPr lang="en-US" sz="2200" dirty="0"/>
              <a:t>100 million to 1 billion samples</a:t>
            </a:r>
          </a:p>
          <a:p>
            <a:r>
              <a:rPr lang="en-US" sz="2200" dirty="0"/>
              <a:t>Mean of 100 calls per kernel</a:t>
            </a:r>
          </a:p>
          <a:p>
            <a:r>
              <a:rPr lang="en-US" sz="2200" dirty="0"/>
              <a:t>10% penalty on f2 and f4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0185B7-BB36-B193-F736-2BBFE76F8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918811"/>
            <a:ext cx="6903720" cy="302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0367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DC20A1-DC44-A22B-29D8-ABC8C6C2B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/>
              <a:t>PAGANI: main kernel execution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AD7348-FBEA-C61C-7E5D-75A63E83B6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0936" y="2807208"/>
                <a:ext cx="3429000" cy="3410712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000"/>
                  <a:t>Various thread block configurations</a:t>
                </a:r>
              </a:p>
              <a:p>
                <a:r>
                  <a:rPr lang="en-US" sz="2000"/>
                  <a:t>1 block per region</a:t>
                </a:r>
              </a:p>
              <a:p>
                <a:r>
                  <a:rPr lang="en-US" sz="2000"/>
                  <a:t>Different number of regions</a:t>
                </a:r>
              </a:p>
              <a:p>
                <a:r>
                  <a:rPr lang="en-US" sz="2000"/>
                  <a:t>Different resolution splits on the unit hypercube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(0,1)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2000"/>
              </a:p>
              <a:p>
                <a:r>
                  <a:rPr lang="en-US" sz="2000"/>
                  <a:t>Mean of 100 calls per kernel</a:t>
                </a:r>
              </a:p>
              <a:p>
                <a:r>
                  <a:rPr lang="en-US" sz="2000"/>
                  <a:t>Highest penalties: f2 and f4</a:t>
                </a:r>
              </a:p>
              <a:p>
                <a:endParaRPr lang="en-US" sz="2000"/>
              </a:p>
              <a:p>
                <a:endParaRPr lang="en-US" sz="20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AD7348-FBEA-C61C-7E5D-75A63E83B6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936" y="2807208"/>
                <a:ext cx="3429000" cy="3410712"/>
              </a:xfrm>
              <a:blipFill>
                <a:blip r:embed="rId2"/>
                <a:stretch>
                  <a:fillRect l="-1601" t="-1968" r="-1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91333208-53DA-A722-F629-DD636AA5A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1901552"/>
            <a:ext cx="6903720" cy="305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63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DC20A1-DC44-A22B-29D8-ABC8C6C2B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/>
              <a:t>Compare simple integrands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AD7348-FBEA-C61C-7E5D-75A63E83B6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0936" y="2807208"/>
                <a:ext cx="3429000" cy="3410712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1900" dirty="0"/>
                  <a:t>Observed different performance on mathematical functions</a:t>
                </a:r>
              </a:p>
              <a:p>
                <a:r>
                  <a:rPr lang="en-US" sz="1900" dirty="0"/>
                  <a:t>Eliminate any cause of potential deviation in the integrands</a:t>
                </a:r>
              </a:p>
              <a:p>
                <a:r>
                  <a:rPr lang="en-US" sz="1900" dirty="0"/>
                  <a:t>Addition integrands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9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9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9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1900" dirty="0"/>
              </a:p>
              <a:p>
                <a:r>
                  <a:rPr lang="en-US" sz="1900" dirty="0"/>
                  <a:t>5 – 8 dimensions</a:t>
                </a:r>
              </a:p>
              <a:p>
                <a:endParaRPr lang="en-US" sz="1900" dirty="0"/>
              </a:p>
              <a:p>
                <a:endParaRPr lang="en-US" sz="19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AD7348-FBEA-C61C-7E5D-75A63E83B6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936" y="2807208"/>
                <a:ext cx="3429000" cy="3410712"/>
              </a:xfrm>
              <a:blipFill>
                <a:blip r:embed="rId2"/>
                <a:stretch>
                  <a:fillRect l="-3559" t="-1789" r="-2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0B2E3934-C995-C73A-287E-7FA8AD8CF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1064476"/>
            <a:ext cx="6903720" cy="472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990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21F83-B2BE-F235-0151-F70BCBDD9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D7AD4-D6D3-92CA-6537-DE102293D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Use-case</a:t>
            </a:r>
          </a:p>
          <a:p>
            <a:r>
              <a:rPr lang="en-US" dirty="0"/>
              <a:t>Code migration</a:t>
            </a:r>
          </a:p>
          <a:p>
            <a:r>
              <a:rPr lang="en-US" dirty="0"/>
              <a:t>Performance issues</a:t>
            </a:r>
          </a:p>
          <a:p>
            <a:r>
              <a:rPr lang="en-US" dirty="0"/>
              <a:t>Observations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210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E7C93-4D7C-D3B1-71F8-C28D1E3B9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26E07-9137-1F53-5CAE-6731A00EA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Bad performance of atomics due to not including device architecture flag</a:t>
            </a:r>
          </a:p>
          <a:p>
            <a:r>
              <a:rPr lang="en-US" dirty="0"/>
              <a:t>Setting inline-threshold to 10,000 allowed us to achieve the 10% slowdown</a:t>
            </a:r>
          </a:p>
          <a:p>
            <a:r>
              <a:rPr lang="en-US" dirty="0"/>
              <a:t>Using </a:t>
            </a:r>
            <a:r>
              <a:rPr lang="en-US" dirty="0" err="1"/>
              <a:t>nd_item</a:t>
            </a:r>
            <a:r>
              <a:rPr lang="en-US" dirty="0"/>
              <a:t>&lt;1&gt; yielded slight improvement over </a:t>
            </a:r>
            <a:r>
              <a:rPr lang="en-US" dirty="0" err="1"/>
              <a:t>nd_item</a:t>
            </a:r>
            <a:r>
              <a:rPr lang="en-US" dirty="0"/>
              <a:t>&lt;3&gt;</a:t>
            </a:r>
          </a:p>
          <a:p>
            <a:r>
              <a:rPr lang="en-US" dirty="0" err="1"/>
              <a:t>Reduce_over_group</a:t>
            </a:r>
            <a:r>
              <a:rPr lang="en-US" dirty="0"/>
              <a:t> was sensitive to inline threshold</a:t>
            </a:r>
          </a:p>
          <a:p>
            <a:r>
              <a:rPr lang="en-US" dirty="0"/>
              <a:t>Register count difference</a:t>
            </a:r>
          </a:p>
        </p:txBody>
      </p:sp>
    </p:spTree>
    <p:extLst>
      <p:ext uri="{BB962C8B-B14F-4D97-AF65-F5344CB8AC3E}">
        <p14:creationId xmlns:p14="http://schemas.microsoft.com/office/powerpoint/2010/main" val="16046269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5DF40726-9B19-4165-9C26-757D16E19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44EC89-CDC5-3A48-E847-115A36F1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211"/>
            <a:ext cx="4571999" cy="1165002"/>
          </a:xfrm>
        </p:spPr>
        <p:txBody>
          <a:bodyPr anchor="b">
            <a:normAutofit/>
          </a:bodyPr>
          <a:lstStyle/>
          <a:p>
            <a:r>
              <a:rPr lang="en-US" sz="3600"/>
              <a:t>Achieved Performance with oneAPI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9DC88-82DF-6EDE-6876-0AF7A040F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55327"/>
            <a:ext cx="4571999" cy="3776975"/>
          </a:xfrm>
        </p:spPr>
        <p:txBody>
          <a:bodyPr>
            <a:normAutofit/>
          </a:bodyPr>
          <a:lstStyle/>
          <a:p>
            <a:r>
              <a:rPr lang="en-US" sz="1800"/>
              <a:t>Numerous performance tests</a:t>
            </a:r>
          </a:p>
          <a:p>
            <a:r>
              <a:rPr lang="en-US" sz="1800"/>
              <a:t>CUDA -&gt; oneAPI: 10% performance penalty</a:t>
            </a:r>
          </a:p>
          <a:p>
            <a:r>
              <a:rPr lang="en-US" sz="1800"/>
              <a:t>Variance in performance penalty</a:t>
            </a:r>
          </a:p>
          <a:p>
            <a:r>
              <a:rPr lang="en-US" sz="1800"/>
              <a:t>Increased register usage</a:t>
            </a:r>
            <a:endParaRPr lang="en-US" sz="1800" dirty="0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2089CB41-F399-4AEB-980C-5BFB1049C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FC967B-3DD6-463D-9DB9-6E4419AE0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96768" y="3817404"/>
            <a:ext cx="54864" cy="45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E33046-FBAE-62E4-A72E-4F1A274E6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132" y="636191"/>
            <a:ext cx="6049931" cy="558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6744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5DF40726-9B19-4165-9C26-757D16E19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44EC89-CDC5-3A48-E847-115A36F1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211"/>
            <a:ext cx="4571999" cy="1165002"/>
          </a:xfrm>
        </p:spPr>
        <p:txBody>
          <a:bodyPr anchor="b">
            <a:normAutofit/>
          </a:bodyPr>
          <a:lstStyle/>
          <a:p>
            <a:r>
              <a:rPr lang="en-US" sz="3600"/>
              <a:t>Achieved Performance with oneAPI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9DC88-82DF-6EDE-6876-0AF7A040F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55327"/>
            <a:ext cx="4571999" cy="3776975"/>
          </a:xfrm>
        </p:spPr>
        <p:txBody>
          <a:bodyPr>
            <a:normAutofit/>
          </a:bodyPr>
          <a:lstStyle/>
          <a:p>
            <a:r>
              <a:rPr lang="en-US" sz="1800"/>
              <a:t>Numerous performance tests</a:t>
            </a:r>
          </a:p>
          <a:p>
            <a:r>
              <a:rPr lang="en-US" sz="1800"/>
              <a:t>CUDA -&gt; oneAPI: 10% performance penalty</a:t>
            </a:r>
          </a:p>
          <a:p>
            <a:r>
              <a:rPr lang="en-US" sz="1800"/>
              <a:t>Variance in performance penalty</a:t>
            </a:r>
          </a:p>
          <a:p>
            <a:r>
              <a:rPr lang="en-US" sz="1800"/>
              <a:t>Increased register usage</a:t>
            </a:r>
            <a:endParaRPr lang="en-US" sz="1800" dirty="0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2089CB41-F399-4AEB-980C-5BFB1049C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FC967B-3DD6-463D-9DB9-6E4419AE0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96768" y="3817404"/>
            <a:ext cx="54864" cy="45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D41492-DC97-5B61-7235-FD742E4D4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323011"/>
            <a:ext cx="6606652" cy="421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6748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F1AA0-B6C3-80B0-DC7D-2FC6416C7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B689F-71B3-FFD6-1275-2EC5813FC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Intel DPC++ Compatibility tool is great</a:t>
            </a:r>
          </a:p>
          <a:p>
            <a:r>
              <a:rPr lang="en-US" dirty="0"/>
              <a:t>Mapping library calls may be challenging</a:t>
            </a:r>
          </a:p>
          <a:p>
            <a:r>
              <a:rPr lang="en-US" dirty="0"/>
              <a:t>Clang and NVCC optimizations </a:t>
            </a:r>
          </a:p>
          <a:p>
            <a:r>
              <a:rPr lang="en-US" dirty="0"/>
              <a:t>Loop-unrolling and inline-thresholds are critical</a:t>
            </a:r>
          </a:p>
          <a:p>
            <a:r>
              <a:rPr lang="en-US" dirty="0"/>
              <a:t>Register usage can degrade performance</a:t>
            </a:r>
          </a:p>
          <a:p>
            <a:r>
              <a:rPr lang="en-US" dirty="0"/>
              <a:t>0-10% performance penalty on NVIDIA GPUs</a:t>
            </a:r>
          </a:p>
        </p:txBody>
      </p:sp>
    </p:spTree>
    <p:extLst>
      <p:ext uri="{BB962C8B-B14F-4D97-AF65-F5344CB8AC3E}">
        <p14:creationId xmlns:p14="http://schemas.microsoft.com/office/powerpoint/2010/main" val="3658283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E915B1-1891-9759-F025-F28942ADA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Execution Platform Portability</a:t>
            </a:r>
          </a:p>
        </p:txBody>
      </p:sp>
      <p:pic>
        <p:nvPicPr>
          <p:cNvPr id="1028" name="Picture 4" descr="Logos &amp; Brand Guidelines | NVIDIA">
            <a:extLst>
              <a:ext uri="{FF2B5EF4-FFF2-40B4-BE49-F238E27FC236}">
                <a16:creationId xmlns:a16="http://schemas.microsoft.com/office/drawing/2014/main" id="{6291955D-9697-BD10-BD3E-F096CAB19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121" y="3651233"/>
            <a:ext cx="2486675" cy="139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ntel (INTC) Stock Price, News &amp; Info | The Motley Fool">
            <a:extLst>
              <a:ext uri="{FF2B5EF4-FFF2-40B4-BE49-F238E27FC236}">
                <a16:creationId xmlns:a16="http://schemas.microsoft.com/office/drawing/2014/main" id="{748D3983-AAF1-F243-03B5-7221177CC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5827" y="4979992"/>
            <a:ext cx="1524526" cy="152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penCL - Wikipedia">
            <a:extLst>
              <a:ext uri="{FF2B5EF4-FFF2-40B4-BE49-F238E27FC236}">
                <a16:creationId xmlns:a16="http://schemas.microsoft.com/office/drawing/2014/main" id="{2C10C3A2-F3E2-F4F4-9032-3FCD8AA93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460" y="5445685"/>
            <a:ext cx="1850735" cy="62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7EABE43-E804-3E90-BBFF-86C6F60D7D83}"/>
              </a:ext>
            </a:extLst>
          </p:cNvPr>
          <p:cNvSpPr txBox="1">
            <a:spLocks/>
          </p:cNvSpPr>
          <p:nvPr/>
        </p:nvSpPr>
        <p:spPr>
          <a:xfrm>
            <a:off x="1385519" y="2112579"/>
            <a:ext cx="5423654" cy="13164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8026" indent="-208026" defTabSz="832104">
              <a:spcBef>
                <a:spcPts val="910"/>
              </a:spcBef>
            </a:pPr>
            <a:r>
              <a:rPr lang="en-US" sz="1638" dirty="0"/>
              <a:t>Devices with different architectures</a:t>
            </a:r>
            <a:endParaRPr lang="en-US" sz="163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08026" indent="-208026" defTabSz="832104">
              <a:spcBef>
                <a:spcPts val="910"/>
              </a:spcBef>
            </a:pPr>
            <a:r>
              <a:rPr lang="en-US" sz="163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widely-adopted common standards</a:t>
            </a:r>
          </a:p>
          <a:p>
            <a:pPr marL="208026" indent="-208026" defTabSz="832104">
              <a:spcBef>
                <a:spcPts val="910"/>
              </a:spcBef>
            </a:pPr>
            <a:r>
              <a:rPr lang="en-US" sz="1638" dirty="0"/>
              <a:t>Multiple implementations to target multiple architectures</a:t>
            </a:r>
          </a:p>
          <a:p>
            <a:pPr marL="208026" indent="-208026" defTabSz="832104">
              <a:spcBef>
                <a:spcPts val="910"/>
              </a:spcBef>
            </a:pPr>
            <a:endParaRPr lang="en-US" sz="163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6" descr="AMD ׀ together we advance_">
            <a:extLst>
              <a:ext uri="{FF2B5EF4-FFF2-40B4-BE49-F238E27FC236}">
                <a16:creationId xmlns:a16="http://schemas.microsoft.com/office/drawing/2014/main" id="{CE615DA1-1D69-05D5-914A-5A65C8CE7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94530" y="3749020"/>
            <a:ext cx="1731647" cy="97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SYCL - Wikipedia">
            <a:extLst>
              <a:ext uri="{FF2B5EF4-FFF2-40B4-BE49-F238E27FC236}">
                <a16:creationId xmlns:a16="http://schemas.microsoft.com/office/drawing/2014/main" id="{9F14B8FE-CB80-0371-005E-DFB588128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1560" y="5445685"/>
            <a:ext cx="2030506" cy="88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OpenACC Training Materials | NVIDIA NGC">
            <a:extLst>
              <a:ext uri="{FF2B5EF4-FFF2-40B4-BE49-F238E27FC236}">
                <a16:creationId xmlns:a16="http://schemas.microsoft.com/office/drawing/2014/main" id="{76B2EED1-104E-5ACC-89AF-21DEBC1DF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81" y="3587987"/>
            <a:ext cx="2615556" cy="146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OpenMP - Wikipedia">
            <a:extLst>
              <a:ext uri="{FF2B5EF4-FFF2-40B4-BE49-F238E27FC236}">
                <a16:creationId xmlns:a16="http://schemas.microsoft.com/office/drawing/2014/main" id="{6CA69EEF-2FF8-7B63-BD55-DC63F0951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931" y="3993649"/>
            <a:ext cx="1478762" cy="480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Kokkos Ecosystem – Part of the Exascale Project">
            <a:extLst>
              <a:ext uri="{FF2B5EF4-FFF2-40B4-BE49-F238E27FC236}">
                <a16:creationId xmlns:a16="http://schemas.microsoft.com/office/drawing/2014/main" id="{D361F460-34DC-8524-4507-67805B472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88" y="5566038"/>
            <a:ext cx="2008383" cy="42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AJA Portability Suite | Computing">
            <a:extLst>
              <a:ext uri="{FF2B5EF4-FFF2-40B4-BE49-F238E27FC236}">
                <a16:creationId xmlns:a16="http://schemas.microsoft.com/office/drawing/2014/main" id="{FEF890CC-0439-1D8A-D0CF-75B83F7C2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130" y="4043595"/>
            <a:ext cx="1446425" cy="61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402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0E50A-A69D-887D-421C-EFF7EA90C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Agnostic Programming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A52AA-7D56-CF72-1596-F76E37C53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75990" cy="4351338"/>
          </a:xfrm>
        </p:spPr>
        <p:txBody>
          <a:bodyPr/>
          <a:lstStyle/>
          <a:p>
            <a:r>
              <a:rPr lang="en-US" dirty="0"/>
              <a:t>Historically most popular: NVIDIA GPUs</a:t>
            </a:r>
          </a:p>
          <a:p>
            <a:r>
              <a:rPr lang="en-US" dirty="0"/>
              <a:t>Aurora: Intel GPUs</a:t>
            </a:r>
          </a:p>
          <a:p>
            <a:r>
              <a:rPr lang="en-US" dirty="0"/>
              <a:t>Frontier: AMD GPUs</a:t>
            </a:r>
          </a:p>
          <a:p>
            <a:r>
              <a:rPr lang="en-US" dirty="0" err="1"/>
              <a:t>Kokkos</a:t>
            </a:r>
            <a:r>
              <a:rPr lang="en-US" dirty="0"/>
              <a:t>, Raja, SYCL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195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4EC89-CDC5-3A48-E847-115A36F13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Platform Portability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9DC88-82DF-6EDE-6876-0AF7A040F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54880" cy="4351338"/>
          </a:xfrm>
        </p:spPr>
        <p:txBody>
          <a:bodyPr/>
          <a:lstStyle/>
          <a:p>
            <a:r>
              <a:rPr lang="en-US" dirty="0" err="1"/>
              <a:t>oneAPI</a:t>
            </a:r>
            <a:r>
              <a:rPr lang="en-US" dirty="0"/>
              <a:t> platform towards portability</a:t>
            </a:r>
          </a:p>
          <a:p>
            <a:r>
              <a:rPr lang="en-US" dirty="0"/>
              <a:t>DPC++: conformant to C++ and SYCL standards</a:t>
            </a:r>
          </a:p>
          <a:p>
            <a:r>
              <a:rPr lang="en-US" dirty="0"/>
              <a:t>Growing </a:t>
            </a:r>
            <a:r>
              <a:rPr lang="en-US" dirty="0" err="1"/>
              <a:t>oneAPI</a:t>
            </a:r>
            <a:r>
              <a:rPr lang="en-US" dirty="0"/>
              <a:t> ecosystem</a:t>
            </a:r>
          </a:p>
          <a:p>
            <a:r>
              <a:rPr lang="en-US" dirty="0"/>
              <a:t>Intel DPC++ Compatibility Tool</a:t>
            </a:r>
          </a:p>
          <a:p>
            <a:r>
              <a:rPr lang="en-US" dirty="0"/>
              <a:t>NVIDIA GPUs through the CUDA backend for SYCL</a:t>
            </a:r>
          </a:p>
          <a:p>
            <a:r>
              <a:rPr lang="en-US" dirty="0"/>
              <a:t>Wide range of performance penalties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0FC82F-7312-579E-ADF7-098AFE90D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301" y="5146753"/>
            <a:ext cx="7687748" cy="8573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4B9719-4CB0-8978-2C21-34F7CF201F04}"/>
              </a:ext>
            </a:extLst>
          </p:cNvPr>
          <p:cNvSpPr txBox="1"/>
          <p:nvPr/>
        </p:nvSpPr>
        <p:spPr>
          <a:xfrm>
            <a:off x="2047875" y="6004123"/>
            <a:ext cx="7562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https://sycl.tech/assets/files/Michel_Migdal_Codeplay_Porting_Tips_CDUA_To_SYCL.pdf</a:t>
            </a:r>
          </a:p>
        </p:txBody>
      </p:sp>
    </p:spTree>
    <p:extLst>
      <p:ext uri="{BB962C8B-B14F-4D97-AF65-F5344CB8AC3E}">
        <p14:creationId xmlns:p14="http://schemas.microsoft.com/office/powerpoint/2010/main" val="3069203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0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4B452-ABCD-734C-9466-40CE43CBD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366" y="242842"/>
            <a:ext cx="10506075" cy="1330839"/>
          </a:xfrm>
        </p:spPr>
        <p:txBody>
          <a:bodyPr>
            <a:noAutofit/>
          </a:bodyPr>
          <a:lstStyle/>
          <a:p>
            <a:r>
              <a:rPr lang="en-US" dirty="0"/>
              <a:t>Numerical Integration in Scientific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772FF-CBC8-A9A8-BFA0-EADD913BE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r>
              <a:rPr lang="en-US" sz="1700" dirty="0"/>
              <a:t>Multi-dimensional non-smooth integrands</a:t>
            </a:r>
          </a:p>
          <a:p>
            <a:r>
              <a:rPr lang="en-US" sz="1700" dirty="0"/>
              <a:t>GPU accelerated libraries</a:t>
            </a:r>
            <a:endParaRPr lang="en-US" sz="1700" b="1" dirty="0"/>
          </a:p>
          <a:p>
            <a:r>
              <a:rPr lang="en-US" sz="1700" b="1" dirty="0"/>
              <a:t>PAGANI</a:t>
            </a:r>
            <a:r>
              <a:rPr lang="en-US" sz="1700" dirty="0"/>
              <a:t>: deterministic quadrature</a:t>
            </a:r>
          </a:p>
          <a:p>
            <a:r>
              <a:rPr lang="en-US" sz="1700" b="1" dirty="0"/>
              <a:t>m-Cubes</a:t>
            </a:r>
            <a:r>
              <a:rPr lang="en-US" sz="1700" dirty="0"/>
              <a:t>: Monte Carlo quadrature</a:t>
            </a:r>
          </a:p>
          <a:p>
            <a:r>
              <a:rPr lang="en-US" sz="1700" dirty="0"/>
              <a:t>Optimized in CUDA for NVIDIA V100</a:t>
            </a:r>
          </a:p>
          <a:p>
            <a:r>
              <a:rPr lang="en-US" sz="1700" dirty="0"/>
              <a:t>Execute on upcoming clusters</a:t>
            </a:r>
          </a:p>
          <a:p>
            <a:r>
              <a:rPr lang="en-US" sz="1700" dirty="0"/>
              <a:t>Not all problems justify overhead of GPU execution</a:t>
            </a:r>
          </a:p>
          <a:p>
            <a:endParaRPr lang="en-US" sz="1700" dirty="0"/>
          </a:p>
          <a:p>
            <a:endParaRPr lang="en-US" sz="17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E07850-B930-870B-0B25-33BB47E73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457" y="1663574"/>
            <a:ext cx="6155141" cy="355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594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1817F5-D61B-C36D-7FFC-9B6C83A39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Parallel Integration Algorithms 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F86D730-1962-E2DB-E26B-6E10981DC6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6965171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6551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245D47-2175-2B04-A6AB-261121DE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 MIGRATION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1297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</TotalTime>
  <Words>1049</Words>
  <Application>Microsoft Office PowerPoint</Application>
  <PresentationFormat>Widescreen</PresentationFormat>
  <Paragraphs>186</Paragraphs>
  <Slides>33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Office Theme</vt:lpstr>
      <vt:lpstr>PowerPoint Presentation</vt:lpstr>
      <vt:lpstr>Porting numerical integration codes from CUDA to oneAPI:  a case study </vt:lpstr>
      <vt:lpstr>Outline</vt:lpstr>
      <vt:lpstr>Execution Platform Portability</vt:lpstr>
      <vt:lpstr>Platform Agnostic Programming Models</vt:lpstr>
      <vt:lpstr>Execution Platform Portability</vt:lpstr>
      <vt:lpstr>Numerical Integration in Scientific Computing</vt:lpstr>
      <vt:lpstr>Parallel Integration Algorithms </vt:lpstr>
      <vt:lpstr>CODE MIGRATION</vt:lpstr>
      <vt:lpstr>Two Stage Porting Process</vt:lpstr>
      <vt:lpstr>Code Migration Issues</vt:lpstr>
      <vt:lpstr>Code Migration Issues</vt:lpstr>
      <vt:lpstr>Code Migration Issues</vt:lpstr>
      <vt:lpstr>Code Migration Issues</vt:lpstr>
      <vt:lpstr>Code Migration Issues</vt:lpstr>
      <vt:lpstr>Code Migration Issues: Passing arguments to kernels </vt:lpstr>
      <vt:lpstr>Code Migration Issues</vt:lpstr>
      <vt:lpstr>Code Migration Issues</vt:lpstr>
      <vt:lpstr>Code Migration Issues</vt:lpstr>
      <vt:lpstr>Code Migration Issues</vt:lpstr>
      <vt:lpstr>Code Migration Issues</vt:lpstr>
      <vt:lpstr>PERFORMANCE</vt:lpstr>
      <vt:lpstr>Performance Issues </vt:lpstr>
      <vt:lpstr>Methodology</vt:lpstr>
      <vt:lpstr>Experimentation</vt:lpstr>
      <vt:lpstr>Compare integrand invocations</vt:lpstr>
      <vt:lpstr>m-Cubes: main kernel execution</vt:lpstr>
      <vt:lpstr>PAGANI: main kernel execution</vt:lpstr>
      <vt:lpstr>Compare simple integrands</vt:lpstr>
      <vt:lpstr>Observations</vt:lpstr>
      <vt:lpstr>Achieved Performance with oneAPI</vt:lpstr>
      <vt:lpstr>Achieved Performance with oneAPI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IOANNIS</dc:creator>
  <cp:lastModifiedBy>IOANNIS</cp:lastModifiedBy>
  <cp:revision>77</cp:revision>
  <dcterms:created xsi:type="dcterms:W3CDTF">2023-05-01T10:40:49Z</dcterms:created>
  <dcterms:modified xsi:type="dcterms:W3CDTF">2023-05-22T14:57:18Z</dcterms:modified>
</cp:coreProperties>
</file>