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0"/>
  </p:notesMasterIdLst>
  <p:sldIdLst>
    <p:sldId id="256" r:id="rId2"/>
    <p:sldId id="257" r:id="rId3"/>
    <p:sldId id="302" r:id="rId4"/>
    <p:sldId id="303" r:id="rId5"/>
    <p:sldId id="304" r:id="rId6"/>
    <p:sldId id="314" r:id="rId7"/>
    <p:sldId id="305" r:id="rId8"/>
    <p:sldId id="307" r:id="rId9"/>
    <p:sldId id="272" r:id="rId10"/>
    <p:sldId id="313" r:id="rId11"/>
    <p:sldId id="324" r:id="rId12"/>
    <p:sldId id="297" r:id="rId13"/>
    <p:sldId id="312" r:id="rId14"/>
    <p:sldId id="300" r:id="rId15"/>
    <p:sldId id="315" r:id="rId16"/>
    <p:sldId id="316" r:id="rId17"/>
    <p:sldId id="334" r:id="rId18"/>
    <p:sldId id="296" r:id="rId19"/>
    <p:sldId id="333" r:id="rId20"/>
    <p:sldId id="320" r:id="rId21"/>
    <p:sldId id="310" r:id="rId22"/>
    <p:sldId id="321" r:id="rId23"/>
    <p:sldId id="322" r:id="rId24"/>
    <p:sldId id="270" r:id="rId25"/>
    <p:sldId id="271" r:id="rId26"/>
    <p:sldId id="309" r:id="rId27"/>
    <p:sldId id="317" r:id="rId28"/>
    <p:sldId id="292" r:id="rId29"/>
    <p:sldId id="293" r:id="rId30"/>
    <p:sldId id="323" r:id="rId31"/>
    <p:sldId id="258" r:id="rId32"/>
    <p:sldId id="278" r:id="rId33"/>
    <p:sldId id="260" r:id="rId34"/>
    <p:sldId id="280" r:id="rId35"/>
    <p:sldId id="276" r:id="rId36"/>
    <p:sldId id="262" r:id="rId37"/>
    <p:sldId id="267" r:id="rId38"/>
    <p:sldId id="273" r:id="rId39"/>
    <p:sldId id="282" r:id="rId40"/>
    <p:sldId id="328" r:id="rId41"/>
    <p:sldId id="331" r:id="rId42"/>
    <p:sldId id="332" r:id="rId43"/>
    <p:sldId id="325" r:id="rId44"/>
    <p:sldId id="326" r:id="rId45"/>
    <p:sldId id="330" r:id="rId46"/>
    <p:sldId id="329" r:id="rId47"/>
    <p:sldId id="327" r:id="rId48"/>
    <p:sldId id="27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is Sakiotis" initials="IS" lastIdx="2" clrIdx="0">
    <p:extLst>
      <p:ext uri="{19B8F6BF-5375-455C-9EA6-DF929625EA0E}">
        <p15:presenceInfo xmlns:p15="http://schemas.microsoft.com/office/powerpoint/2012/main" userId="ce1fa20c96406032" providerId="Windows Live"/>
      </p:ext>
    </p:extLst>
  </p:cmAuthor>
  <p:cmAuthor id="2" name="Sakiotis, Ioannis" initials="SI" lastIdx="1" clrIdx="1">
    <p:extLst>
      <p:ext uri="{19B8F6BF-5375-455C-9EA6-DF929625EA0E}">
        <p15:presenceInfo xmlns:p15="http://schemas.microsoft.com/office/powerpoint/2012/main" userId="S::isaki001@odu.edu::cb517fcb-ee6d-41c3-8640-d2cb01a08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7" autoAdjust="0"/>
    <p:restoredTop sz="85804" autoAdjust="0"/>
  </p:normalViewPr>
  <p:slideViewPr>
    <p:cSldViewPr snapToGrid="0">
      <p:cViewPr varScale="1">
        <p:scale>
          <a:sx n="57" d="100"/>
          <a:sy n="57" d="100"/>
        </p:scale>
        <p:origin x="90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039B-DA6E-4AA2-ACEC-7454525FFA0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41391-ED3D-4BBE-BCDE-8FB443F9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3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Introduced in paper [X}</a:t>
            </a:r>
          </a:p>
          <a:p>
            <a:pPr marL="228600" indent="-228600">
              <a:buAutoNum type="arabicParenR"/>
            </a:pPr>
            <a:r>
              <a:rPr lang="en-US" dirty="0"/>
              <a:t>Box integrals are the expectation of distance from a fixed point q of a point r chosen at random over the unit- hyper-cube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2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Assume total lack of knowledge regarding integrand’s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Integration rule is a weighted sum at some pre-specified points, different rules have different points, weights, degree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Degree is n: if formula’s error is zero for all polynomials up to degree n, but is not zero for some polynomial of degree n+1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Cuhre’s</a:t>
            </a:r>
            <a:r>
              <a:rPr lang="en-US" dirty="0"/>
              <a:t> rules are fully symmetric: all permutations of points are found in point-set with the same weight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 rule: polynomial degree 2m+1, null rules have polynomial degree (2m-1, 2m-1, 2m-3, 2m-5)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Integration rule of degree 9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6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Sub-region evaluations are independent amongst each other so we can easily parallelize them</a:t>
            </a:r>
          </a:p>
          <a:p>
            <a:pPr marL="0" indent="0">
              <a:buFontTx/>
              <a:buNone/>
            </a:pPr>
            <a:r>
              <a:rPr lang="en-US" dirty="0"/>
              <a:t>- Assign workload (specific sub-regions) to independent processors</a:t>
            </a:r>
          </a:p>
          <a:p>
            <a:r>
              <a:rPr lang="en-US" dirty="0"/>
              <a:t>- Can’t assume knowledge of the integrand’s behavior or distribution</a:t>
            </a:r>
          </a:p>
          <a:p>
            <a:pPr marL="0" indent="0">
              <a:buFontTx/>
              <a:buNone/>
            </a:pPr>
            <a:r>
              <a:rPr lang="en-US" dirty="0"/>
              <a:t>- Can’t predict how each sub-region’s computational complexity compares against other regions</a:t>
            </a:r>
          </a:p>
          <a:p>
            <a:pPr marL="0" indent="0">
              <a:buFontTx/>
              <a:buNone/>
            </a:pPr>
            <a:r>
              <a:rPr lang="en-US" dirty="0"/>
              <a:t>- Redistribution is costly and requires synchronization</a:t>
            </a:r>
          </a:p>
          <a:p>
            <a:pPr marL="0" indent="0">
              <a:buFontTx/>
              <a:buNone/>
            </a:pPr>
            <a:r>
              <a:rPr lang="en-US" dirty="0"/>
              <a:t>- Communication requires synchronization</a:t>
            </a:r>
          </a:p>
          <a:p>
            <a:pPr marL="0" indent="0">
              <a:buFontTx/>
              <a:buNone/>
            </a:pPr>
            <a:r>
              <a:rPr lang="en-US" dirty="0"/>
              <a:t>- Equal resource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Core computations same as </a:t>
            </a:r>
            <a:r>
              <a:rPr lang="en-US" dirty="0" err="1"/>
              <a:t>cuhre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6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Local data-structures maintained by the processors, limits resources, how to not over-assign space, want to avoid dynamic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9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Breadth-first expansion of sub-region “tree”</a:t>
            </a:r>
          </a:p>
          <a:p>
            <a:r>
              <a:rPr lang="en-US" dirty="0"/>
              <a:t>- Exposes greater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9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3) </a:t>
            </a:r>
            <a:r>
              <a:rPr lang="en-US" sz="1200" dirty="0"/>
              <a:t>number of splits d is dimension-based : for &lt;=4 dims, four splits per dimension, for ndim &gt;=5 &amp;&amp; &lt;=7, two splits per dimension, else 1 split per dimension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4) </a:t>
            </a:r>
            <a:r>
              <a:rPr lang="en-US" sz="1200" dirty="0"/>
              <a:t>no persistence in region-processor mapping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6) Relative/absolute error dictates global termination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7) Counter-act extreme memory demands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2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For all finished regions, we have a sum of their integral and error estimates</a:t>
            </a:r>
          </a:p>
          <a:p>
            <a:pPr marL="228600" indent="-228600">
              <a:buAutoNum type="arabicParenR"/>
            </a:pPr>
            <a:r>
              <a:rPr lang="en-US" dirty="0"/>
              <a:t>Adaptiveness: classification</a:t>
            </a:r>
          </a:p>
          <a:p>
            <a:pPr marL="0" indent="0">
              <a:buNone/>
            </a:pPr>
            <a:r>
              <a:rPr lang="en-US" dirty="0"/>
              <a:t>4)   Relative error filtering is not sufficient, too many regions with “tiny” integral estimates, insignificant in grand scheme but their error-estimate is often not small enough for relative error filtering to catch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3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8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1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9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Kokkos</a:t>
            </a:r>
            <a:r>
              <a:rPr lang="en-US" dirty="0"/>
              <a:t> took a few more iterations on average for the last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586-812C-463A-A32C-DDD5185CCC06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E38D-3243-45FE-859F-B36522415C16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4BF4-5108-46D0-AAA3-BF363C42F93B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665-0D64-43D8-8F08-7B879AF4E1BF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6355-D392-4388-AFAA-258A38F66BFE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D9E-DFB8-4001-8D78-3E5323467476}" type="datetime1">
              <a:rPr lang="en-US" smtClean="0"/>
              <a:t>11/12/2022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637D-0615-462C-9A51-4B1FFE12EF0B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662E-5D60-4187-9B8B-0D437B9B9BE5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20DB-3F46-4E95-8461-DE0671FEE2C6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D3D6-C916-473E-B933-15545206EA50}" type="datetime1">
              <a:rPr lang="en-US" smtClean="0"/>
              <a:t>11/12/2022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5EE224-1674-4573-8457-5917A21E6465}" type="datetime1">
              <a:rPr lang="en-US" smtClean="0"/>
              <a:t>11/12/2022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9BDADA-E512-4B45-B2CA-B020F68BE0DE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ani Huayra Review, Pricing and Specs">
            <a:extLst>
              <a:ext uri="{FF2B5EF4-FFF2-40B4-BE49-F238E27FC236}">
                <a16:creationId xmlns:a16="http://schemas.microsoft.com/office/drawing/2014/main" id="{87D96B91-3189-4C6C-A3F2-D49A4E6D0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AEB64-FBB1-4A40-81EE-646FBC01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718" y="1286255"/>
            <a:ext cx="8825658" cy="1219201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Pagani &amp; </a:t>
            </a:r>
            <a:r>
              <a:rPr lang="en-US" sz="4000" dirty="0" err="1">
                <a:solidFill>
                  <a:schemeClr val="tx1"/>
                </a:solidFill>
              </a:rPr>
              <a:t>Mcubes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Parallel Adaptive GPU Algorithms for Numerical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889E8-1A8F-45B7-8338-615DD1264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969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Ioannis Sakiotis (isaki001@odu.edu), Kamesh Arumugam, Marc Paterno, </a:t>
            </a:r>
            <a:r>
              <a:rPr lang="en-US" dirty="0" err="1">
                <a:solidFill>
                  <a:schemeClr val="tx1"/>
                </a:solidFill>
              </a:rPr>
              <a:t>Desh</a:t>
            </a:r>
            <a:r>
              <a:rPr lang="en-US" dirty="0">
                <a:solidFill>
                  <a:schemeClr val="tx1"/>
                </a:solidFill>
              </a:rPr>
              <a:t> Ranjan, Balsa Terzic, Mohammad Zubair</a:t>
            </a:r>
          </a:p>
        </p:txBody>
      </p:sp>
      <p:pic>
        <p:nvPicPr>
          <p:cNvPr id="13" name="Picture 2" descr="First results from Fermilab's Muon g-2 experiment strengthen evidence of  new physics">
            <a:extLst>
              <a:ext uri="{FF2B5EF4-FFF2-40B4-BE49-F238E27FC236}">
                <a16:creationId xmlns:a16="http://schemas.microsoft.com/office/drawing/2014/main" id="{8E8E929C-FBD5-4F3D-B6D0-89DF6F5B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7" y="5833527"/>
            <a:ext cx="1323415" cy="6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VIDIA - YouTube">
            <a:extLst>
              <a:ext uri="{FF2B5EF4-FFF2-40B4-BE49-F238E27FC236}">
                <a16:creationId xmlns:a16="http://schemas.microsoft.com/office/drawing/2014/main" id="{FFA49C81-380F-40EB-99E8-23852001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5664627"/>
            <a:ext cx="1000183" cy="10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vestor Spotlight: Old Dominion University - Hampton Roads Alliance">
            <a:extLst>
              <a:ext uri="{FF2B5EF4-FFF2-40B4-BE49-F238E27FC236}">
                <a16:creationId xmlns:a16="http://schemas.microsoft.com/office/drawing/2014/main" id="{6DDB9994-9A28-4EF6-90DC-297848B0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84" y="5780880"/>
            <a:ext cx="216398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E71B-F3A4-4BBE-ABD8-CCBC90D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E910C-21C2-4192-919B-09DB2BB4AE1B}"/>
              </a:ext>
            </a:extLst>
          </p:cNvPr>
          <p:cNvSpPr txBox="1"/>
          <p:nvPr/>
        </p:nvSpPr>
        <p:spPr>
          <a:xfrm>
            <a:off x="2872409" y="54022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D53B9-9B3F-4C29-81AD-BBF67772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Mcubes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9521E2-4A29-45D9-87F7-10B3456DF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8" y="2638044"/>
                <a:ext cx="3749628" cy="2540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sz="1500" b="0" i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Very similar to VEGAS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b="0" i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Higher resolution importance sampling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b="0" i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Consistently faster than </a:t>
                </a:r>
                <a:r>
                  <a:rPr lang="en-US" sz="1500" b="0" i="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gVegas</a:t>
                </a:r>
                <a:r>
                  <a:rPr lang="en-US" sz="1500" b="0" i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ZMC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500" b="0" i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More digits-of-precision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</a:t>
                </a:r>
                <a:r>
                  <a:rPr lang="en-US" sz="16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fB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  <m:r>
                                  <a:rPr lang="el-G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l-G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90000"/>
                  </a:lnSpc>
                </a:pPr>
                <a:endPara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9521E2-4A29-45D9-87F7-10B3456D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638044"/>
                <a:ext cx="3749628" cy="2540243"/>
              </a:xfrm>
              <a:prstGeom prst="rect">
                <a:avLst/>
              </a:prstGeom>
              <a:blipFill>
                <a:blip r:embed="rId3"/>
                <a:stretch>
                  <a:fillRect l="-650" t="-1202" b="-1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EB7E-9C83-40A9-A0A0-7AE9B134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E9097-DBB8-48F3-BD57-FBC27E0D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083" y="643467"/>
            <a:ext cx="5114128" cy="296625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FC63CCCD-DA9E-4288-919C-8B5553B45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60377"/>
              </p:ext>
            </p:extLst>
          </p:nvPr>
        </p:nvGraphicFramePr>
        <p:xfrm>
          <a:off x="4970835" y="3837096"/>
          <a:ext cx="6766782" cy="224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56">
                  <a:extLst>
                    <a:ext uri="{9D8B030D-6E8A-4147-A177-3AD203B41FA5}">
                      <a16:colId xmlns:a16="http://schemas.microsoft.com/office/drawing/2014/main" val="1383771849"/>
                    </a:ext>
                  </a:extLst>
                </a:gridCol>
                <a:gridCol w="1412038">
                  <a:extLst>
                    <a:ext uri="{9D8B030D-6E8A-4147-A177-3AD203B41FA5}">
                      <a16:colId xmlns:a16="http://schemas.microsoft.com/office/drawing/2014/main" val="1882943222"/>
                    </a:ext>
                  </a:extLst>
                </a:gridCol>
                <a:gridCol w="1122441">
                  <a:extLst>
                    <a:ext uri="{9D8B030D-6E8A-4147-A177-3AD203B41FA5}">
                      <a16:colId xmlns:a16="http://schemas.microsoft.com/office/drawing/2014/main" val="2013361940"/>
                    </a:ext>
                  </a:extLst>
                </a:gridCol>
                <a:gridCol w="1133153">
                  <a:extLst>
                    <a:ext uri="{9D8B030D-6E8A-4147-A177-3AD203B41FA5}">
                      <a16:colId xmlns:a16="http://schemas.microsoft.com/office/drawing/2014/main" val="635516265"/>
                    </a:ext>
                  </a:extLst>
                </a:gridCol>
                <a:gridCol w="1127797">
                  <a:extLst>
                    <a:ext uri="{9D8B030D-6E8A-4147-A177-3AD203B41FA5}">
                      <a16:colId xmlns:a16="http://schemas.microsoft.com/office/drawing/2014/main" val="283031819"/>
                    </a:ext>
                  </a:extLst>
                </a:gridCol>
                <a:gridCol w="1127797">
                  <a:extLst>
                    <a:ext uri="{9D8B030D-6E8A-4147-A177-3AD203B41FA5}">
                      <a16:colId xmlns:a16="http://schemas.microsoft.com/office/drawing/2014/main" val="2071758903"/>
                    </a:ext>
                  </a:extLst>
                </a:gridCol>
              </a:tblGrid>
              <a:tr h="52769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Integral</a:t>
                      </a:r>
                    </a:p>
                    <a:p>
                      <a:pPr algn="ctr"/>
                      <a:r>
                        <a:rPr lang="en-US" b="1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error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</a:t>
                      </a:r>
                      <a:r>
                        <a:rPr lang="en-US" b="1" dirty="0" err="1"/>
                        <a:t>ms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94846"/>
                  </a:ext>
                </a:extLst>
              </a:tr>
              <a:tr h="30154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fA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zmc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-49.165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-48.64740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1.98669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4.75e4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93310"/>
                  </a:ext>
                </a:extLst>
              </a:tr>
              <a:tr h="146507">
                <a:tc vMerge="1">
                  <a:txBody>
                    <a:bodyPr/>
                    <a:lstStyle/>
                    <a:p>
                      <a:r>
                        <a:rPr lang="en-US" dirty="0" err="1"/>
                        <a:t>fA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mcubes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-49.27284</a:t>
                      </a:r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1.19551</a:t>
                      </a:r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1.07e3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11089"/>
                  </a:ext>
                </a:extLst>
              </a:tr>
              <a:tr h="219253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-49.27284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1.19551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1.07e3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73550"/>
                  </a:ext>
                </a:extLst>
              </a:tr>
              <a:tr h="219253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fB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zmc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0.99939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0.00133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8.3e3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49762"/>
                  </a:ext>
                </a:extLst>
              </a:tr>
              <a:tr h="219253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mcubes</a:t>
                      </a:r>
                      <a:endParaRPr lang="en-US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1.00008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0.00005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9.8e2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6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103-D65F-4D80-BEBC-B6E40B6A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353" y="418040"/>
            <a:ext cx="7729728" cy="1188720"/>
          </a:xfrm>
        </p:spPr>
        <p:txBody>
          <a:bodyPr/>
          <a:lstStyle/>
          <a:p>
            <a:r>
              <a:rPr lang="en-US" dirty="0"/>
              <a:t>Pagani vs </a:t>
            </a:r>
            <a:r>
              <a:rPr lang="en-US" dirty="0" err="1"/>
              <a:t>mcubes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6AA3-2251-4131-810F-E2B26445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D84B2-488F-45ED-B11F-DDDFBC83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31" y="1823304"/>
            <a:ext cx="4750205" cy="4760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DADB879-F031-4820-A408-805616D9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528" y="2319993"/>
                <a:ext cx="4209420" cy="2440852"/>
              </a:xfrm>
            </p:spPr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f1 : oscillatory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f2: product peak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f3: corner peak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f4: gaussian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f6: discontinuous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DADB879-F031-4820-A408-805616D9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528" y="2319993"/>
                <a:ext cx="4209420" cy="2440852"/>
              </a:xfrm>
              <a:blipFill>
                <a:blip r:embed="rId3"/>
                <a:stretch>
                  <a:fillRect l="-1014" t="-150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6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9136-1435-4124-8BE8-C5C27F92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CFAF-8F69-4325-A671-DE98DBD8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4408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use without parallel computing expertise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functors to define integrands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 compatible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752B-9C53-4655-AF44-8F8DAD41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484-086E-4BC6-B2A1-6DEE5530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CF8A-83FE-469C-BBF4-9122D23F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at https://github.com/marcpaterno/gpuintegration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Pagani,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mCubes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header only libraries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Optional build of tests utilizing the catch2 testing framework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Optional build of demos, executing closed form integrands on various accuracies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software: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Usage requirements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CUDA: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nvcc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replace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Kokkos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kokkos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-kernels library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C++17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24BB-2430-4DB6-82B9-1E80FC09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C76A-2C3B-4B0F-A42D-7EC00E49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Integrands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7083-4D35-4D52-9F1F-5171D3F9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43BC9-F951-4178-92D0-28FDCBFB583D}"/>
              </a:ext>
            </a:extLst>
          </p:cNvPr>
          <p:cNvSpPr txBox="1"/>
          <p:nvPr/>
        </p:nvSpPr>
        <p:spPr>
          <a:xfrm>
            <a:off x="1424751" y="5279984"/>
            <a:ext cx="7184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Pagani&lt;double, ndim&gt; workspace;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integrand;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epsrel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1.e-3,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epsabs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1.e-20;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workspace.integrate&lt;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Gaussian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&gt;(integrand,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epsrel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epsabs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2555-1250-4C5C-98F8-0F4E8F101D93}"/>
              </a:ext>
            </a:extLst>
          </p:cNvPr>
          <p:cNvSpPr txBox="1"/>
          <p:nvPr/>
        </p:nvSpPr>
        <p:spPr>
          <a:xfrm>
            <a:off x="1553961" y="2241351"/>
            <a:ext cx="93878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__device__ __host__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double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operator()(double x, double y,  double z,  double w)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double beta = .5;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return exp(-1.0 *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(pow(25., 2.) * (pow(x - beta, 2) + pow(y - beta, 2) + pow(z - beta, 2) + pow(w - beta, 2) )));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118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C76A-2C3B-4B0F-A42D-7EC00E49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integration bounds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7083-4D35-4D52-9F1F-5171D3F9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2555-1250-4C5C-98F8-0F4E8F101D93}"/>
              </a:ext>
            </a:extLst>
          </p:cNvPr>
          <p:cNvSpPr txBox="1"/>
          <p:nvPr/>
        </p:nvSpPr>
        <p:spPr>
          <a:xfrm>
            <a:off x="1553961" y="2783995"/>
            <a:ext cx="9387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lows[] = {0., 0., 0., 0., 0., 0.};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highs[] = {10., 10., 10., 10., 10., 10.};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quad::Volume&lt;double, ndim&gt; volume(lows, highs);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epsrel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1.e-3;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epsabs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1.e-20;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workspace.integrate&lt;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integrand_type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&gt;(integrand,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epsrel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epsabs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0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63D9-1DE7-438D-83BF-EF9168B4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integrands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794C-A298-493A-9835-6FB1C140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7861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Integrand is evaluated on the GPU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Integrand is copied to GPU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Integrand is invoked by multiple threads in parallel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CUDA compatible computations and data-structures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our types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quad::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cudaArray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quad::Interp1D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quad::Interp2D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quad::Volume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4239A-4F1F-47B6-A29D-08358DC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FA51-FBA1-4A6D-8C06-32D628A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 for 2D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3F77D-C1C1-4AEC-B094-BEE3EA54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0F8B5-6F19-4EB9-BDBF-565C3765C330}"/>
              </a:ext>
            </a:extLst>
          </p:cNvPr>
          <p:cNvSpPr txBox="1"/>
          <p:nvPr/>
        </p:nvSpPr>
        <p:spPr>
          <a:xfrm>
            <a:off x="1212574" y="2782957"/>
            <a:ext cx="947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std::array&lt;double, 3&gt; </a:t>
            </a:r>
            <a:r>
              <a:rPr lang="en-US" dirty="0" err="1"/>
              <a:t>xs</a:t>
            </a:r>
            <a:r>
              <a:rPr lang="en-US" dirty="0"/>
              <a:t> = {1., 2., 3.}; </a:t>
            </a:r>
          </a:p>
          <a:p>
            <a:r>
              <a:rPr lang="en-US" dirty="0"/>
              <a:t>std::array&lt;double, 2&gt; </a:t>
            </a:r>
            <a:r>
              <a:rPr lang="en-US" dirty="0" err="1"/>
              <a:t>ys</a:t>
            </a:r>
            <a:r>
              <a:rPr lang="en-US" dirty="0"/>
              <a:t> = {4., 5.}; </a:t>
            </a:r>
          </a:p>
          <a:p>
            <a:r>
              <a:rPr lang="en-US" dirty="0"/>
              <a:t>std::array&lt;double, </a:t>
            </a:r>
            <a:r>
              <a:rPr lang="en-US" dirty="0" err="1"/>
              <a:t>ny</a:t>
            </a:r>
            <a:r>
              <a:rPr lang="en-US" dirty="0"/>
              <a:t> * </a:t>
            </a:r>
            <a:r>
              <a:rPr lang="en-US" dirty="0" err="1"/>
              <a:t>nx</a:t>
            </a:r>
            <a:r>
              <a:rPr lang="en-US" dirty="0"/>
              <a:t>&gt; zs;  // </a:t>
            </a:r>
            <a:r>
              <a:rPr lang="en-US" dirty="0">
                <a:sym typeface="Wingdings" panose="05000000000000000000" pitchFamily="2" charset="2"/>
              </a:rPr>
              <a:t> VALUES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std::array&lt;double, 3 * 2&gt; zs;</a:t>
            </a:r>
          </a:p>
          <a:p>
            <a:r>
              <a:rPr lang="en-US" dirty="0"/>
              <a:t>quad::Interp2D f(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, zs);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309EB-D45B-43CA-B62E-9395F7FF9B92}"/>
              </a:ext>
            </a:extLst>
          </p:cNvPr>
          <p:cNvSpPr txBox="1"/>
          <p:nvPr/>
        </p:nvSpPr>
        <p:spPr>
          <a:xfrm>
            <a:off x="6096000" y="2524539"/>
            <a:ext cx="55087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__device__ __host__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double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operator()(double x, double y,  double z,  double w)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return (f(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* f(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z,w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/>
              <a:t> quad::Interp2D f;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27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B38-4032-4E0D-A5E6-7C1F3E70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02EB-0595-459B-ABBA-F2EEC293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implementation in CUDA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performance on NVIDIA GPUs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to NVIDIA GPUs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Requires use of CUDA qualifiers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for alternative platforms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maintain single code-base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Kokkos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completed initial implementation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 development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8EA5-4D62-466E-B94A-E0E2A707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D990-1824-449E-855D-0A4AEF1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OneAPI</a:t>
            </a:r>
            <a:br>
              <a:rPr lang="en-US" dirty="0"/>
            </a:br>
            <a:r>
              <a:rPr lang="en-US" dirty="0"/>
              <a:t>defining integrand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9E19-5B0C-43F8-8341-D313F198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54357-2667-4F00-8A44-9DDC4D9AA07A}"/>
              </a:ext>
            </a:extLst>
          </p:cNvPr>
          <p:cNvSpPr txBox="1"/>
          <p:nvPr/>
        </p:nvSpPr>
        <p:spPr>
          <a:xfrm>
            <a:off x="2231136" y="2951922"/>
            <a:ext cx="6704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class GENZ_3_3D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public: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double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operator()(double x, double y, double z)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return pow(1 + 3 * x + 2 * y + z, -4);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68228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7B46-3AAB-4D90-A327-F840E0B9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94354"/>
            <a:ext cx="7729728" cy="9376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059D-C052-473C-8113-B7E94E34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893546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Applications: parameter estimation, simulation of beam dynamics, risk management, ray-tracing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Probabilistic, deterministic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Monte Carlo , Quadrature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algorithm guarantees the accuracy of its estimated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desired accuracy (relative error tolerance, digits of precision, etc.)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Bring efficient adaptive quadrature and Monte Carlo to GPUs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08C3-20DA-4E16-BF0E-1D7E0E1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7450C-48BA-4F7F-A41C-C11A8007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Mcubes in kokkos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ACDA-82C6-4466-B827-9DE9058C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maintain identical hierarchical parallelism as CUDA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major overhead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consistency in computationally intense parallel code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different number of registers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different cache configurations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~15% overhead in kernel code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code can vary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181D4-7FCF-4192-8014-CF9FA2CD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454" y="643467"/>
            <a:ext cx="5437386" cy="5410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94AF2-19BD-4414-B74D-342F9023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5237-6CB2-48BC-9BF1-D5B85272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Mcubes</a:t>
            </a:r>
            <a:r>
              <a:rPr lang="en-US" dirty="0"/>
              <a:t> (</a:t>
            </a:r>
            <a:r>
              <a:rPr lang="en-US" dirty="0" err="1"/>
              <a:t>Kokkos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EE4F6E7-2776-4183-9009-966BE9C5B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6255469"/>
                  </p:ext>
                </p:extLst>
              </p:nvPr>
            </p:nvGraphicFramePr>
            <p:xfrm>
              <a:off x="978816" y="2594113"/>
              <a:ext cx="9780106" cy="1901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0567">
                      <a:extLst>
                        <a:ext uri="{9D8B030D-6E8A-4147-A177-3AD203B41FA5}">
                          <a16:colId xmlns:a16="http://schemas.microsoft.com/office/drawing/2014/main" val="79587540"/>
                        </a:ext>
                      </a:extLst>
                    </a:gridCol>
                    <a:gridCol w="2499504">
                      <a:extLst>
                        <a:ext uri="{9D8B030D-6E8A-4147-A177-3AD203B41FA5}">
                          <a16:colId xmlns:a16="http://schemas.microsoft.com/office/drawing/2014/main" val="2496552695"/>
                        </a:ext>
                      </a:extLst>
                    </a:gridCol>
                    <a:gridCol w="3260035">
                      <a:extLst>
                        <a:ext uri="{9D8B030D-6E8A-4147-A177-3AD203B41FA5}">
                          <a16:colId xmlns:a16="http://schemas.microsoft.com/office/drawing/2014/main" val="893243972"/>
                        </a:ext>
                      </a:extLst>
                    </a:gridCol>
                  </a:tblGrid>
                  <a:tr h="6339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CUDA time (</a:t>
                          </a:r>
                          <a:r>
                            <a:rPr lang="en-US" dirty="0" err="1"/>
                            <a:t>ms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Kokkos</a:t>
                          </a:r>
                          <a:r>
                            <a:rPr lang="en-US" dirty="0"/>
                            <a:t> time (</a:t>
                          </a:r>
                          <a:r>
                            <a:rPr lang="en-US" dirty="0" err="1"/>
                            <a:t>ms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815150"/>
                      </a:ext>
                    </a:extLst>
                  </a:tr>
                  <a:tr h="633918">
                    <a:tc>
                      <a:txBody>
                        <a:bodyPr/>
                        <a:lstStyle/>
                        <a:p>
                          <a:r>
                            <a:rPr lang="en-US" b="0" dirty="0" err="1"/>
                            <a:t>fA</a:t>
                          </a:r>
                          <a:r>
                            <a:rPr lang="en-US" b="0" dirty="0"/>
                            <a:t>(x)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829.760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968.880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84164"/>
                      </a:ext>
                    </a:extLst>
                  </a:tr>
                  <a:tr h="633918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fB</a:t>
                          </a:r>
                          <a:r>
                            <a:rPr lang="en-US" dirty="0"/>
                            <a:t>(x) =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.02</m:t>
                                          </m:r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ra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664.977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726.766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532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EE4F6E7-2776-4183-9009-966BE9C5B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6255469"/>
                  </p:ext>
                </p:extLst>
              </p:nvPr>
            </p:nvGraphicFramePr>
            <p:xfrm>
              <a:off x="978816" y="2594113"/>
              <a:ext cx="9780106" cy="1901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0567">
                      <a:extLst>
                        <a:ext uri="{9D8B030D-6E8A-4147-A177-3AD203B41FA5}">
                          <a16:colId xmlns:a16="http://schemas.microsoft.com/office/drawing/2014/main" val="79587540"/>
                        </a:ext>
                      </a:extLst>
                    </a:gridCol>
                    <a:gridCol w="2499504">
                      <a:extLst>
                        <a:ext uri="{9D8B030D-6E8A-4147-A177-3AD203B41FA5}">
                          <a16:colId xmlns:a16="http://schemas.microsoft.com/office/drawing/2014/main" val="2496552695"/>
                        </a:ext>
                      </a:extLst>
                    </a:gridCol>
                    <a:gridCol w="3260035">
                      <a:extLst>
                        <a:ext uri="{9D8B030D-6E8A-4147-A177-3AD203B41FA5}">
                          <a16:colId xmlns:a16="http://schemas.microsoft.com/office/drawing/2014/main" val="893243972"/>
                        </a:ext>
                      </a:extLst>
                    </a:gridCol>
                  </a:tblGrid>
                  <a:tr h="6339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CUDA time (</a:t>
                          </a:r>
                          <a:r>
                            <a:rPr lang="en-US" dirty="0" err="1"/>
                            <a:t>ms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Kokkos</a:t>
                          </a:r>
                          <a:r>
                            <a:rPr lang="en-US" dirty="0"/>
                            <a:t> time (</a:t>
                          </a:r>
                          <a:r>
                            <a:rPr lang="en-US" dirty="0" err="1"/>
                            <a:t>ms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815150"/>
                      </a:ext>
                    </a:extLst>
                  </a:tr>
                  <a:tr h="63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103810" r="-14393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829.760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968.880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84164"/>
                      </a:ext>
                    </a:extLst>
                  </a:tr>
                  <a:tr h="63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" t="-205769" r="-143939" b="-75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664.977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726.766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532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B4238-45DF-4BFE-BDEF-8713EFD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7450C-48BA-4F7F-A41C-C11A8007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Kokkos overhead in pagani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6993D-F73D-4ADC-8A5C-19AAA11D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6" y="643467"/>
            <a:ext cx="5451082" cy="5410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94AF2-19BD-4414-B74D-342F9023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5464-A258-40B1-9D1F-ABDDD2BD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06" y="2759281"/>
            <a:ext cx="6753189" cy="29474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Integrals known a priori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 provided true integral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Investigate results with various relative errors tolerances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Evaluated the achieved relative error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AB7C5-0B29-445F-AC12-E616BB3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ECCE5-9567-41A7-B02D-DB85086D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081537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78FF-BCF7-4F71-9F41-CE9D3E2B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413606"/>
            <a:ext cx="5447069" cy="7854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Integrand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9928-724C-4BB3-B5FC-692847A4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Integrands represent challenging integrand families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and corner peaks, oscillatory, Gaussian, etc.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Typically, randomized parameters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36BC6-9001-4347-83CA-2A9FB7F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36" y="647698"/>
            <a:ext cx="4283201" cy="5562601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EBB5-46CD-491C-B9EC-60C77F3B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5464-A258-40B1-9D1F-ABDDD2BD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07" y="2759281"/>
            <a:ext cx="3629115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error-estimate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Claimed vs true relative-error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Proximity to line indicates sub-division efficiency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AB7C5-0B29-445F-AC12-E616BB3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67DAC-0432-49DE-9E21-EB9C69A8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02" y="2688458"/>
            <a:ext cx="5967100" cy="26435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ECCE5-9567-41A7-B02D-DB85086D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Pagani Accuracy</a:t>
            </a:r>
          </a:p>
        </p:txBody>
      </p:sp>
    </p:spTree>
    <p:extLst>
      <p:ext uri="{BB962C8B-B14F-4D97-AF65-F5344CB8AC3E}">
        <p14:creationId xmlns:p14="http://schemas.microsoft.com/office/powerpoint/2010/main" val="108475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0B22-358A-4699-BAA8-C04ABF86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Mcubes</a:t>
            </a:r>
            <a:r>
              <a:rPr lang="en-US" dirty="0"/>
              <a:t>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DEE6-A004-4124-8D19-B7E9C7B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1587E-5F5B-4DFE-94FA-B6974FC6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64" y="2481572"/>
            <a:ext cx="3571364" cy="38038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A69AB-27B4-47E0-B754-8CF66CA0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48" y="2719018"/>
            <a:ext cx="5080799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Error-estimate: standard deviation of integral estimate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samples and iterations required for more digits of precision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deviation in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Achieved relative error is consistent with user’s target relative error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runs per experiment</a:t>
            </a:r>
          </a:p>
        </p:txBody>
      </p:sp>
    </p:spTree>
    <p:extLst>
      <p:ext uri="{BB962C8B-B14F-4D97-AF65-F5344CB8AC3E}">
        <p14:creationId xmlns:p14="http://schemas.microsoft.com/office/powerpoint/2010/main" val="1411778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3715-4AED-4787-969E-9BEBD04A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6B5A-E0C0-4E40-BB54-6594DFAE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Convergence status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Integral and error estimates per iteration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PAGANI verbose mode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Generated sub-region bounds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Generated sub-region integral and error estimates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m-Cubes verbose mode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evaluations and generated numbers per sample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Importance sampling bin bounds per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6692C-19B5-4A47-AF71-A3E46C6A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2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F026-B1A4-4CD6-AA69-63B60C9B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Per-iteration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DF779E-CE5A-4265-8788-21B173A1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 as measurement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across iterations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error-bars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3-digits of precision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line = true value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F808F2B-301A-4B56-B25C-0AB42D3F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78" y="643467"/>
            <a:ext cx="5591938" cy="5410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99EFC-D66E-41FA-8E64-B2908309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178" y="409004"/>
            <a:ext cx="5656698" cy="564466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E40A91-DE98-4392-BACC-65DD803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F026-B1A4-4CD6-AA69-63B60C9B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Per-iteration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DF779E-CE5A-4265-8788-21B173A1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 as measurement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across iterations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error-bars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6-digits of precision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line = true value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A4B14-3B0F-456F-BCBF-5FABCF2F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42" y="643467"/>
            <a:ext cx="5520611" cy="5410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B9B6A-B211-414D-A290-FEA9C6BE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03" y="643467"/>
            <a:ext cx="5902364" cy="541259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12356C-283C-4EAB-BE50-92B083C6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6CC-FE28-4C2D-BC79-ECAAE460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5146-625D-4DE3-8A2B-EA43ED659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028281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integration algorithms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PAGANI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mCubes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Interface/ease of 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Execution platform portability 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Kokkos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Parallelization approach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DF6F0-B10D-402C-AEAC-B30B2C4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754F-25E4-4CAB-8ACE-2ACB676F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to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4A1F-3BFC-4EE5-8723-1AFF6F4E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level quadrature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Parallelization schemes for parallel quadrature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other methods did differently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6C87F-D2E6-4B33-B528-14E99C50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D4F7A-7BF6-44E2-85D5-45F98AB6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50" y="988165"/>
            <a:ext cx="5282827" cy="5179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FB7FE-F26E-4C06-AC09-3359A7DD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0" y="629267"/>
            <a:ext cx="4711345" cy="10771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BACKGROUND:</a:t>
            </a:r>
            <a:b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Quadrature</a:t>
            </a:r>
            <a:b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E5C55-E01D-457A-98B5-EEE733D128CA}"/>
              </a:ext>
            </a:extLst>
          </p:cNvPr>
          <p:cNvSpPr txBox="1"/>
          <p:nvPr/>
        </p:nvSpPr>
        <p:spPr>
          <a:xfrm>
            <a:off x="7525825" y="4869287"/>
            <a:ext cx="3153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https://mathematica.stackexchange.com/questions/222184/whats-the-most-difficult-multidimensional-integral-that-mathematica-has-solved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03264-EF9C-4C55-9CEA-A346BB0A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152" y="2024433"/>
            <a:ext cx="3686560" cy="2762136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234662E7-AFDC-41EB-9839-F3F356B32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027" y="2183638"/>
            <a:ext cx="1144673" cy="2443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9E14476-80C7-4DB5-A908-45B803EC7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351" y="1852873"/>
                <a:ext cx="4344669" cy="46004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Weighted summation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Error-estimate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 large initial error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Apply weighted summation in sub-region to reduce error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Highly parallelizable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of points grows exponentially with the number of dimensions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split and sub-region evaluation infeasible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Cuhre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e>
                      <m:sup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Θ</m:t>
                    </m:r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sSup>
                      <m:sSup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e>
                      <m:sup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3</m:t>
                        </m:r>
                      </m:sup>
                    </m:sSup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functions evaluations (n-dimensions)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Attractive option for low/mid dimensional integrands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Priority-queue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9E14476-80C7-4DB5-A908-45B803EC7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351" y="1852873"/>
                <a:ext cx="4344669" cy="4600479"/>
              </a:xfrm>
              <a:blipFill>
                <a:blip r:embed="rId6"/>
                <a:stretch>
                  <a:fillRect l="-421" t="-8477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68E6-4637-4227-A6B8-510C7C9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B7FE-F26E-4C06-AC09-3359A7DD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7421"/>
          </a:xfrm>
        </p:spPr>
        <p:txBody>
          <a:bodyPr/>
          <a:lstStyle/>
          <a:p>
            <a:r>
              <a:rPr lang="en-US" dirty="0"/>
              <a:t>NAÏVE Parallelization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36E50-A86D-4977-BC6B-53CC50A2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10488706" cy="43776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A2ADA-6487-4F77-BA56-E9B734A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5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D013-3D5E-48D3-B7AA-79D5B7C2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76" y="363147"/>
            <a:ext cx="8667597" cy="9050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BACKGROUND: Two-phase Cuhre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2EE8-E0BC-45B8-8001-4B869D52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02070"/>
            <a:ext cx="5026655" cy="4121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GPU-targeted algorithm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each sub-region to a processor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the Cuhre algorithm on each sub-region in parallel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Utilizes pre-processing Phase 1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sufficiently large workload (# of sub-regions)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Load-balancing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synchronization between processors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termination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C3F7E4-CBBE-47CF-A235-711594EE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28" y="1780677"/>
            <a:ext cx="4816415" cy="444314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A813-222F-4556-B6FE-DA0F61CF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9BDA-7CC4-4C1D-A6E3-8A5BBCCF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34" y="489368"/>
            <a:ext cx="4476806" cy="653901"/>
          </a:xfrm>
        </p:spPr>
        <p:txBody>
          <a:bodyPr>
            <a:normAutofit fontScale="90000"/>
          </a:bodyPr>
          <a:lstStyle/>
          <a:p>
            <a:r>
              <a:rPr lang="en-US" dirty="0"/>
              <a:t>Two-Phase Cuhre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9186-4D87-439D-B981-9AE637FD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2" y="1922051"/>
            <a:ext cx="4492932" cy="3263206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of sequential algorithm by parallel processors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load-balancing when high-precision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data-structures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Unknown global state (unless global sync.)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termination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91B9F-83C0-4D1F-A10F-9E0EF548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9" y="1352665"/>
            <a:ext cx="4782312" cy="41606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DD57-0D41-48F3-9382-D7DD0219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7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D70B-E3D6-4747-9297-31175D72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91" y="231447"/>
            <a:ext cx="7729728" cy="689968"/>
          </a:xfrm>
        </p:spPr>
        <p:txBody>
          <a:bodyPr>
            <a:normAutofit fontScale="90000"/>
          </a:bodyPr>
          <a:lstStyle/>
          <a:p>
            <a:r>
              <a:rPr lang="en-US" dirty="0"/>
              <a:t>PAGANI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9AF4-E798-42D9-B9C8-BCF18505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565844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algorithm designed for massively parallel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sequential scheme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Sub-divide all sub-regions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Filtering instead of sorting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Green/yellow = accurate enough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synchronization after isolated processing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Uniform workload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Bound by memory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9081E-1B5B-4A8E-9BD5-680CB062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96" y="1438541"/>
            <a:ext cx="4298609" cy="50987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C0A13-44E2-47E7-B5DB-A369F1D3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214F-C052-4790-B2BE-5CE65A4D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81" y="448014"/>
            <a:ext cx="5068903" cy="676876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15EA-F0A8-4305-B389-4C0DBA90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41" y="1331259"/>
            <a:ext cx="56540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Initial uniform-split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Parallel sub-region evaluation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Two-level error-estimate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Relative error classification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Finished/active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Summations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Termination conditions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Conditional threshold classification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Split all active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E009E-2EBA-48FD-B6A1-99FFC703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82" y="448014"/>
            <a:ext cx="5488037" cy="61532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9FC24-CB63-4476-B937-B9572861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8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B82F-4DFB-4991-B3AD-34379F5D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8125"/>
            <a:ext cx="9404723" cy="819034"/>
          </a:xfrm>
        </p:spPr>
        <p:txBody>
          <a:bodyPr/>
          <a:lstStyle/>
          <a:p>
            <a:r>
              <a:rPr lang="en-US" dirty="0"/>
              <a:t>Sub-region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5769-97DE-4E04-8F9D-4E486140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21387"/>
            <a:ext cx="4417275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classify finished/active?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keep active regions in memory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relative error for global termination and finished/active classification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Regions with small estimates may not satisfy relative error termination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regions that don’t contribute “significantly”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Aggressive filtering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define “significantly”?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 regions irrecoverable for performance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 finished and active estimates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a threshold (initially the average) and adapt until criteria are met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Criteria: conserved memory, finished vs. active ratio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if memory exhaustion or convergence of significant digits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897B12-980F-47EB-BEFE-A90A603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D3E0B-3D49-49C0-AA4C-EDF5EC38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23" y="1460937"/>
            <a:ext cx="4504179" cy="4755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AD818-81A8-46FF-982B-E6C1A1EF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623" y="1415310"/>
            <a:ext cx="4650083" cy="48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0A7F-96A1-4A96-B82D-EBB84E4A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88" y="199762"/>
            <a:ext cx="9620895" cy="67946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Performance: Heuristic Search Filtering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548AF-1B47-4E22-830A-03A166E7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2449939"/>
            <a:ext cx="9343292" cy="3789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F668B-8173-4115-B5E7-CCC3CA4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4B45-1CF2-497A-84E8-09D4B33E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134"/>
            <a:ext cx="7729728" cy="1188720"/>
          </a:xfrm>
        </p:spPr>
        <p:txBody>
          <a:bodyPr/>
          <a:lstStyle/>
          <a:p>
            <a:r>
              <a:rPr lang="en-US" dirty="0"/>
              <a:t>Pagani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F447-54B6-49E4-8B70-CC2F64B9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347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operations utilize parallelization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Function-evaluations within sub-region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Sub-region evaluations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use of sequential algorithm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persistence in region-processor mapping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data-structure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state through reduction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Implicit synchronization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Limited by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16F7-9FB1-4E76-90E5-432072D3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EAD-23E3-4862-9895-D66975D9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6D797-510F-4C7E-BE9B-4CEBFD975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8314944" cy="310198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CUDA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using adaptive quadrature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Weighted summation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Error-estimate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 large initial error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Apply multiple weighted summations in disjoint sub-regions to reduce error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Based on the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CUHRE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integrator from the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CUBA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library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Parallelize function evaluations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Parallelize sub-region evaluation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Parallelization targeted algorithmic changes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6D797-510F-4C7E-BE9B-4CEBFD975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8314944" cy="3101983"/>
              </a:xfrm>
              <a:blipFill>
                <a:blip r:embed="rId2"/>
                <a:stretch>
                  <a:fillRect l="-220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CCE3-3A24-4FF9-941B-06F394D3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3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3D75-46ED-483C-9046-CEA295A7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mcubes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E7EB-BD42-40D6-9893-D4114FDD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Parallel Vegas </a:t>
            </a:r>
          </a:p>
          <a:p>
            <a:r>
              <a:rPr lang="en-US" sz="1700" dirty="0"/>
              <a:t>Importance sampling </a:t>
            </a:r>
          </a:p>
          <a:p>
            <a:pPr lvl="1"/>
            <a:r>
              <a:rPr lang="en-US" sz="1700" dirty="0"/>
              <a:t>Uses bins on each dimensional axis to draw sample</a:t>
            </a:r>
          </a:p>
          <a:p>
            <a:pPr lvl="1"/>
            <a:r>
              <a:rPr lang="en-US" sz="1700" dirty="0"/>
              <a:t>Adjust bin bounds based on sample point contribution</a:t>
            </a:r>
          </a:p>
          <a:p>
            <a:pPr lvl="1"/>
            <a:r>
              <a:rPr lang="en-US" sz="1700" dirty="0"/>
              <a:t>High contribution leads to smaller bins</a:t>
            </a:r>
          </a:p>
          <a:p>
            <a:pPr lvl="1"/>
            <a:r>
              <a:rPr lang="en-US" sz="1700" dirty="0"/>
              <a:t>Identical update contribution in each dimensional axis</a:t>
            </a:r>
          </a:p>
          <a:p>
            <a:r>
              <a:rPr lang="en-US" sz="1700" dirty="0"/>
              <a:t>Stratified sampling</a:t>
            </a:r>
          </a:p>
          <a:p>
            <a:pPr lvl="1"/>
            <a:r>
              <a:rPr lang="en-US" sz="1700" dirty="0"/>
              <a:t>Samples separate parts of integration space </a:t>
            </a:r>
          </a:p>
          <a:p>
            <a:pPr lvl="1"/>
            <a:r>
              <a:rPr lang="en-US" sz="1700" dirty="0"/>
              <a:t>Helps issues with high contributions along dimensional axis diagonals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96BBC-30F1-4518-8818-F64AB992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222260"/>
            <a:ext cx="3328416" cy="24214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A5887-266F-47C3-A92E-69537245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6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0647-668E-4FEA-B2C4-35654793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DB7A-CB03-41FF-816E-E52E2CAF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419226" cy="3101983"/>
          </a:xfrm>
        </p:spPr>
        <p:txBody>
          <a:bodyPr/>
          <a:lstStyle/>
          <a:p>
            <a:r>
              <a:rPr lang="en-US" dirty="0"/>
              <a:t>4D integrand</a:t>
            </a:r>
          </a:p>
          <a:p>
            <a:r>
              <a:rPr lang="en-US" dirty="0"/>
              <a:t>Peaks are at x [.33, .33, .33, .33], y = [.67, .67, .67, .67]</a:t>
            </a:r>
          </a:p>
          <a:p>
            <a:r>
              <a:rPr lang="en-US" dirty="0"/>
              <a:t>Bins concentrate on all peaks</a:t>
            </a:r>
          </a:p>
          <a:p>
            <a:r>
              <a:rPr lang="en-US" dirty="0"/>
              <a:t>Additional phantom peaks lead to wasted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B5C6B-F75D-4768-8B07-7BF9A914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0F782-E22B-41CD-83E9-0E7C71B0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91" y="2488957"/>
            <a:ext cx="4706590" cy="3579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ED88D-8C95-4CF2-B4CF-C457666EB30C}"/>
              </a:ext>
            </a:extLst>
          </p:cNvPr>
          <p:cNvSpPr txBox="1"/>
          <p:nvPr/>
        </p:nvSpPr>
        <p:spPr>
          <a:xfrm>
            <a:off x="6321287" y="5919150"/>
            <a:ext cx="4803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https://vegas.readthedocs.io/en/latest/background.html#adaptive-stratified-sampling</a:t>
            </a:r>
          </a:p>
        </p:txBody>
      </p:sp>
    </p:spTree>
    <p:extLst>
      <p:ext uri="{BB962C8B-B14F-4D97-AF65-F5344CB8AC3E}">
        <p14:creationId xmlns:p14="http://schemas.microsoft.com/office/powerpoint/2010/main" val="121943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582C-E1E3-49DF-8FF5-8BD0F554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sampling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2A1E0-0362-4530-A288-2207C1D7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58B09-BD22-4E69-9950-D4445453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53" y="4010945"/>
            <a:ext cx="5899094" cy="2282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0FCD0-0462-4110-84CC-00C2FFFE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764" y="2316045"/>
            <a:ext cx="5688472" cy="141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41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3E634-1DDE-4AFA-AE7C-C5A50F96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Monte Carlo – importance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C347-4C6E-4DB6-8931-5E8A498A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mCubes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constant memory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by maximum samples and iterations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Step-wise function approximates distribution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capture when no alignment with axis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efficiency when contribution can be localized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35035-9290-46E0-9E1D-C238CE8C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377" y="638946"/>
            <a:ext cx="3004785" cy="2629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FE3296-44A2-44BE-BC26-4BD96AB5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09" y="3589868"/>
            <a:ext cx="3419524" cy="24528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1F97-A1EA-466E-8848-2F73D2F1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8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3E634-1DDE-4AFA-AE7C-C5A50F96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Monte Carlo – importance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C347-4C6E-4DB6-8931-5E8A498A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mCubes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constant memory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by maximum samples and iterations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Step-wise function approximates distribution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capture when no alignment with axis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efficiency when contribution can be localized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01DD40-028D-4408-B598-779BC79F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36" y="638946"/>
            <a:ext cx="2945867" cy="2629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2AA50-C252-4858-93DE-CCF810D0C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08" y="3891354"/>
            <a:ext cx="3419524" cy="1860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1F97-A1EA-466E-8848-2F73D2F1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4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5BA-36F5-4E7A-93F7-FF6E1D17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Mcubes-1D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DBD3-1903-40BA-86D1-7D84A550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for fully symmetrical functions</a:t>
            </a:r>
          </a:p>
          <a:p>
            <a:r>
              <a:rPr lang="en-US" dirty="0"/>
              <a:t>Maintains a single set of bins for all axis</a:t>
            </a:r>
          </a:p>
          <a:p>
            <a:r>
              <a:rPr lang="en-US" dirty="0"/>
              <a:t>Reduces the number of expensive atomic operations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098BE-F8DA-4673-8B52-E207CAF5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7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B7D4F-9798-4CDA-A0BF-622FD882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680054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45080-9203-4E25-9EBF-51F441F4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03015"/>
            <a:ext cx="6250769" cy="38911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79CD-A7AF-49BC-A99C-C0C2950C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3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52CB-2899-4E7F-8C75-CAD6227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BE8-75D4-4890-A517-5A7CC2E1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Thousands of stateful integrands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Lookup-tables set at run-time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includes objects with Bilinear interpolation: 1D, 2D cases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 use of CUBA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Slow executions times, lack of convergence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2 orders of magnitude speedup compared to single-threaded CPU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-ranks, each with invoking an independent integration call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666B-9B25-4DBB-BF58-215E3BCE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7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14F9-E16D-4350-BF8F-148068CB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1C92-113D-45EC-8DF1-8E1998EB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algorithms for multi-dimensional numerical integration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performant versions in CUDA for use with NVIDIA GPUs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Kokkos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for challenging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intergrands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use header only libraries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requires no parallel programming expertise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Seamless to transition from VEGAS/CUHRE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robustness and execution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Reliable error-estimation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7FA2-9D62-4973-A119-AE281591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AFFC-6115-4CB5-9DF1-61C2AC13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FAC7-03DB-4B91-A73A-D7A500CD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CUDA</a:t>
            </a:r>
          </a:p>
          <a:p>
            <a:r>
              <a:rPr lang="en-US" dirty="0"/>
              <a:t>Probabilistic using Monte Carlo integration</a:t>
            </a:r>
          </a:p>
          <a:p>
            <a:r>
              <a:rPr lang="en-US" dirty="0"/>
              <a:t>Evaluate the integrand at random points</a:t>
            </a:r>
          </a:p>
          <a:p>
            <a:r>
              <a:rPr lang="en-US" dirty="0"/>
              <a:t>Based on </a:t>
            </a:r>
            <a:r>
              <a:rPr lang="en-US" b="1" dirty="0"/>
              <a:t>VEGAS</a:t>
            </a:r>
            <a:r>
              <a:rPr lang="en-US" dirty="0"/>
              <a:t> integrator from the </a:t>
            </a:r>
            <a:r>
              <a:rPr lang="en-US" b="1" dirty="0"/>
              <a:t>CUBA</a:t>
            </a:r>
            <a:r>
              <a:rPr lang="en-US" dirty="0"/>
              <a:t> library</a:t>
            </a:r>
          </a:p>
          <a:p>
            <a:r>
              <a:rPr lang="en-US" dirty="0"/>
              <a:t>Accelerate converge through importance and stratified sampling</a:t>
            </a:r>
          </a:p>
          <a:p>
            <a:r>
              <a:rPr lang="en-US" dirty="0"/>
              <a:t>Parallelize function evaluations, random generation</a:t>
            </a:r>
          </a:p>
          <a:p>
            <a:r>
              <a:rPr lang="en-US" dirty="0"/>
              <a:t>Algorithm is very parallelizable</a:t>
            </a:r>
          </a:p>
          <a:p>
            <a:r>
              <a:rPr lang="en-US" dirty="0"/>
              <a:t>Targeted batching of operations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3FE2-5CA5-4AC0-8FAF-D7191FF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D369-AF7F-4FBD-A3BD-0CD95D44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06F1-F687-4DE9-9500-142A5BAB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on various precision levels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relative error tolerance: 1.0e-3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GPU: v100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CUDA 11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m-Cubes: plot averages from 100 runs per experiment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A6CCF-D430-4D14-9784-124A1239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4C2F-3096-4A41-8F55-CD6552B8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338-A947-4CEA-89D2-7AE66E54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Limited libraries for parallel multi-dimensional numerical integration</a:t>
            </a:r>
          </a:p>
          <a:p>
            <a:r>
              <a:rPr lang="en-US" dirty="0"/>
              <a:t>Cuba library for single threaded execution on CPU</a:t>
            </a:r>
          </a:p>
          <a:p>
            <a:r>
              <a:rPr lang="en-US" dirty="0"/>
              <a:t>Parallelization yields orders of magnitude speedup </a:t>
            </a:r>
          </a:p>
          <a:p>
            <a:r>
              <a:rPr lang="en-US" dirty="0"/>
              <a:t>One order of magnitude faster than existing GPU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B8E9E-1E88-4458-9B2E-1C4A9A37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97DE6-802F-4B0F-9D87-F99FA62A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3934-4A48-4C71-B958-E17342D7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 GPU implementation 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deterministic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Two-phase CUHRE 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probabilistic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gVegas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C++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GPU-accelerated VEGAS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ZMC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 Carlo based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sampling + heuristic tree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980849-2858-4F6C-BFC1-8F3D85E0B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70" y="1102180"/>
            <a:ext cx="3428662" cy="44528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AF51-1454-4DE5-8477-F0B44D18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E30CF-037B-4F94-B252-5A40803B0E69}"/>
              </a:ext>
            </a:extLst>
          </p:cNvPr>
          <p:cNvSpPr txBox="1"/>
          <p:nvPr/>
        </p:nvSpPr>
        <p:spPr>
          <a:xfrm>
            <a:off x="8587087" y="65582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TEST SUITE</a:t>
            </a:r>
          </a:p>
        </p:txBody>
      </p:sp>
    </p:spTree>
    <p:extLst>
      <p:ext uri="{BB962C8B-B14F-4D97-AF65-F5344CB8AC3E}">
        <p14:creationId xmlns:p14="http://schemas.microsoft.com/office/powerpoint/2010/main" val="79024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D53B9-9B3F-4C29-81AD-BBF67772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Pagani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9521E2-4A29-45D9-87F7-10B3456DF42B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749628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algorithm than </a:t>
            </a:r>
            <a:r>
              <a:rPr lang="en-US" sz="1500" b="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cuhre</a:t>
            </a:r>
            <a:endParaRPr lang="en-US" sz="15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“Easy” integrals not worth the overhead</a:t>
            </a:r>
          </a:p>
          <a:p>
            <a:pPr lvl="0">
              <a:lnSpc>
                <a:spcPct val="90000"/>
              </a:lnSpc>
            </a:pPr>
            <a:r>
              <a:rPr lang="en-US" sz="15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Pagani generates more sub-regions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sz="15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digits-of-precision</a:t>
            </a:r>
          </a:p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robust than two-phase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cuhre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2EB57-0A76-46E5-BBE0-ACE1F53E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082786"/>
            <a:ext cx="6250769" cy="25315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EB7E-9C83-40A9-A0A0-7AE9B134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4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19383</TotalTime>
  <Words>2319</Words>
  <Application>Microsoft Office PowerPoint</Application>
  <PresentationFormat>Widescreen</PresentationFormat>
  <Paragraphs>487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Gill Sans MT</vt:lpstr>
      <vt:lpstr>Lucida Console</vt:lpstr>
      <vt:lpstr>Parcel</vt:lpstr>
      <vt:lpstr>Pagani &amp; Mcubes:  Parallel Adaptive GPU Algorithms for Numerical Integration</vt:lpstr>
      <vt:lpstr>Introduction</vt:lpstr>
      <vt:lpstr>outline</vt:lpstr>
      <vt:lpstr>PAGANI</vt:lpstr>
      <vt:lpstr>mCubes</vt:lpstr>
      <vt:lpstr>Experiments</vt:lpstr>
      <vt:lpstr>performance</vt:lpstr>
      <vt:lpstr>performance</vt:lpstr>
      <vt:lpstr>Pagani</vt:lpstr>
      <vt:lpstr>Mcubes</vt:lpstr>
      <vt:lpstr>Pagani vs mcubes</vt:lpstr>
      <vt:lpstr>Interface </vt:lpstr>
      <vt:lpstr>How to use</vt:lpstr>
      <vt:lpstr>Defining Integrands</vt:lpstr>
      <vt:lpstr>Custom integration bounds</vt:lpstr>
      <vt:lpstr>Stateful integrands</vt:lpstr>
      <vt:lpstr>Custom type for 2D interpolation</vt:lpstr>
      <vt:lpstr>Architecture portability</vt:lpstr>
      <vt:lpstr>Intel OneAPI defining integrand</vt:lpstr>
      <vt:lpstr>Mcubes in kokkos</vt:lpstr>
      <vt:lpstr>Mcubes (Kokkos)</vt:lpstr>
      <vt:lpstr>Kokkos overhead in pagani</vt:lpstr>
      <vt:lpstr>Accuracy</vt:lpstr>
      <vt:lpstr>Integrand Test Suite</vt:lpstr>
      <vt:lpstr>Pagani Accuracy</vt:lpstr>
      <vt:lpstr>Mcubes Accuracy</vt:lpstr>
      <vt:lpstr>Accuracy</vt:lpstr>
      <vt:lpstr>Per-iteration evaluation</vt:lpstr>
      <vt:lpstr>Per-iteration evaluation</vt:lpstr>
      <vt:lpstr>A closer look to the algorithms</vt:lpstr>
      <vt:lpstr>BACKGROUND: Quadrature  </vt:lpstr>
      <vt:lpstr>NAÏVE Parallelization</vt:lpstr>
      <vt:lpstr>BACKGROUND: Two-phase Cuhre</vt:lpstr>
      <vt:lpstr>Two-Phase Cuhre</vt:lpstr>
      <vt:lpstr>PAGANI</vt:lpstr>
      <vt:lpstr>Algorithm Description</vt:lpstr>
      <vt:lpstr>Sub-region Classification</vt:lpstr>
      <vt:lpstr>Performance: Heuristic Search Filtering</vt:lpstr>
      <vt:lpstr>Pagani Characteristics</vt:lpstr>
      <vt:lpstr>mcubes</vt:lpstr>
      <vt:lpstr>mcubes</vt:lpstr>
      <vt:lpstr>Importance sampling</vt:lpstr>
      <vt:lpstr>Monte Carlo – importance sampling</vt:lpstr>
      <vt:lpstr>Monte Carlo – importance sampling</vt:lpstr>
      <vt:lpstr>Mcubes-1D</vt:lpstr>
      <vt:lpstr>algorithm</vt:lpstr>
      <vt:lpstr>DES USE-CASE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Sakiotis</dc:creator>
  <cp:lastModifiedBy>SAKIOTIS, IOANNIS</cp:lastModifiedBy>
  <cp:revision>419</cp:revision>
  <dcterms:created xsi:type="dcterms:W3CDTF">2021-04-22T21:03:55Z</dcterms:created>
  <dcterms:modified xsi:type="dcterms:W3CDTF">2022-11-12T16:25:21Z</dcterms:modified>
</cp:coreProperties>
</file>