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41"/>
  </p:notesMasterIdLst>
  <p:sldIdLst>
    <p:sldId id="256" r:id="rId2"/>
    <p:sldId id="257" r:id="rId3"/>
    <p:sldId id="302" r:id="rId4"/>
    <p:sldId id="312" r:id="rId5"/>
    <p:sldId id="308" r:id="rId6"/>
    <p:sldId id="309" r:id="rId7"/>
    <p:sldId id="303" r:id="rId8"/>
    <p:sldId id="278" r:id="rId9"/>
    <p:sldId id="276" r:id="rId10"/>
    <p:sldId id="310" r:id="rId11"/>
    <p:sldId id="331" r:id="rId12"/>
    <p:sldId id="330" r:id="rId13"/>
    <p:sldId id="273" r:id="rId14"/>
    <p:sldId id="311" r:id="rId15"/>
    <p:sldId id="307" r:id="rId16"/>
    <p:sldId id="313" r:id="rId17"/>
    <p:sldId id="315" r:id="rId18"/>
    <p:sldId id="316" r:id="rId19"/>
    <p:sldId id="317" r:id="rId20"/>
    <p:sldId id="277" r:id="rId21"/>
    <p:sldId id="314" r:id="rId22"/>
    <p:sldId id="328" r:id="rId23"/>
    <p:sldId id="293" r:id="rId24"/>
    <p:sldId id="329" r:id="rId25"/>
    <p:sldId id="321" r:id="rId26"/>
    <p:sldId id="320" r:id="rId27"/>
    <p:sldId id="275" r:id="rId28"/>
    <p:sldId id="322" r:id="rId29"/>
    <p:sldId id="323" r:id="rId30"/>
    <p:sldId id="318" r:id="rId31"/>
    <p:sldId id="336" r:id="rId32"/>
    <p:sldId id="324" r:id="rId33"/>
    <p:sldId id="319" r:id="rId34"/>
    <p:sldId id="325" r:id="rId35"/>
    <p:sldId id="326" r:id="rId36"/>
    <p:sldId id="333" r:id="rId37"/>
    <p:sldId id="334" r:id="rId38"/>
    <p:sldId id="335" r:id="rId39"/>
    <p:sldId id="337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oannis Sakiotis" initials="IS" lastIdx="2" clrIdx="0">
    <p:extLst>
      <p:ext uri="{19B8F6BF-5375-455C-9EA6-DF929625EA0E}">
        <p15:presenceInfo xmlns:p15="http://schemas.microsoft.com/office/powerpoint/2012/main" userId="ce1fa20c96406032" providerId="Windows Live"/>
      </p:ext>
    </p:extLst>
  </p:cmAuthor>
  <p:cmAuthor id="2" name="Sakiotis, Ioannis" initials="SI" lastIdx="1" clrIdx="1">
    <p:extLst>
      <p:ext uri="{19B8F6BF-5375-455C-9EA6-DF929625EA0E}">
        <p15:presenceInfo xmlns:p15="http://schemas.microsoft.com/office/powerpoint/2012/main" userId="S::isaki001@odu.edu::cb517fcb-ee6d-41c3-8640-d2cb01a0816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86016" autoAdjust="0"/>
  </p:normalViewPr>
  <p:slideViewPr>
    <p:cSldViewPr snapToGrid="0">
      <p:cViewPr varScale="1">
        <p:scale>
          <a:sx n="98" d="100"/>
          <a:sy n="98" d="100"/>
        </p:scale>
        <p:origin x="81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57CC3-DAD6-4EBA-93E8-2390D847AF2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332710C-A526-48BD-BA8E-2D0A8602CE3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Workload Balance</a:t>
          </a:r>
        </a:p>
      </dgm:t>
    </dgm:pt>
    <dgm:pt modelId="{7A951CA5-015B-4DA6-BBD9-C41C79BA7854}" type="parTrans" cxnId="{B6066ED8-A203-42CF-B021-5F858427515E}">
      <dgm:prSet/>
      <dgm:spPr/>
      <dgm:t>
        <a:bodyPr/>
        <a:lstStyle/>
        <a:p>
          <a:endParaRPr lang="en-US"/>
        </a:p>
      </dgm:t>
    </dgm:pt>
    <dgm:pt modelId="{D480DAB6-78A4-48DE-810F-AE92E2A0B09A}" type="sibTrans" cxnId="{B6066ED8-A203-42CF-B021-5F858427515E}">
      <dgm:prSet/>
      <dgm:spPr/>
      <dgm:t>
        <a:bodyPr/>
        <a:lstStyle/>
        <a:p>
          <a:endParaRPr lang="en-US"/>
        </a:p>
      </dgm:t>
    </dgm:pt>
    <dgm:pt modelId="{6C5D8F1D-9549-4593-872A-594F1D32ED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Constant # of samples per cube</a:t>
          </a:r>
        </a:p>
      </dgm:t>
    </dgm:pt>
    <dgm:pt modelId="{D662B04F-13DA-419F-AD15-A8300730C3EF}" type="parTrans" cxnId="{7E3404F0-378C-46B7-86EA-1370E92865F1}">
      <dgm:prSet/>
      <dgm:spPr/>
      <dgm:t>
        <a:bodyPr/>
        <a:lstStyle/>
        <a:p>
          <a:endParaRPr lang="en-US"/>
        </a:p>
      </dgm:t>
    </dgm:pt>
    <dgm:pt modelId="{20A1B394-8105-4153-90A2-6A62E5433D30}" type="sibTrans" cxnId="{7E3404F0-378C-46B7-86EA-1370E92865F1}">
      <dgm:prSet/>
      <dgm:spPr/>
      <dgm:t>
        <a:bodyPr/>
        <a:lstStyle/>
        <a:p>
          <a:endParaRPr lang="en-US"/>
        </a:p>
      </dgm:t>
    </dgm:pt>
    <dgm:pt modelId="{2A4F9B2D-16AF-4F63-A863-D09F0CC434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Constant # of cubes per thread</a:t>
          </a:r>
        </a:p>
      </dgm:t>
    </dgm:pt>
    <dgm:pt modelId="{025FEA8E-3F8A-4CBF-86A7-37B99CB4266E}" type="parTrans" cxnId="{C2BE5DE4-F29F-4691-AB3B-109C9ABE4C14}">
      <dgm:prSet/>
      <dgm:spPr/>
      <dgm:t>
        <a:bodyPr/>
        <a:lstStyle/>
        <a:p>
          <a:endParaRPr lang="en-US"/>
        </a:p>
      </dgm:t>
    </dgm:pt>
    <dgm:pt modelId="{C5E7803D-4039-47D4-AE39-0E1F584DC703}" type="sibTrans" cxnId="{C2BE5DE4-F29F-4691-AB3B-109C9ABE4C14}">
      <dgm:prSet/>
      <dgm:spPr/>
      <dgm:t>
        <a:bodyPr/>
        <a:lstStyle/>
        <a:p>
          <a:endParaRPr lang="en-US"/>
        </a:p>
      </dgm:t>
    </dgm:pt>
    <dgm:pt modelId="{3C90349C-412E-4FCF-BCD6-2A6391D3211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Accumulate estimates from cubes</a:t>
          </a:r>
        </a:p>
      </dgm:t>
    </dgm:pt>
    <dgm:pt modelId="{AF1284AE-CEEE-435D-8F3D-C3A4FEB60AD2}" type="parTrans" cxnId="{39C105C8-4B3D-48EA-91E7-1CDA3ED70065}">
      <dgm:prSet/>
      <dgm:spPr/>
      <dgm:t>
        <a:bodyPr/>
        <a:lstStyle/>
        <a:p>
          <a:endParaRPr lang="en-US"/>
        </a:p>
      </dgm:t>
    </dgm:pt>
    <dgm:pt modelId="{AFAAA56E-3653-453E-8ECA-C9D6D4089668}" type="sibTrans" cxnId="{39C105C8-4B3D-48EA-91E7-1CDA3ED70065}">
      <dgm:prSet/>
      <dgm:spPr/>
      <dgm:t>
        <a:bodyPr/>
        <a:lstStyle/>
        <a:p>
          <a:endParaRPr lang="en-US"/>
        </a:p>
      </dgm:t>
    </dgm:pt>
    <dgm:pt modelId="{DDF9FD53-AE0C-4BAD-9BF3-25EBA35929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All Threads serially accumulate from cubes</a:t>
          </a:r>
        </a:p>
      </dgm:t>
    </dgm:pt>
    <dgm:pt modelId="{6D99C7CA-5405-4C82-BCF9-6D3ADB4ADB25}" type="parTrans" cxnId="{23A05807-0B4C-4FF2-A9B4-D8F3E76DEC9D}">
      <dgm:prSet/>
      <dgm:spPr/>
      <dgm:t>
        <a:bodyPr/>
        <a:lstStyle/>
        <a:p>
          <a:endParaRPr lang="en-US"/>
        </a:p>
      </dgm:t>
    </dgm:pt>
    <dgm:pt modelId="{5BC0DB7E-7AB9-4998-BE53-3082565D5191}" type="sibTrans" cxnId="{23A05807-0B4C-4FF2-A9B4-D8F3E76DEC9D}">
      <dgm:prSet/>
      <dgm:spPr/>
      <dgm:t>
        <a:bodyPr/>
        <a:lstStyle/>
        <a:p>
          <a:endParaRPr lang="en-US"/>
        </a:p>
      </dgm:t>
    </dgm:pt>
    <dgm:pt modelId="{0E5661D0-82B3-4D45-BB1E-A03E5725FB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All threads: thread-block reduction</a:t>
          </a:r>
        </a:p>
      </dgm:t>
    </dgm:pt>
    <dgm:pt modelId="{47FE6A5A-E68A-45D5-BD4F-CF8B1D0C6E41}" type="parTrans" cxnId="{BFAF9EDD-B4A3-4088-8269-7CFAD160C89C}">
      <dgm:prSet/>
      <dgm:spPr/>
      <dgm:t>
        <a:bodyPr/>
        <a:lstStyle/>
        <a:p>
          <a:endParaRPr lang="en-US"/>
        </a:p>
      </dgm:t>
    </dgm:pt>
    <dgm:pt modelId="{374FFAFF-5783-4C1B-935D-10BC1B00D38C}" type="sibTrans" cxnId="{BFAF9EDD-B4A3-4088-8269-7CFAD160C89C}">
      <dgm:prSet/>
      <dgm:spPr/>
      <dgm:t>
        <a:bodyPr/>
        <a:lstStyle/>
        <a:p>
          <a:endParaRPr lang="en-US"/>
        </a:p>
      </dgm:t>
    </dgm:pt>
    <dgm:pt modelId="{F43121B0-D348-486F-BE4D-F7CF69008F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 thread per block: Atomic-add</a:t>
          </a:r>
        </a:p>
      </dgm:t>
    </dgm:pt>
    <dgm:pt modelId="{74E67310-FFB2-4117-916B-C40CC954F858}" type="parTrans" cxnId="{F706F013-977F-4507-806F-587984D1FA0B}">
      <dgm:prSet/>
      <dgm:spPr/>
      <dgm:t>
        <a:bodyPr/>
        <a:lstStyle/>
        <a:p>
          <a:endParaRPr lang="en-US"/>
        </a:p>
      </dgm:t>
    </dgm:pt>
    <dgm:pt modelId="{15B4D9CE-01AE-431B-85C1-BEBB1DABF462}" type="sibTrans" cxnId="{F706F013-977F-4507-806F-587984D1FA0B}">
      <dgm:prSet/>
      <dgm:spPr/>
      <dgm:t>
        <a:bodyPr/>
        <a:lstStyle/>
        <a:p>
          <a:endParaRPr lang="en-US"/>
        </a:p>
      </dgm:t>
    </dgm:pt>
    <dgm:pt modelId="{1E91717C-C66A-4D95-A3E7-62506E7A348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Accumulation of bin contributions </a:t>
          </a:r>
        </a:p>
      </dgm:t>
    </dgm:pt>
    <dgm:pt modelId="{3ED1FEA0-8FFD-4D7B-946E-0FDD88F6C75F}" type="parTrans" cxnId="{E35FFDC6-9A23-465D-BE03-B3178317BEE8}">
      <dgm:prSet/>
      <dgm:spPr/>
      <dgm:t>
        <a:bodyPr/>
        <a:lstStyle/>
        <a:p>
          <a:endParaRPr lang="en-US"/>
        </a:p>
      </dgm:t>
    </dgm:pt>
    <dgm:pt modelId="{ACFE6886-4CE6-4BD5-9D08-4FDE7EF3C546}" type="sibTrans" cxnId="{E35FFDC6-9A23-465D-BE03-B3178317BEE8}">
      <dgm:prSet/>
      <dgm:spPr/>
      <dgm:t>
        <a:bodyPr/>
        <a:lstStyle/>
        <a:p>
          <a:endParaRPr lang="en-US"/>
        </a:p>
      </dgm:t>
    </dgm:pt>
    <dgm:pt modelId="{76953943-9D78-42F3-9902-91D781D49E78}" type="pres">
      <dgm:prSet presAssocID="{40C57CC3-DAD6-4EBA-93E8-2390D847AF21}" presName="root" presStyleCnt="0">
        <dgm:presLayoutVars>
          <dgm:dir/>
          <dgm:resizeHandles val="exact"/>
        </dgm:presLayoutVars>
      </dgm:prSet>
      <dgm:spPr/>
    </dgm:pt>
    <dgm:pt modelId="{C2A64B5B-6576-4388-8CCC-6AAA0E3B7B85}" type="pres">
      <dgm:prSet presAssocID="{7332710C-A526-48BD-BA8E-2D0A8602CE39}" presName="compNode" presStyleCnt="0"/>
      <dgm:spPr/>
    </dgm:pt>
    <dgm:pt modelId="{17031A7F-FA8D-45CE-B235-D13F9C95BCDF}" type="pres">
      <dgm:prSet presAssocID="{7332710C-A526-48BD-BA8E-2D0A8602CE3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47C7F0FB-EB5F-4337-BE60-ECBDE66BAFF3}" type="pres">
      <dgm:prSet presAssocID="{7332710C-A526-48BD-BA8E-2D0A8602CE39}" presName="iconSpace" presStyleCnt="0"/>
      <dgm:spPr/>
    </dgm:pt>
    <dgm:pt modelId="{9D0CB032-D7A6-4C76-BBEF-C5290DA35149}" type="pres">
      <dgm:prSet presAssocID="{7332710C-A526-48BD-BA8E-2D0A8602CE39}" presName="parTx" presStyleLbl="revTx" presStyleIdx="0" presStyleCnt="6">
        <dgm:presLayoutVars>
          <dgm:chMax val="0"/>
          <dgm:chPref val="0"/>
        </dgm:presLayoutVars>
      </dgm:prSet>
      <dgm:spPr/>
    </dgm:pt>
    <dgm:pt modelId="{D76EE826-6B22-46E5-9979-DBFF7AB89FD5}" type="pres">
      <dgm:prSet presAssocID="{7332710C-A526-48BD-BA8E-2D0A8602CE39}" presName="txSpace" presStyleCnt="0"/>
      <dgm:spPr/>
    </dgm:pt>
    <dgm:pt modelId="{C7D9161B-9AD9-47BC-8FC1-062F8EC62976}" type="pres">
      <dgm:prSet presAssocID="{7332710C-A526-48BD-BA8E-2D0A8602CE39}" presName="desTx" presStyleLbl="revTx" presStyleIdx="1" presStyleCnt="6" custLinFactNeighborX="1643" custLinFactNeighborY="26316">
        <dgm:presLayoutVars/>
      </dgm:prSet>
      <dgm:spPr/>
    </dgm:pt>
    <dgm:pt modelId="{3B689F13-C825-46CC-AEF1-3CBAEB4E92D6}" type="pres">
      <dgm:prSet presAssocID="{D480DAB6-78A4-48DE-810F-AE92E2A0B09A}" presName="sibTrans" presStyleCnt="0"/>
      <dgm:spPr/>
    </dgm:pt>
    <dgm:pt modelId="{4A9E2F8B-944A-41E4-BFB9-C2E4E0F0E0E3}" type="pres">
      <dgm:prSet presAssocID="{3C90349C-412E-4FCF-BCD6-2A6391D32119}" presName="compNode" presStyleCnt="0"/>
      <dgm:spPr/>
    </dgm:pt>
    <dgm:pt modelId="{8E4CEDA7-7BAF-496E-9AE8-196716EB778A}" type="pres">
      <dgm:prSet presAssocID="{3C90349C-412E-4FCF-BCD6-2A6391D321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0814DDE-8B13-4268-8658-B6F282728181}" type="pres">
      <dgm:prSet presAssocID="{3C90349C-412E-4FCF-BCD6-2A6391D32119}" presName="iconSpace" presStyleCnt="0"/>
      <dgm:spPr/>
    </dgm:pt>
    <dgm:pt modelId="{563DF571-AB12-47B0-973C-4BA3BE0976DB}" type="pres">
      <dgm:prSet presAssocID="{3C90349C-412E-4FCF-BCD6-2A6391D32119}" presName="parTx" presStyleLbl="revTx" presStyleIdx="2" presStyleCnt="6">
        <dgm:presLayoutVars>
          <dgm:chMax val="0"/>
          <dgm:chPref val="0"/>
        </dgm:presLayoutVars>
      </dgm:prSet>
      <dgm:spPr/>
    </dgm:pt>
    <dgm:pt modelId="{D1AFE8FD-C0E9-4867-90FF-1986E310D66B}" type="pres">
      <dgm:prSet presAssocID="{3C90349C-412E-4FCF-BCD6-2A6391D32119}" presName="txSpace" presStyleCnt="0"/>
      <dgm:spPr/>
    </dgm:pt>
    <dgm:pt modelId="{A303D913-03CB-42A5-9B89-A2D0464740EC}" type="pres">
      <dgm:prSet presAssocID="{3C90349C-412E-4FCF-BCD6-2A6391D32119}" presName="desTx" presStyleLbl="revTx" presStyleIdx="3" presStyleCnt="6" custLinFactNeighborX="-96" custLinFactNeighborY="26316">
        <dgm:presLayoutVars/>
      </dgm:prSet>
      <dgm:spPr/>
    </dgm:pt>
    <dgm:pt modelId="{1FA15700-EBFD-4F4E-A107-728116BFC7B7}" type="pres">
      <dgm:prSet presAssocID="{AFAAA56E-3653-453E-8ECA-C9D6D4089668}" presName="sibTrans" presStyleCnt="0"/>
      <dgm:spPr/>
    </dgm:pt>
    <dgm:pt modelId="{9F3427A3-BABB-4585-AD34-3CC1DB5466BC}" type="pres">
      <dgm:prSet presAssocID="{1E91717C-C66A-4D95-A3E7-62506E7A348A}" presName="compNode" presStyleCnt="0"/>
      <dgm:spPr/>
    </dgm:pt>
    <dgm:pt modelId="{A5CA18B9-7B68-42E4-9F2C-5C4038BD3D0F}" type="pres">
      <dgm:prSet presAssocID="{1E91717C-C66A-4D95-A3E7-62506E7A34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090ECFCD-BC41-4349-BD5F-5F9DA4BD0876}" type="pres">
      <dgm:prSet presAssocID="{1E91717C-C66A-4D95-A3E7-62506E7A348A}" presName="iconSpace" presStyleCnt="0"/>
      <dgm:spPr/>
    </dgm:pt>
    <dgm:pt modelId="{20909CFD-79CE-41A5-B7BF-F4766513981C}" type="pres">
      <dgm:prSet presAssocID="{1E91717C-C66A-4D95-A3E7-62506E7A348A}" presName="parTx" presStyleLbl="revTx" presStyleIdx="4" presStyleCnt="6">
        <dgm:presLayoutVars>
          <dgm:chMax val="0"/>
          <dgm:chPref val="0"/>
        </dgm:presLayoutVars>
      </dgm:prSet>
      <dgm:spPr/>
    </dgm:pt>
    <dgm:pt modelId="{838F6DB3-B80E-42AC-851C-C0F193EABD84}" type="pres">
      <dgm:prSet presAssocID="{1E91717C-C66A-4D95-A3E7-62506E7A348A}" presName="txSpace" presStyleCnt="0"/>
      <dgm:spPr/>
    </dgm:pt>
    <dgm:pt modelId="{3C2D3A86-CF3C-451A-A355-16D9A9BDD7B2}" type="pres">
      <dgm:prSet presAssocID="{1E91717C-C66A-4D95-A3E7-62506E7A348A}" presName="desTx" presStyleLbl="revTx" presStyleIdx="5" presStyleCnt="6">
        <dgm:presLayoutVars/>
      </dgm:prSet>
      <dgm:spPr/>
    </dgm:pt>
  </dgm:ptLst>
  <dgm:cxnLst>
    <dgm:cxn modelId="{23A05807-0B4C-4FF2-A9B4-D8F3E76DEC9D}" srcId="{3C90349C-412E-4FCF-BCD6-2A6391D32119}" destId="{DDF9FD53-AE0C-4BAD-9BF3-25EBA35929D0}" srcOrd="0" destOrd="0" parTransId="{6D99C7CA-5405-4C82-BCF9-6D3ADB4ADB25}" sibTransId="{5BC0DB7E-7AB9-4998-BE53-3082565D5191}"/>
    <dgm:cxn modelId="{F706F013-977F-4507-806F-587984D1FA0B}" srcId="{3C90349C-412E-4FCF-BCD6-2A6391D32119}" destId="{F43121B0-D348-486F-BE4D-F7CF69008F4A}" srcOrd="2" destOrd="0" parTransId="{74E67310-FFB2-4117-916B-C40CC954F858}" sibTransId="{15B4D9CE-01AE-431B-85C1-BEBB1DABF462}"/>
    <dgm:cxn modelId="{18FA0231-E3DA-413A-8EB6-F20BF9502626}" type="presOf" srcId="{F43121B0-D348-486F-BE4D-F7CF69008F4A}" destId="{A303D913-03CB-42A5-9B89-A2D0464740EC}" srcOrd="0" destOrd="2" presId="urn:microsoft.com/office/officeart/2018/5/layout/CenteredIconLabelDescriptionList"/>
    <dgm:cxn modelId="{DC676B38-30CF-47B6-A4A0-5091F5522053}" type="presOf" srcId="{7332710C-A526-48BD-BA8E-2D0A8602CE39}" destId="{9D0CB032-D7A6-4C76-BBEF-C5290DA35149}" srcOrd="0" destOrd="0" presId="urn:microsoft.com/office/officeart/2018/5/layout/CenteredIconLabelDescriptionList"/>
    <dgm:cxn modelId="{28237B4B-BF1B-4CDA-9CAF-E5370B98C468}" type="presOf" srcId="{6C5D8F1D-9549-4593-872A-594F1D32ED2D}" destId="{C7D9161B-9AD9-47BC-8FC1-062F8EC62976}" srcOrd="0" destOrd="0" presId="urn:microsoft.com/office/officeart/2018/5/layout/CenteredIconLabelDescriptionList"/>
    <dgm:cxn modelId="{95224878-9D44-42F0-BF55-46E5C44973CE}" type="presOf" srcId="{2A4F9B2D-16AF-4F63-A863-D09F0CC434A3}" destId="{C7D9161B-9AD9-47BC-8FC1-062F8EC62976}" srcOrd="0" destOrd="1" presId="urn:microsoft.com/office/officeart/2018/5/layout/CenteredIconLabelDescriptionList"/>
    <dgm:cxn modelId="{790DFE5A-1E83-4114-808A-7E3173B39417}" type="presOf" srcId="{1E91717C-C66A-4D95-A3E7-62506E7A348A}" destId="{20909CFD-79CE-41A5-B7BF-F4766513981C}" srcOrd="0" destOrd="0" presId="urn:microsoft.com/office/officeart/2018/5/layout/CenteredIconLabelDescriptionList"/>
    <dgm:cxn modelId="{F7FA05A4-EF76-4324-B08B-EA1DFAF1A6F3}" type="presOf" srcId="{DDF9FD53-AE0C-4BAD-9BF3-25EBA35929D0}" destId="{A303D913-03CB-42A5-9B89-A2D0464740EC}" srcOrd="0" destOrd="0" presId="urn:microsoft.com/office/officeart/2018/5/layout/CenteredIconLabelDescriptionList"/>
    <dgm:cxn modelId="{E35FFDC6-9A23-465D-BE03-B3178317BEE8}" srcId="{40C57CC3-DAD6-4EBA-93E8-2390D847AF21}" destId="{1E91717C-C66A-4D95-A3E7-62506E7A348A}" srcOrd="2" destOrd="0" parTransId="{3ED1FEA0-8FFD-4D7B-946E-0FDD88F6C75F}" sibTransId="{ACFE6886-4CE6-4BD5-9D08-4FDE7EF3C546}"/>
    <dgm:cxn modelId="{39C105C8-4B3D-48EA-91E7-1CDA3ED70065}" srcId="{40C57CC3-DAD6-4EBA-93E8-2390D847AF21}" destId="{3C90349C-412E-4FCF-BCD6-2A6391D32119}" srcOrd="1" destOrd="0" parTransId="{AF1284AE-CEEE-435D-8F3D-C3A4FEB60AD2}" sibTransId="{AFAAA56E-3653-453E-8ECA-C9D6D4089668}"/>
    <dgm:cxn modelId="{EBCE48D6-2FBD-4E1A-8148-722924B1AF0F}" type="presOf" srcId="{0E5661D0-82B3-4D45-BB1E-A03E5725FBAF}" destId="{A303D913-03CB-42A5-9B89-A2D0464740EC}" srcOrd="0" destOrd="1" presId="urn:microsoft.com/office/officeart/2018/5/layout/CenteredIconLabelDescriptionList"/>
    <dgm:cxn modelId="{B6066ED8-A203-42CF-B021-5F858427515E}" srcId="{40C57CC3-DAD6-4EBA-93E8-2390D847AF21}" destId="{7332710C-A526-48BD-BA8E-2D0A8602CE39}" srcOrd="0" destOrd="0" parTransId="{7A951CA5-015B-4DA6-BBD9-C41C79BA7854}" sibTransId="{D480DAB6-78A4-48DE-810F-AE92E2A0B09A}"/>
    <dgm:cxn modelId="{BFAF9EDD-B4A3-4088-8269-7CFAD160C89C}" srcId="{3C90349C-412E-4FCF-BCD6-2A6391D32119}" destId="{0E5661D0-82B3-4D45-BB1E-A03E5725FBAF}" srcOrd="1" destOrd="0" parTransId="{47FE6A5A-E68A-45D5-BD4F-CF8B1D0C6E41}" sibTransId="{374FFAFF-5783-4C1B-935D-10BC1B00D38C}"/>
    <dgm:cxn modelId="{C2BE5DE4-F29F-4691-AB3B-109C9ABE4C14}" srcId="{7332710C-A526-48BD-BA8E-2D0A8602CE39}" destId="{2A4F9B2D-16AF-4F63-A863-D09F0CC434A3}" srcOrd="1" destOrd="0" parTransId="{025FEA8E-3F8A-4CBF-86A7-37B99CB4266E}" sibTransId="{C5E7803D-4039-47D4-AE39-0E1F584DC703}"/>
    <dgm:cxn modelId="{7E3404F0-378C-46B7-86EA-1370E92865F1}" srcId="{7332710C-A526-48BD-BA8E-2D0A8602CE39}" destId="{6C5D8F1D-9549-4593-872A-594F1D32ED2D}" srcOrd="0" destOrd="0" parTransId="{D662B04F-13DA-419F-AD15-A8300730C3EF}" sibTransId="{20A1B394-8105-4153-90A2-6A62E5433D30}"/>
    <dgm:cxn modelId="{763D4DF0-6238-4512-9957-76E223E16D3D}" type="presOf" srcId="{3C90349C-412E-4FCF-BCD6-2A6391D32119}" destId="{563DF571-AB12-47B0-973C-4BA3BE0976DB}" srcOrd="0" destOrd="0" presId="urn:microsoft.com/office/officeart/2018/5/layout/CenteredIconLabelDescriptionList"/>
    <dgm:cxn modelId="{CA4767FC-2CAC-4A79-A6C3-A212163A2474}" type="presOf" srcId="{40C57CC3-DAD6-4EBA-93E8-2390D847AF21}" destId="{76953943-9D78-42F3-9902-91D781D49E78}" srcOrd="0" destOrd="0" presId="urn:microsoft.com/office/officeart/2018/5/layout/CenteredIconLabelDescriptionList"/>
    <dgm:cxn modelId="{72089CFD-2133-4638-AF0E-A06ADDB6F8D7}" type="presParOf" srcId="{76953943-9D78-42F3-9902-91D781D49E78}" destId="{C2A64B5B-6576-4388-8CCC-6AAA0E3B7B85}" srcOrd="0" destOrd="0" presId="urn:microsoft.com/office/officeart/2018/5/layout/CenteredIconLabelDescriptionList"/>
    <dgm:cxn modelId="{916ECE10-6729-4787-858E-2565095B92DC}" type="presParOf" srcId="{C2A64B5B-6576-4388-8CCC-6AAA0E3B7B85}" destId="{17031A7F-FA8D-45CE-B235-D13F9C95BCDF}" srcOrd="0" destOrd="0" presId="urn:microsoft.com/office/officeart/2018/5/layout/CenteredIconLabelDescriptionList"/>
    <dgm:cxn modelId="{5ACFA68C-B282-4C69-AFD9-12C18788635B}" type="presParOf" srcId="{C2A64B5B-6576-4388-8CCC-6AAA0E3B7B85}" destId="{47C7F0FB-EB5F-4337-BE60-ECBDE66BAFF3}" srcOrd="1" destOrd="0" presId="urn:microsoft.com/office/officeart/2018/5/layout/CenteredIconLabelDescriptionList"/>
    <dgm:cxn modelId="{D5BB3131-5101-4233-9117-F6EFC2D31160}" type="presParOf" srcId="{C2A64B5B-6576-4388-8CCC-6AAA0E3B7B85}" destId="{9D0CB032-D7A6-4C76-BBEF-C5290DA35149}" srcOrd="2" destOrd="0" presId="urn:microsoft.com/office/officeart/2018/5/layout/CenteredIconLabelDescriptionList"/>
    <dgm:cxn modelId="{01684695-BF1C-4451-854A-8E31089A92F0}" type="presParOf" srcId="{C2A64B5B-6576-4388-8CCC-6AAA0E3B7B85}" destId="{D76EE826-6B22-46E5-9979-DBFF7AB89FD5}" srcOrd="3" destOrd="0" presId="urn:microsoft.com/office/officeart/2018/5/layout/CenteredIconLabelDescriptionList"/>
    <dgm:cxn modelId="{6F35A8C7-29CF-44BD-B873-2DAA3245BCCE}" type="presParOf" srcId="{C2A64B5B-6576-4388-8CCC-6AAA0E3B7B85}" destId="{C7D9161B-9AD9-47BC-8FC1-062F8EC62976}" srcOrd="4" destOrd="0" presId="urn:microsoft.com/office/officeart/2018/5/layout/CenteredIconLabelDescriptionList"/>
    <dgm:cxn modelId="{05DF8868-5A03-466C-81F0-3972360F3258}" type="presParOf" srcId="{76953943-9D78-42F3-9902-91D781D49E78}" destId="{3B689F13-C825-46CC-AEF1-3CBAEB4E92D6}" srcOrd="1" destOrd="0" presId="urn:microsoft.com/office/officeart/2018/5/layout/CenteredIconLabelDescriptionList"/>
    <dgm:cxn modelId="{1552E28C-8B89-4AD7-9800-824086536B16}" type="presParOf" srcId="{76953943-9D78-42F3-9902-91D781D49E78}" destId="{4A9E2F8B-944A-41E4-BFB9-C2E4E0F0E0E3}" srcOrd="2" destOrd="0" presId="urn:microsoft.com/office/officeart/2018/5/layout/CenteredIconLabelDescriptionList"/>
    <dgm:cxn modelId="{A43CC904-6864-4FF7-838A-EB3EF694F7B4}" type="presParOf" srcId="{4A9E2F8B-944A-41E4-BFB9-C2E4E0F0E0E3}" destId="{8E4CEDA7-7BAF-496E-9AE8-196716EB778A}" srcOrd="0" destOrd="0" presId="urn:microsoft.com/office/officeart/2018/5/layout/CenteredIconLabelDescriptionList"/>
    <dgm:cxn modelId="{324A77C8-5592-4CB0-85EE-BB4212A415BF}" type="presParOf" srcId="{4A9E2F8B-944A-41E4-BFB9-C2E4E0F0E0E3}" destId="{20814DDE-8B13-4268-8658-B6F282728181}" srcOrd="1" destOrd="0" presId="urn:microsoft.com/office/officeart/2018/5/layout/CenteredIconLabelDescriptionList"/>
    <dgm:cxn modelId="{77A1FA8E-EDA6-4ECE-AB34-68940F4E5DDE}" type="presParOf" srcId="{4A9E2F8B-944A-41E4-BFB9-C2E4E0F0E0E3}" destId="{563DF571-AB12-47B0-973C-4BA3BE0976DB}" srcOrd="2" destOrd="0" presId="urn:microsoft.com/office/officeart/2018/5/layout/CenteredIconLabelDescriptionList"/>
    <dgm:cxn modelId="{992B5E57-053C-4B94-8B39-FB3E09502695}" type="presParOf" srcId="{4A9E2F8B-944A-41E4-BFB9-C2E4E0F0E0E3}" destId="{D1AFE8FD-C0E9-4867-90FF-1986E310D66B}" srcOrd="3" destOrd="0" presId="urn:microsoft.com/office/officeart/2018/5/layout/CenteredIconLabelDescriptionList"/>
    <dgm:cxn modelId="{E328AE5F-8C9E-4860-8CDA-4B5C4768B027}" type="presParOf" srcId="{4A9E2F8B-944A-41E4-BFB9-C2E4E0F0E0E3}" destId="{A303D913-03CB-42A5-9B89-A2D0464740EC}" srcOrd="4" destOrd="0" presId="urn:microsoft.com/office/officeart/2018/5/layout/CenteredIconLabelDescriptionList"/>
    <dgm:cxn modelId="{46CE6D25-7C3D-453B-A555-18ABFC03BA06}" type="presParOf" srcId="{76953943-9D78-42F3-9902-91D781D49E78}" destId="{1FA15700-EBFD-4F4E-A107-728116BFC7B7}" srcOrd="3" destOrd="0" presId="urn:microsoft.com/office/officeart/2018/5/layout/CenteredIconLabelDescriptionList"/>
    <dgm:cxn modelId="{F230567C-76B1-4C80-9016-95353B742559}" type="presParOf" srcId="{76953943-9D78-42F3-9902-91D781D49E78}" destId="{9F3427A3-BABB-4585-AD34-3CC1DB5466BC}" srcOrd="4" destOrd="0" presId="urn:microsoft.com/office/officeart/2018/5/layout/CenteredIconLabelDescriptionList"/>
    <dgm:cxn modelId="{9DD9ADB6-A396-48C4-BD8D-962D295D6D5D}" type="presParOf" srcId="{9F3427A3-BABB-4585-AD34-3CC1DB5466BC}" destId="{A5CA18B9-7B68-42E4-9F2C-5C4038BD3D0F}" srcOrd="0" destOrd="0" presId="urn:microsoft.com/office/officeart/2018/5/layout/CenteredIconLabelDescriptionList"/>
    <dgm:cxn modelId="{59B0C8E4-152A-4BCD-AE15-046BF0C7B802}" type="presParOf" srcId="{9F3427A3-BABB-4585-AD34-3CC1DB5466BC}" destId="{090ECFCD-BC41-4349-BD5F-5F9DA4BD0876}" srcOrd="1" destOrd="0" presId="urn:microsoft.com/office/officeart/2018/5/layout/CenteredIconLabelDescriptionList"/>
    <dgm:cxn modelId="{D5140A31-F9AF-4289-B452-9ADD2831DA25}" type="presParOf" srcId="{9F3427A3-BABB-4585-AD34-3CC1DB5466BC}" destId="{20909CFD-79CE-41A5-B7BF-F4766513981C}" srcOrd="2" destOrd="0" presId="urn:microsoft.com/office/officeart/2018/5/layout/CenteredIconLabelDescriptionList"/>
    <dgm:cxn modelId="{DE16AE47-4584-4FED-B8F0-32E5DCD4BB20}" type="presParOf" srcId="{9F3427A3-BABB-4585-AD34-3CC1DB5466BC}" destId="{838F6DB3-B80E-42AC-851C-C0F193EABD84}" srcOrd="3" destOrd="0" presId="urn:microsoft.com/office/officeart/2018/5/layout/CenteredIconLabelDescriptionList"/>
    <dgm:cxn modelId="{C39F2F1B-724F-4E82-9D08-D151B2049184}" type="presParOf" srcId="{9F3427A3-BABB-4585-AD34-3CC1DB5466BC}" destId="{3C2D3A86-CF3C-451A-A355-16D9A9BDD7B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31A7F-FA8D-45CE-B235-D13F9C95BCDF}">
      <dsp:nvSpPr>
        <dsp:cNvPr id="0" name=""/>
        <dsp:cNvSpPr/>
      </dsp:nvSpPr>
      <dsp:spPr>
        <a:xfrm>
          <a:off x="1020487" y="1000120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CB032-D7A6-4C76-BBEF-C5290DA35149}">
      <dsp:nvSpPr>
        <dsp:cNvPr id="0" name=""/>
        <dsp:cNvSpPr/>
      </dsp:nvSpPr>
      <dsp:spPr>
        <a:xfrm>
          <a:off x="393" y="2199780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Workload Balance</a:t>
          </a:r>
        </a:p>
      </dsp:txBody>
      <dsp:txXfrm>
        <a:off x="393" y="2199780"/>
        <a:ext cx="3138750" cy="470812"/>
      </dsp:txXfrm>
    </dsp:sp>
    <dsp:sp modelId="{C7D9161B-9AD9-47BC-8FC1-062F8EC62976}">
      <dsp:nvSpPr>
        <dsp:cNvPr id="0" name=""/>
        <dsp:cNvSpPr/>
      </dsp:nvSpPr>
      <dsp:spPr>
        <a:xfrm>
          <a:off x="51963" y="2884353"/>
          <a:ext cx="3138750" cy="633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Constant # of samples per cube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Constant # of cubes per thread</a:t>
          </a:r>
        </a:p>
      </dsp:txBody>
      <dsp:txXfrm>
        <a:off x="51963" y="2884353"/>
        <a:ext cx="3138750" cy="633603"/>
      </dsp:txXfrm>
    </dsp:sp>
    <dsp:sp modelId="{8E4CEDA7-7BAF-496E-9AE8-196716EB778A}">
      <dsp:nvSpPr>
        <dsp:cNvPr id="0" name=""/>
        <dsp:cNvSpPr/>
      </dsp:nvSpPr>
      <dsp:spPr>
        <a:xfrm>
          <a:off x="4708518" y="1000120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DF571-AB12-47B0-973C-4BA3BE0976DB}">
      <dsp:nvSpPr>
        <dsp:cNvPr id="0" name=""/>
        <dsp:cNvSpPr/>
      </dsp:nvSpPr>
      <dsp:spPr>
        <a:xfrm>
          <a:off x="3688425" y="2199780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Accumulate estimates from cubes</a:t>
          </a:r>
        </a:p>
      </dsp:txBody>
      <dsp:txXfrm>
        <a:off x="3688425" y="2199780"/>
        <a:ext cx="3138750" cy="470812"/>
      </dsp:txXfrm>
    </dsp:sp>
    <dsp:sp modelId="{A303D913-03CB-42A5-9B89-A2D0464740EC}">
      <dsp:nvSpPr>
        <dsp:cNvPr id="0" name=""/>
        <dsp:cNvSpPr/>
      </dsp:nvSpPr>
      <dsp:spPr>
        <a:xfrm>
          <a:off x="3685411" y="2884353"/>
          <a:ext cx="3138750" cy="633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All Threads serially accumulate from cubes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All threads: thread-block reduction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 thread per block: Atomic-add</a:t>
          </a:r>
        </a:p>
      </dsp:txBody>
      <dsp:txXfrm>
        <a:off x="3685411" y="2884353"/>
        <a:ext cx="3138750" cy="633603"/>
      </dsp:txXfrm>
    </dsp:sp>
    <dsp:sp modelId="{A5CA18B9-7B68-42E4-9F2C-5C4038BD3D0F}">
      <dsp:nvSpPr>
        <dsp:cNvPr id="0" name=""/>
        <dsp:cNvSpPr/>
      </dsp:nvSpPr>
      <dsp:spPr>
        <a:xfrm>
          <a:off x="8396550" y="1000120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09CFD-79CE-41A5-B7BF-F4766513981C}">
      <dsp:nvSpPr>
        <dsp:cNvPr id="0" name=""/>
        <dsp:cNvSpPr/>
      </dsp:nvSpPr>
      <dsp:spPr>
        <a:xfrm>
          <a:off x="7376456" y="2199780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Accumulation of bin contributions </a:t>
          </a:r>
        </a:p>
      </dsp:txBody>
      <dsp:txXfrm>
        <a:off x="7376456" y="2199780"/>
        <a:ext cx="3138750" cy="470812"/>
      </dsp:txXfrm>
    </dsp:sp>
    <dsp:sp modelId="{3C2D3A86-CF3C-451A-A355-16D9A9BDD7B2}">
      <dsp:nvSpPr>
        <dsp:cNvPr id="0" name=""/>
        <dsp:cNvSpPr/>
      </dsp:nvSpPr>
      <dsp:spPr>
        <a:xfrm>
          <a:off x="7376456" y="2717614"/>
          <a:ext cx="3138750" cy="633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8039B-DA6E-4AA2-ACEC-7454525FFA0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41391-ED3D-4BBE-BCDE-8FB443F9A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36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33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89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10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04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83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10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66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90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53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52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8E742-350C-44E5-A90D-82F0FDA693A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79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62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1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022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736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416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026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672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65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430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F1 – </a:t>
            </a:r>
            <a:r>
              <a:rPr lang="en-US" dirty="0" err="1"/>
              <a:t>nonseparable</a:t>
            </a:r>
            <a:endParaRPr lang="en-US" dirty="0"/>
          </a:p>
          <a:p>
            <a:endParaRPr lang="en-US" dirty="0"/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 f6 is 30% with 2.1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TFlops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(11ms vs 22ms)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 f5 is 60% with 4.2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TFlops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( 154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vs 523ms)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 f4 is 55% with 3.8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TFflops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(835us vs 8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 f3 is 60% with 4.2 (154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vs 900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 f2 is 57% (11ms vs 173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endParaRPr lang="en-US" dirty="0"/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-f6 1.4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TFlops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-f5 1.5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TFlops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-f4 1.01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TFlops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-f3 1.5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TFlops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-f2 1.4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TFlops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m-Cubes: depends on </a:t>
            </a:r>
            <a:r>
              <a:rPr lang="en-US" dirty="0" err="1"/>
              <a:t>ncall</a:t>
            </a:r>
            <a:r>
              <a:rPr lang="en-US" dirty="0"/>
              <a:t> heavily</a:t>
            </a:r>
          </a:p>
          <a:p>
            <a:r>
              <a:rPr lang="en-US" dirty="0"/>
              <a:t>for 2e9 </a:t>
            </a:r>
            <a:r>
              <a:rPr lang="en-US" dirty="0" err="1"/>
              <a:t>ncall</a:t>
            </a:r>
            <a:r>
              <a:rPr lang="en-US" dirty="0"/>
              <a:t> per iteration</a:t>
            </a:r>
          </a:p>
          <a:p>
            <a:r>
              <a:rPr lang="en-US" dirty="0"/>
              <a:t>f6 - </a:t>
            </a:r>
          </a:p>
          <a:p>
            <a:r>
              <a:rPr lang="en-US" dirty="0"/>
              <a:t>f5</a:t>
            </a:r>
          </a:p>
          <a:p>
            <a:r>
              <a:rPr lang="en-US" dirty="0"/>
              <a:t>f4 - 55% </a:t>
            </a:r>
          </a:p>
          <a:p>
            <a:r>
              <a:rPr lang="en-US" dirty="0"/>
              <a:t>f3 - 14%</a:t>
            </a:r>
          </a:p>
          <a:p>
            <a:r>
              <a:rPr lang="en-US" dirty="0"/>
              <a:t>f2 - 55%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00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21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26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93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2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94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99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41391-ED3D-4BBE-BCDE-8FB443F9AC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09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2586-812C-463A-A32C-DDD5185CCC06}" type="datetime1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34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E38D-3243-45FE-859F-B36522415C16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7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4BF4-5108-46D0-AAA3-BF363C42F93B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6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7665-0D64-43D8-8F08-7B879AF4E1BF}" type="datetime1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1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6355-D392-4388-AFAA-258A38F66BFE}" type="datetime1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69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19D9E-DFB8-4001-8D78-3E5323467476}" type="datetime1">
              <a:rPr lang="en-US" smtClean="0"/>
              <a:t>11/15/2022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0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0637D-0615-462C-9A51-4B1FFE12EF0B}" type="datetime1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3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662E-5D60-4187-9B8B-0D437B9B9BE5}" type="datetime1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5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20DB-3F46-4E95-8461-DE0671FEE2C6}" type="datetime1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8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D3D6-C916-473E-B933-15545206EA50}" type="datetime1">
              <a:rPr lang="en-US" smtClean="0"/>
              <a:t>11/15/2022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A5EE224-1674-4573-8457-5917A21E6465}" type="datetime1">
              <a:rPr lang="en-US" smtClean="0"/>
              <a:t>11/15/2022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0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F9BDADA-E512-4B45-B2CA-B020F68BE0DE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FD99623-440B-4D17-92EE-BB846EAC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4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EB64-FBB1-4A40-81EE-646FBC018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718" y="1256426"/>
            <a:ext cx="9528204" cy="2172574"/>
          </a:xfrm>
          <a:noFill/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tx1"/>
                </a:solidFill>
              </a:rPr>
              <a:t>Pagani &amp; M-cubes: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Parallel Adaptive GPU Algorithms for Numerical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889E8-1A8F-45B7-8338-615DD1264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9692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Ioannis Sakiotis (isaki001@odu.edu), Kamesh Arumugam, Marc Paterno, </a:t>
            </a:r>
            <a:r>
              <a:rPr lang="en-US" dirty="0" err="1">
                <a:solidFill>
                  <a:schemeClr val="tx1"/>
                </a:solidFill>
              </a:rPr>
              <a:t>Desh</a:t>
            </a:r>
            <a:r>
              <a:rPr lang="en-US" dirty="0">
                <a:solidFill>
                  <a:schemeClr val="tx1"/>
                </a:solidFill>
              </a:rPr>
              <a:t> Ranjan, Balsa Terzic, Mohammad Zubair</a:t>
            </a:r>
          </a:p>
        </p:txBody>
      </p:sp>
      <p:pic>
        <p:nvPicPr>
          <p:cNvPr id="13" name="Picture 2" descr="First results from Fermilab's Muon g-2 experiment strengthen evidence of  new physics">
            <a:extLst>
              <a:ext uri="{FF2B5EF4-FFF2-40B4-BE49-F238E27FC236}">
                <a16:creationId xmlns:a16="http://schemas.microsoft.com/office/drawing/2014/main" id="{8E8E929C-FBD5-4F3D-B6D0-89DF6F5B5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117" y="5833527"/>
            <a:ext cx="1323415" cy="69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NVIDIA - YouTube">
            <a:extLst>
              <a:ext uri="{FF2B5EF4-FFF2-40B4-BE49-F238E27FC236}">
                <a16:creationId xmlns:a16="http://schemas.microsoft.com/office/drawing/2014/main" id="{FFA49C81-380F-40EB-99E8-238520013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63" y="5664627"/>
            <a:ext cx="1000183" cy="10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vestor Spotlight: Old Dominion University - Hampton Roads Alliance">
            <a:extLst>
              <a:ext uri="{FF2B5EF4-FFF2-40B4-BE49-F238E27FC236}">
                <a16:creationId xmlns:a16="http://schemas.microsoft.com/office/drawing/2014/main" id="{6DDB9994-9A28-4EF6-90DC-297848B0F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884" y="5780880"/>
            <a:ext cx="2163986" cy="90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AE71B-F3A4-4BBE-ABD8-CCBC90D5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8E910C-21C2-4192-919B-09DB2BB4AE1B}"/>
              </a:ext>
            </a:extLst>
          </p:cNvPr>
          <p:cNvSpPr txBox="1"/>
          <p:nvPr/>
        </p:nvSpPr>
        <p:spPr>
          <a:xfrm>
            <a:off x="2872409" y="540227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24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B82F-4DFB-4991-B3AD-34379F5D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58125"/>
            <a:ext cx="9404723" cy="819034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Sub-region Classification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9897B12-980F-47EB-BEFE-A90A603B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0EE626-9A15-7252-9C86-5AFA0DE9B4DB}"/>
              </a:ext>
            </a:extLst>
          </p:cNvPr>
          <p:cNvSpPr txBox="1">
            <a:spLocks/>
          </p:cNvSpPr>
          <p:nvPr/>
        </p:nvSpPr>
        <p:spPr>
          <a:xfrm>
            <a:off x="1104294" y="2021387"/>
            <a:ext cx="743010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keep active regions in memory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relative error for classification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Finished: relative error ≤ relative error tolerance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Regions with trivially small estimates can be active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regions that don’t contribute “significantly”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327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B82F-4DFB-4991-B3AD-34379F5D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58125"/>
            <a:ext cx="9404723" cy="81903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Aggressive filtering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9897B12-980F-47EB-BEFE-A90A603B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11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0EE626-9A15-7252-9C86-5AFA0DE9B4DB}"/>
              </a:ext>
            </a:extLst>
          </p:cNvPr>
          <p:cNvSpPr txBox="1">
            <a:spLocks/>
          </p:cNvSpPr>
          <p:nvPr/>
        </p:nvSpPr>
        <p:spPr>
          <a:xfrm>
            <a:off x="1104294" y="2021387"/>
            <a:ext cx="441727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Significantly small?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Finished regions irrecoverable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Balance finished and active estimates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Pick a threshold (initially the average)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Move threshold until criteria are met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Then move to next iteration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Criteria: conserved memory, finished vs. active ratio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 if memory exhaustion or convergence of significant digits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EBC138-49ED-8350-A6B4-EDA009818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527" y="1460937"/>
            <a:ext cx="4504179" cy="475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01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B82F-4DFB-4991-B3AD-34379F5D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58125"/>
            <a:ext cx="9404723" cy="81903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Aggressive filtering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9897B12-980F-47EB-BEFE-A90A603B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1AD818-81A8-46FF-982B-E6C1A1EF6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623" y="1718085"/>
            <a:ext cx="4650083" cy="480208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0EE626-9A15-7252-9C86-5AFA0DE9B4DB}"/>
              </a:ext>
            </a:extLst>
          </p:cNvPr>
          <p:cNvSpPr txBox="1">
            <a:spLocks/>
          </p:cNvSpPr>
          <p:nvPr/>
        </p:nvSpPr>
        <p:spPr>
          <a:xfrm>
            <a:off x="1104294" y="2021387"/>
            <a:ext cx="441727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Significantly small?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Finished regions irrecoverable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Balance finished and active estimates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Pick a threshold (initially the average)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Move threshold until criteria are met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Then move to next iteration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Criteria: conserved memory, finished vs. active ratio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 if memory exhaustion or convergence of significant digits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749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0A7F-96A1-4A96-B82D-EBB84E4A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488" y="199762"/>
            <a:ext cx="9620895" cy="679469"/>
          </a:xfrm>
        </p:spPr>
        <p:txBody>
          <a:bodyPr>
            <a:normAutofit fontScale="90000"/>
          </a:bodyPr>
          <a:lstStyle/>
          <a:p>
            <a:r>
              <a:rPr lang="en-US" dirty="0"/>
              <a:t>Performance: Heuristic Search Filtering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2548AF-1B47-4E22-830A-03A166E7D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85" y="2449939"/>
            <a:ext cx="9343292" cy="378982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9F668B-8173-4115-B5E7-CCC3CA4E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31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range Wooden Cubes">
            <a:extLst>
              <a:ext uri="{FF2B5EF4-FFF2-40B4-BE49-F238E27FC236}">
                <a16:creationId xmlns:a16="http://schemas.microsoft.com/office/drawing/2014/main" id="{46185A9B-3854-09CC-CE18-BE7DD01CD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62" b="2048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2AFFBC-B7E5-5992-F20B-D399D56D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chemeClr val="bg1"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dirty="0">
                <a:solidFill>
                  <a:schemeClr val="tx1"/>
                </a:solidFill>
              </a:rPr>
              <a:t>M-CUBES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D9C11-97A2-B6E8-AFAD-F57DF9FF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FD99623-440B-4D17-92EE-BB846EACF8B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4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5AFFC-6115-4CB5-9DF1-61C2AC13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m-Cubes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3FAC7-03DB-4B91-A73A-D7A500CDD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5674614" cy="3101983"/>
          </a:xfrm>
        </p:spPr>
        <p:txBody>
          <a:bodyPr>
            <a:normAutofit/>
          </a:bodyPr>
          <a:lstStyle/>
          <a:p>
            <a:r>
              <a:rPr lang="en-US" dirty="0"/>
              <a:t>Probabilistic: Monte Carlo integration</a:t>
            </a:r>
          </a:p>
          <a:p>
            <a:r>
              <a:rPr lang="en-US" dirty="0"/>
              <a:t>Evaluate the integrand at random points</a:t>
            </a:r>
          </a:p>
          <a:p>
            <a:r>
              <a:rPr lang="en-US" dirty="0"/>
              <a:t>Convergence rate independent of dimensionality</a:t>
            </a:r>
          </a:p>
          <a:p>
            <a:r>
              <a:rPr lang="en-US" dirty="0"/>
              <a:t>Based on </a:t>
            </a:r>
            <a:r>
              <a:rPr lang="en-US" b="1" dirty="0"/>
              <a:t>VEGAS</a:t>
            </a:r>
            <a:r>
              <a:rPr lang="en-US" dirty="0"/>
              <a:t> integrator</a:t>
            </a:r>
          </a:p>
          <a:p>
            <a:r>
              <a:rPr lang="en-US" dirty="0"/>
              <a:t>Error:  standard deviation of MC estimate</a:t>
            </a:r>
          </a:p>
          <a:p>
            <a:r>
              <a:rPr lang="en-US" dirty="0"/>
              <a:t>Iterative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D3FE2-5CA5-4AC0-8FAF-D7191FFD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Chart, waterfall chart, box and whisker chart&#10;&#10;Description automatically generated">
            <a:extLst>
              <a:ext uri="{FF2B5EF4-FFF2-40B4-BE49-F238E27FC236}">
                <a16:creationId xmlns:a16="http://schemas.microsoft.com/office/drawing/2014/main" id="{76E8421C-66ED-3469-B0A7-9395604EF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207" y="2638043"/>
            <a:ext cx="3453314" cy="31019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780358-397C-DEF2-2FC2-D30334163F90}"/>
              </a:ext>
            </a:extLst>
          </p:cNvPr>
          <p:cNvSpPr txBox="1"/>
          <p:nvPr/>
        </p:nvSpPr>
        <p:spPr>
          <a:xfrm>
            <a:off x="7881443" y="3819703"/>
            <a:ext cx="3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15808-B141-0E38-173E-6970AA01D39D}"/>
              </a:ext>
            </a:extLst>
          </p:cNvPr>
          <p:cNvSpPr txBox="1"/>
          <p:nvPr/>
        </p:nvSpPr>
        <p:spPr>
          <a:xfrm>
            <a:off x="9960864" y="5794307"/>
            <a:ext cx="3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70843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5AFFC-6115-4CB5-9DF1-61C2AC13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D3FE2-5CA5-4AC0-8FAF-D7191FFD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F48F3A-C003-8513-A355-021B3D6A9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Adaptive integration</a:t>
            </a:r>
          </a:p>
          <a:p>
            <a:r>
              <a:rPr lang="en-US" dirty="0"/>
              <a:t>Randomly select bin</a:t>
            </a:r>
          </a:p>
          <a:p>
            <a:r>
              <a:rPr lang="en-US" dirty="0"/>
              <a:t>Keep track of bin contributions</a:t>
            </a:r>
          </a:p>
          <a:p>
            <a:r>
              <a:rPr lang="en-US" dirty="0"/>
              <a:t>Change bin bounds at end of iteration</a:t>
            </a:r>
          </a:p>
          <a:p>
            <a:endParaRPr lang="en-US" dirty="0"/>
          </a:p>
        </p:txBody>
      </p:sp>
      <p:pic>
        <p:nvPicPr>
          <p:cNvPr id="14" name="Picture 13" descr="Chart, waterfall chart, box and whisker chart&#10;&#10;Description automatically generated">
            <a:extLst>
              <a:ext uri="{FF2B5EF4-FFF2-40B4-BE49-F238E27FC236}">
                <a16:creationId xmlns:a16="http://schemas.microsoft.com/office/drawing/2014/main" id="{2E7B2160-734A-E919-03C6-D5ABAFBCA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532" y="2638044"/>
            <a:ext cx="3453314" cy="31019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4684E5-007E-E339-10FF-71279A1A42F6}"/>
              </a:ext>
            </a:extLst>
          </p:cNvPr>
          <p:cNvSpPr txBox="1"/>
          <p:nvPr/>
        </p:nvSpPr>
        <p:spPr>
          <a:xfrm>
            <a:off x="7409460" y="3819703"/>
            <a:ext cx="3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D5AA61-F763-06C7-901E-2A903C3F7847}"/>
              </a:ext>
            </a:extLst>
          </p:cNvPr>
          <p:cNvSpPr txBox="1"/>
          <p:nvPr/>
        </p:nvSpPr>
        <p:spPr>
          <a:xfrm>
            <a:off x="9513189" y="5794307"/>
            <a:ext cx="3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00779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5AFFC-6115-4CB5-9DF1-61C2AC13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D3FE2-5CA5-4AC0-8FAF-D7191FFD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17</a:t>
            </a:fld>
            <a:endParaRPr lang="en-US"/>
          </a:p>
        </p:txBody>
      </p:sp>
      <p:pic>
        <p:nvPicPr>
          <p:cNvPr id="3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FD7182F-A111-4B5D-F310-1D5A35EA3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5" y="2555497"/>
            <a:ext cx="3648075" cy="326707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303130-F43F-0F19-E556-E9021BAF6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798189" cy="3101983"/>
          </a:xfrm>
        </p:spPr>
        <p:txBody>
          <a:bodyPr/>
          <a:lstStyle/>
          <a:p>
            <a:r>
              <a:rPr lang="en-US" dirty="0"/>
              <a:t>Number of bins is constant</a:t>
            </a:r>
          </a:p>
          <a:p>
            <a:r>
              <a:rPr lang="en-US" dirty="0"/>
              <a:t>Bin contribution proportional to function evaluation</a:t>
            </a:r>
          </a:p>
          <a:p>
            <a:r>
              <a:rPr lang="en-US" dirty="0"/>
              <a:t>Single sample updates a bin from each axis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15E9CE-09C9-9C9C-48BE-949796D6DE75}"/>
              </a:ext>
            </a:extLst>
          </p:cNvPr>
          <p:cNvSpPr txBox="1"/>
          <p:nvPr/>
        </p:nvSpPr>
        <p:spPr>
          <a:xfrm>
            <a:off x="7133235" y="3819702"/>
            <a:ext cx="3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7C995-A095-0046-E9C9-79848B6F4C02}"/>
              </a:ext>
            </a:extLst>
          </p:cNvPr>
          <p:cNvSpPr txBox="1"/>
          <p:nvPr/>
        </p:nvSpPr>
        <p:spPr>
          <a:xfrm>
            <a:off x="9453562" y="5893308"/>
            <a:ext cx="3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73597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5AFFC-6115-4CB5-9DF1-61C2AC13E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Stratified Sampling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885C80-053F-A3FA-C828-8D86213E8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008" y="837049"/>
            <a:ext cx="3419524" cy="1325065"/>
          </a:xfrm>
          <a:prstGeom prst="rect">
            <a:avLst/>
          </a:prstGeom>
        </p:spPr>
      </p:pic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3C8648F6-EFF9-2F9E-5A64-322712FF9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Uniform sub-division of integration space</a:t>
            </a:r>
          </a:p>
          <a:p>
            <a:r>
              <a:rPr lang="en-US" dirty="0">
                <a:solidFill>
                  <a:schemeClr val="bg1"/>
                </a:solidFill>
              </a:rPr>
              <a:t>2-point MC on each cube</a:t>
            </a:r>
          </a:p>
          <a:p>
            <a:r>
              <a:rPr lang="en-US" dirty="0">
                <a:solidFill>
                  <a:schemeClr val="bg1"/>
                </a:solidFill>
              </a:rPr>
              <a:t># of required samples dictate # of hyper-cubes</a:t>
            </a:r>
          </a:p>
          <a:p>
            <a:r>
              <a:rPr lang="en-US" dirty="0">
                <a:solidFill>
                  <a:schemeClr val="bg1"/>
                </a:solidFill>
              </a:rPr>
              <a:t>Bins remain constant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3323DE-1D01-1F44-E291-47D709AC7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008" y="2949045"/>
            <a:ext cx="3419524" cy="854881"/>
          </a:xfrm>
          <a:prstGeom prst="rect">
            <a:avLst/>
          </a:prstGeom>
        </p:spPr>
      </p:pic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C9F5160-A1EA-2ECF-3997-78EAEBC532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973" y="4392754"/>
            <a:ext cx="1923594" cy="172269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D3FE2-5CA5-4AC0-8FAF-D7191FFD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FD99623-440B-4D17-92EE-BB846EACF8B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65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5AFFC-6115-4CB5-9DF1-61C2AC13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D3FE2-5CA5-4AC0-8FAF-D7191FFD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19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F48F3A-C003-8513-A355-021B3D6A9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 mapped to a # of cubes</a:t>
            </a:r>
          </a:p>
          <a:p>
            <a:r>
              <a:rPr lang="en-US" dirty="0"/>
              <a:t>2 samples per cube</a:t>
            </a:r>
          </a:p>
          <a:p>
            <a:r>
              <a:rPr lang="en-US" dirty="0"/>
              <a:t>Threads are independent</a:t>
            </a:r>
          </a:p>
          <a:p>
            <a:r>
              <a:rPr lang="en-US" dirty="0"/>
              <a:t>Workload balanced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Chart, table&#10;&#10;Description automatically generated">
            <a:extLst>
              <a:ext uri="{FF2B5EF4-FFF2-40B4-BE49-F238E27FC236}">
                <a16:creationId xmlns:a16="http://schemas.microsoft.com/office/drawing/2014/main" id="{4404B856-2FEF-F127-F889-EC7AF3827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512" y="2405062"/>
            <a:ext cx="47529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5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37B46-3AAB-4D90-A327-F840E0B9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94354"/>
            <a:ext cx="7729728" cy="93768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0059D-C052-473C-8113-B7E94E347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893546" cy="310198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Parameter estimation, simulation of beam dynamics, risk management, ray-tracing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Probabilistic, deterministic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Curse of dimensionality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Workload balancing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Specify desired accuracy: relative error tolerance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algorithm guarantees on accuracy of results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 easy highly-performant MD-integration across all major platforms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C08C3-20DA-4E16-BF0E-1D7E0E10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D37BC-D255-60B7-20A3-E73A6D01AB0C}"/>
              </a:ext>
            </a:extLst>
          </p:cNvPr>
          <p:cNvSpPr txBox="1"/>
          <p:nvPr/>
        </p:nvSpPr>
        <p:spPr>
          <a:xfrm>
            <a:off x="3200400" y="63613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https://github.com/marcpaterno/gpuintegration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263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9C74-3A0D-40E1-9383-D0882CCD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Parallelization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5F8C8F21-BDB1-D5D9-E625-6931359458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9055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3" name="Group 42">
            <a:extLst>
              <a:ext uri="{FF2B5EF4-FFF2-40B4-BE49-F238E27FC236}">
                <a16:creationId xmlns:a16="http://schemas.microsoft.com/office/drawing/2014/main" id="{99035360-665B-451C-B29B-E2B416B8118F}"/>
              </a:ext>
            </a:extLst>
          </p:cNvPr>
          <p:cNvGrpSpPr/>
          <p:nvPr/>
        </p:nvGrpSpPr>
        <p:grpSpPr>
          <a:xfrm>
            <a:off x="5174203" y="4155349"/>
            <a:ext cx="5600701" cy="1456955"/>
            <a:chOff x="2169780" y="2315965"/>
            <a:chExt cx="5600701" cy="145695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2AF94B5-632A-4418-9B41-CFDCE83076A2}"/>
                </a:ext>
              </a:extLst>
            </p:cNvPr>
            <p:cNvSpPr/>
            <p:nvPr/>
          </p:nvSpPr>
          <p:spPr>
            <a:xfrm>
              <a:off x="2169780" y="2315965"/>
              <a:ext cx="1843593" cy="89229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943641B-D70E-4D3F-AB40-681A73E93A39}"/>
                </a:ext>
              </a:extLst>
            </p:cNvPr>
            <p:cNvSpPr txBox="1"/>
            <p:nvPr/>
          </p:nvSpPr>
          <p:spPr>
            <a:xfrm>
              <a:off x="5926888" y="2880624"/>
              <a:ext cx="1843593" cy="8922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All </a:t>
              </a:r>
              <a:r>
                <a:rPr lang="en-US" sz="1100" dirty="0"/>
                <a:t>threads: atomic-add</a:t>
              </a:r>
              <a:endParaRPr lang="en-US" sz="1100" kern="1200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9226D9D1-A08D-4414-ADBC-696BB3BD7EBA}"/>
              </a:ext>
            </a:extLst>
          </p:cNvPr>
          <p:cNvSpPr/>
          <p:nvPr/>
        </p:nvSpPr>
        <p:spPr>
          <a:xfrm>
            <a:off x="7342204" y="4155349"/>
            <a:ext cx="1843593" cy="89229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386439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E4C0-DADD-DF6B-29E7-D041ECEF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1BD58D-0892-A67B-F4E5-FF33B91E16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Series of standard benchmark integrands</a:t>
                </a:r>
              </a:p>
              <a:p>
                <a:r>
                  <a:rPr lang="en-US" dirty="0"/>
                  <a:t>Start relative error tolerance: 0.001</a:t>
                </a:r>
              </a:p>
              <a:p>
                <a:r>
                  <a:rPr lang="en-US" dirty="0"/>
                  <a:t>Digits of precision = 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𝑟𝑒𝑙𝑎𝑡𝑖𝑣𝑒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𝑒𝑟𝑟𝑜𝑟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𝑡𝑜𝑙𝑒𝑟𝑎𝑛𝑐𝑒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Upon convergence, divide accuracy level by 5</a:t>
                </a:r>
              </a:p>
              <a:p>
                <a:r>
                  <a:rPr lang="en-US" dirty="0"/>
                  <a:t>V100 16GB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1BD58D-0892-A67B-F4E5-FF33B91E16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7FA63-7465-D9F2-58E5-B8EAAB8E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76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F828-32EE-1003-CB7C-DD2C0EB12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8E04F-7A51-0B8A-226E-FA3C17B5D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Evaluate error-estimate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Claimed vs true relative-error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Proximity to line indicates sub-division efficiency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95693F-C59A-514B-779F-472F1A83C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2055233"/>
            <a:ext cx="6227064" cy="27554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A6680-9974-F228-6C95-C04D92FC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FD99623-440B-4D17-92EE-BB846EACF8B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64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BF026-B1A4-4CD6-AA69-63B60C9BE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Per-iteration evaluation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DF779E-CE5A-4265-8788-21B173A19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Estimates as measurement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Consistency across iterations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Overlapping error-bars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6-digits of precision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line = true value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iterations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A4B14-3B0F-456F-BCBF-5FABCF2F1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842" y="643467"/>
            <a:ext cx="5520611" cy="5410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1B9B6A-B211-414D-A290-FEA9C6BE8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203" y="643467"/>
            <a:ext cx="5902364" cy="5412593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812356C-283C-4EAB-BE50-92B083C6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8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8F828-32EE-1003-CB7C-DD2C0EB12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RELIABILITY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DAABBD-6657-356C-89FD-F760D34EC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7897" y="640080"/>
            <a:ext cx="5210501" cy="52631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A6680-9974-F228-6C95-C04D92FC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FD99623-440B-4D17-92EE-BB846EACF8B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71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1E4C0-DADD-DF6B-29E7-D041ECEF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PAGANI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52D54F-4F46-3A8D-DA26-4CFD0DEC5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enerates more sub-regions</a:t>
            </a:r>
          </a:p>
          <a:p>
            <a:r>
              <a:rPr lang="en-US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“Easy” integrals probably not appropriate</a:t>
            </a:r>
          </a:p>
          <a:p>
            <a:r>
              <a:rPr lang="en-US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Outperform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serial and deterministic GPU integrators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744D38E-C75F-2540-1C3A-0720DF754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2082786"/>
            <a:ext cx="6250769" cy="25315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7FA63-7465-D9F2-58E5-B8EAAB8E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FD99623-440B-4D17-92EE-BB846EACF8B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53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1E4C0-DADD-DF6B-29E7-D041ECEF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M-CUBES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52D54F-4F46-3A8D-DA26-4CFD0DEC5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Minimal data-movement to/from GPU</a:t>
            </a:r>
          </a:p>
          <a:p>
            <a:r>
              <a:rPr lang="en-US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Accumulate estimates within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 bins per axis</a:t>
            </a:r>
          </a:p>
          <a:p>
            <a:endParaRPr lang="en-US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7FA63-7465-D9F2-58E5-B8EAAB8E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FD99623-440B-4D17-92EE-BB846EACF8B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303258-5FFA-3654-C7F2-A79F00985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316" y="1461433"/>
            <a:ext cx="6780700" cy="393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59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62E61-1923-4363-8FA4-246ACC865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M-cubes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AC1396-E298-4FA2-9407-B83B2AD3C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3219193"/>
            <a:ext cx="11496821" cy="241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49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742F7-ADBC-5329-CDC9-CCF073457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PAGANI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vs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M-CUBES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EFF30-F0EA-B989-C9F0-46484FEDC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m-Cubes is simpler</a:t>
            </a:r>
          </a:p>
          <a:p>
            <a:r>
              <a:rPr lang="en-US" dirty="0">
                <a:solidFill>
                  <a:schemeClr val="bg1"/>
                </a:solidFill>
              </a:rPr>
              <a:t>m-Cubes not memory hungry</a:t>
            </a:r>
          </a:p>
          <a:p>
            <a:r>
              <a:rPr lang="en-US" dirty="0">
                <a:solidFill>
                  <a:schemeClr val="bg1"/>
                </a:solidFill>
              </a:rPr>
              <a:t>m-Cubes is great on separable integrands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E9ACF-686E-87DE-6E9B-2E0E8FD28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811" y="643467"/>
            <a:ext cx="5396672" cy="54101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086EB-59A8-CA3C-77E4-B0D720A1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FD99623-440B-4D17-92EE-BB846EACF8B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64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742F7-ADBC-5329-CDC9-CCF073457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5" y="769545"/>
            <a:ext cx="3276367" cy="3263119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PAGANI </a:t>
            </a:r>
            <a:br>
              <a:rPr lang="en-US" sz="3600">
                <a:solidFill>
                  <a:schemeClr val="bg1"/>
                </a:solidFill>
              </a:rPr>
            </a:br>
            <a:r>
              <a:rPr lang="en-US" sz="3600">
                <a:solidFill>
                  <a:schemeClr val="bg1"/>
                </a:solidFill>
              </a:rPr>
              <a:t>vs</a:t>
            </a:r>
            <a:br>
              <a:rPr lang="en-US" sz="3600">
                <a:solidFill>
                  <a:schemeClr val="bg1"/>
                </a:solidFill>
              </a:rPr>
            </a:br>
            <a:r>
              <a:rPr lang="en-US" sz="3600">
                <a:solidFill>
                  <a:schemeClr val="bg1"/>
                </a:solidFill>
              </a:rPr>
              <a:t>M-CUBES</a:t>
            </a:r>
          </a:p>
        </p:txBody>
      </p:sp>
      <p:pic>
        <p:nvPicPr>
          <p:cNvPr id="6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9EC636FC-7B56-491D-DA79-CDDFECF03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890" y="643466"/>
            <a:ext cx="2938248" cy="2570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5F803F-6B96-A8DC-FE68-F7588543B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3416" y="638946"/>
            <a:ext cx="2885709" cy="25754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D0B20F-C990-A25C-D7BB-CC521F4E52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0113" y="4114511"/>
            <a:ext cx="2964520" cy="1613222"/>
          </a:xfrm>
          <a:prstGeom prst="rect">
            <a:avLst/>
          </a:prstGeom>
        </p:spPr>
      </p:pic>
      <p:pic>
        <p:nvPicPr>
          <p:cNvPr id="7" name="Picture 6" descr="Chart, surface chart&#10;&#10;Description automatically generated">
            <a:extLst>
              <a:ext uri="{FF2B5EF4-FFF2-40B4-BE49-F238E27FC236}">
                <a16:creationId xmlns:a16="http://schemas.microsoft.com/office/drawing/2014/main" id="{DE794029-FEC4-DE33-0B5E-F50EF5B448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1113" y="3857899"/>
            <a:ext cx="2964516" cy="212644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086EB-59A8-CA3C-77E4-B0D720A1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FD99623-440B-4D17-92EE-BB846EACF8B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3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96CC-FE28-4C2D-BC79-ECAAE460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95146-625D-4DE3-8A2B-EA43ED659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6028281" cy="310198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PAGANI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m-Cubes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Interface/ease of use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Execution platform portability 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DF6F0-B10D-402C-AEAC-B30B2C4D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38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DD9A-102B-1D8F-5AEA-9E11A916E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EASE of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69471-56AD-7705-190A-0D02B7353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only</a:t>
            </a:r>
          </a:p>
          <a:p>
            <a:r>
              <a:rPr lang="en-US" dirty="0"/>
              <a:t>Allow stateful integrand</a:t>
            </a:r>
          </a:p>
          <a:p>
            <a:r>
              <a:rPr lang="en-US" dirty="0"/>
              <a:t>Function arguments</a:t>
            </a:r>
          </a:p>
          <a:p>
            <a:pPr lvl="1"/>
            <a:r>
              <a:rPr lang="en-US" dirty="0"/>
              <a:t>Integrand</a:t>
            </a:r>
          </a:p>
          <a:p>
            <a:pPr lvl="1"/>
            <a:r>
              <a:rPr lang="en-US" dirty="0"/>
              <a:t>Relative/absolute error tolerances</a:t>
            </a:r>
          </a:p>
          <a:p>
            <a:pPr lvl="1"/>
            <a:r>
              <a:rPr lang="en-US" dirty="0"/>
              <a:t>Integration-space bounds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6B012-015B-D444-2485-C9B36561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A4DEA-F0C9-249B-5FCC-0207D17BC788}"/>
              </a:ext>
            </a:extLst>
          </p:cNvPr>
          <p:cNvSpPr txBox="1"/>
          <p:nvPr/>
        </p:nvSpPr>
        <p:spPr>
          <a:xfrm>
            <a:off x="6591300" y="2412741"/>
            <a:ext cx="5257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struct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Gaussian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__device__ __host__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double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operator()(double x, double y,  double z,  double w)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const double beta = .5;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return exp(-1.0 *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(pow(25., 2.) * (pow(x - beta, 2) + pow(y - beta, 2) + pow(z - beta, 2) + pow(w - beta, 2) )));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31136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0323-1E43-D26A-6E39-302543B4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EASE of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5D162-144E-F076-1347-4B1B093DF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endParaRPr lang="en-US" dirty="0"/>
          </a:p>
          <a:p>
            <a:r>
              <a:rPr lang="en-US" dirty="0"/>
              <a:t>Demos</a:t>
            </a:r>
          </a:p>
          <a:p>
            <a:r>
              <a:rPr lang="en-US" dirty="0"/>
              <a:t>Profile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99DAD-88BB-1FE4-151D-68E901EC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D8908-FC2A-BA74-47D7-0316D481204E}"/>
              </a:ext>
            </a:extLst>
          </p:cNvPr>
          <p:cNvSpPr txBox="1"/>
          <p:nvPr/>
        </p:nvSpPr>
        <p:spPr>
          <a:xfrm>
            <a:off x="5372100" y="322726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epsrel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1.e-3;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epsabs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1.e-20;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workspace.integrate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integrand_type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&gt;(integrand,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epsrel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epsabs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04727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9E46-9B00-2472-33E4-E0C14C9A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DARK ENERGY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09853-E675-881E-3185-5C85A13EC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Millions of integrands</a:t>
            </a:r>
          </a:p>
          <a:p>
            <a:r>
              <a:rPr lang="en-US" dirty="0"/>
              <a:t>Complex and stateful integrands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State includes objects for interpolation: 1D, 2D cases</a:t>
            </a:r>
            <a:r>
              <a:rPr lang="en-US" dirty="0"/>
              <a:t> </a:t>
            </a:r>
          </a:p>
          <a:p>
            <a:r>
              <a:rPr lang="en-US" dirty="0"/>
              <a:t>Experiment was infeasible with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CUBA</a:t>
            </a:r>
            <a:r>
              <a:rPr lang="en-US" dirty="0"/>
              <a:t> integrators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Multiple MPI-ranks, each with invoking an independent integration call </a:t>
            </a:r>
          </a:p>
          <a:p>
            <a:r>
              <a:rPr lang="en-US" dirty="0"/>
              <a:t>Speedup with PAGANI/m-Cubes: ~600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5CC61-D6B7-34D5-C6E8-1A5A7F93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88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9E46-9B00-2472-33E4-E0C14C9A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09853-E675-881E-3185-5C85A13EC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CUDA: Main kernel takes ~90% total time</a:t>
            </a:r>
          </a:p>
          <a:p>
            <a:r>
              <a:rPr lang="en-US" dirty="0" err="1"/>
              <a:t>Kokkos</a:t>
            </a:r>
            <a:endParaRPr lang="en-US" dirty="0"/>
          </a:p>
          <a:p>
            <a:r>
              <a:rPr lang="en-US" dirty="0" err="1"/>
              <a:t>oneAPI</a:t>
            </a:r>
            <a:endParaRPr lang="en-US" dirty="0"/>
          </a:p>
          <a:p>
            <a:r>
              <a:rPr lang="en-US" sz="1800" dirty="0"/>
              <a:t>10-15% overhead on parallel code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5CC61-D6B7-34D5-C6E8-1A5A7F93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511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3497D-819C-B1F9-BB38-59C4C075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37446-51CB-2A52-1F3B-D6C5D511F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algorithms for multi-dimensional numerical integration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Designed for challenging integrands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performant versions in CUDA for use with NVIDIA GPUs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Kokkos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Intel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oneAPI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requires no parallel programming expertise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Seamless to transition from VEGAS/CUHRE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3F1EE-7B0F-3C2F-3FE0-1C4CAC68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54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7A03-82C6-CF18-12A7-294CBA4A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50F46-5C9F-BBD6-DFBB-A671102F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036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54EBD-6FEF-0455-F625-6C8C5274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426DCE-9AF5-5E6D-70C7-101F92F38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07" y="0"/>
            <a:ext cx="11290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16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C37B4-B999-2A39-C97E-7DFD86CA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4AA57D-6A30-E00E-DCB4-93274095A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68" y="0"/>
            <a:ext cx="11000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514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D578C-3902-1914-4681-D69EBF5A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7DC63-20D8-4C00-8413-A23431F0B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970" y="835480"/>
            <a:ext cx="3428662" cy="445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40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6487-B6D8-D8DC-7E14-3B91BF68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evaluations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CA2B407-ECF4-7E7F-9B68-1EB07FAD8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3408"/>
              </p:ext>
            </p:extLst>
          </p:nvPr>
        </p:nvGraphicFramePr>
        <p:xfrm>
          <a:off x="2230438" y="2638425"/>
          <a:ext cx="773112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562">
                  <a:extLst>
                    <a:ext uri="{9D8B030D-6E8A-4147-A177-3AD203B41FA5}">
                      <a16:colId xmlns:a16="http://schemas.microsoft.com/office/drawing/2014/main" val="2691289014"/>
                    </a:ext>
                  </a:extLst>
                </a:gridCol>
                <a:gridCol w="3865562">
                  <a:extLst>
                    <a:ext uri="{9D8B030D-6E8A-4147-A177-3AD203B41FA5}">
                      <a16:colId xmlns:a16="http://schemas.microsoft.com/office/drawing/2014/main" val="979820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DIMENSIONALITY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81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43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167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298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433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50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4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10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30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26541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7E502-552D-9F30-E97B-38D0356F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9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agani Huayra Review, Pricing and Specs">
            <a:extLst>
              <a:ext uri="{FF2B5EF4-FFF2-40B4-BE49-F238E27FC236}">
                <a16:creationId xmlns:a16="http://schemas.microsoft.com/office/drawing/2014/main" id="{1ADBCE35-D67B-0529-7884-BADB09066E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09" b="329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387000-11C5-AEF1-1EF3-91DE694F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640318"/>
            <a:ext cx="8991600" cy="1138773"/>
          </a:xfrm>
          <a:solidFill>
            <a:schemeClr val="bg1">
              <a:alpha val="7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solidFill>
                  <a:schemeClr val="tx1"/>
                </a:solidFill>
              </a:rPr>
              <a:t>PAGANI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B5868-9D39-2394-AC91-FA1063C4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FD99623-440B-4D17-92EE-BB846EACF8B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11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B205-1F23-C0EC-2F35-95507FE7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PAGANI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E8EDFB-E17F-845A-8337-1A5CA70C49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Deterministic: quadrature rules</a:t>
                </a:r>
                <a:endParaRPr lang="en-US" sz="1800" dirty="0"/>
              </a:p>
              <a:p>
                <a:r>
                  <a:rPr lang="en-US" sz="1800" dirty="0"/>
                  <a:t>Estimate: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Evaluate: integral ± error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Evaluate: 5 weighted sums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Iterative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Improve estimates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E8EDFB-E17F-845A-8337-1A5CA70C4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3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3813A-BEF9-2D7E-9D77-CAA442E2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C1C31-1FA0-6560-8B5F-189EA01D9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740" y="2711973"/>
            <a:ext cx="3006384" cy="2628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223CC7-4651-63A6-D623-D3B28B1AAF02}"/>
              </a:ext>
            </a:extLst>
          </p:cNvPr>
          <p:cNvSpPr txBox="1"/>
          <p:nvPr/>
        </p:nvSpPr>
        <p:spPr>
          <a:xfrm>
            <a:off x="8658539" y="5338107"/>
            <a:ext cx="3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A16D9-F79D-EB55-5D7E-ACA94DD28B0C}"/>
              </a:ext>
            </a:extLst>
          </p:cNvPr>
          <p:cNvSpPr txBox="1"/>
          <p:nvPr/>
        </p:nvSpPr>
        <p:spPr>
          <a:xfrm>
            <a:off x="6765944" y="3741741"/>
            <a:ext cx="3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816A2-FFC7-6086-BCCB-7BC59AC6A2F1}"/>
              </a:ext>
            </a:extLst>
          </p:cNvPr>
          <p:cNvSpPr txBox="1"/>
          <p:nvPr/>
        </p:nvSpPr>
        <p:spPr>
          <a:xfrm>
            <a:off x="10195124" y="2610709"/>
            <a:ext cx="196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Evaluated by a block of threads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63DC9C8-4978-95E0-01FF-FDED6DAF4D83}"/>
              </a:ext>
            </a:extLst>
          </p:cNvPr>
          <p:cNvGrpSpPr/>
          <p:nvPr/>
        </p:nvGrpSpPr>
        <p:grpSpPr>
          <a:xfrm>
            <a:off x="9961618" y="3303317"/>
            <a:ext cx="620854" cy="885718"/>
            <a:chOff x="9904271" y="1690688"/>
            <a:chExt cx="620854" cy="88571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C3C034-8673-4597-D054-46D7579206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14598" y="1699557"/>
              <a:ext cx="529772" cy="8696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A34F214-8EF1-D505-706E-B1A1D52853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17082" y="1690688"/>
              <a:ext cx="354963" cy="885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D5C37E1-516A-4C82-A005-AB528942D6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14598" y="1699557"/>
              <a:ext cx="610527" cy="864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5795145-770E-AFC7-0878-8DC461BBAF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271" y="1690688"/>
              <a:ext cx="448602" cy="876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E2C6C8D-9FDA-F97D-593D-04AC0635BA1D}"/>
              </a:ext>
            </a:extLst>
          </p:cNvPr>
          <p:cNvSpPr txBox="1"/>
          <p:nvPr/>
        </p:nvSpPr>
        <p:spPr>
          <a:xfrm>
            <a:off x="9802646" y="5463138"/>
            <a:ext cx="2278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blocks </a:t>
            </a:r>
          </a:p>
          <a:p>
            <a:r>
              <a:rPr lang="en-US" dirty="0"/>
              <a:t>work in parallel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C87742-E121-779C-147F-E6150A19B5A8}"/>
              </a:ext>
            </a:extLst>
          </p:cNvPr>
          <p:cNvCxnSpPr>
            <a:cxnSpLocks/>
          </p:cNvCxnSpPr>
          <p:nvPr/>
        </p:nvCxnSpPr>
        <p:spPr>
          <a:xfrm flipH="1" flipV="1">
            <a:off x="9853550" y="5077838"/>
            <a:ext cx="839028" cy="392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E21CD0-AEDC-0DEF-8977-0A7429BF5404}"/>
              </a:ext>
            </a:extLst>
          </p:cNvPr>
          <p:cNvCxnSpPr>
            <a:cxnSpLocks/>
          </p:cNvCxnSpPr>
          <p:nvPr/>
        </p:nvCxnSpPr>
        <p:spPr>
          <a:xfrm flipH="1" flipV="1">
            <a:off x="9960864" y="4824919"/>
            <a:ext cx="742795" cy="654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AC05836-66AA-0614-C64A-7EF275E23C6B}"/>
              </a:ext>
            </a:extLst>
          </p:cNvPr>
          <p:cNvCxnSpPr>
            <a:cxnSpLocks/>
          </p:cNvCxnSpPr>
          <p:nvPr/>
        </p:nvCxnSpPr>
        <p:spPr>
          <a:xfrm flipH="1" flipV="1">
            <a:off x="9971945" y="4523362"/>
            <a:ext cx="720633" cy="946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024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Chart&#10;&#10;Description automatically generated">
            <a:extLst>
              <a:ext uri="{FF2B5EF4-FFF2-40B4-BE49-F238E27FC236}">
                <a16:creationId xmlns:a16="http://schemas.microsoft.com/office/drawing/2014/main" id="{4CBFE081-3402-F2F8-1046-DF5C4D9CD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91" y="3288162"/>
            <a:ext cx="2979183" cy="2649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D8B205-1F23-C0EC-2F35-95507FE7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PAGANI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8EDFB-E17F-845A-8337-1A5CA70C4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3813A-BEF9-2D7E-9D77-CAA442E2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223CC7-4651-63A6-D623-D3B28B1AAF02}"/>
              </a:ext>
            </a:extLst>
          </p:cNvPr>
          <p:cNvSpPr txBox="1"/>
          <p:nvPr/>
        </p:nvSpPr>
        <p:spPr>
          <a:xfrm>
            <a:off x="2812446" y="6003097"/>
            <a:ext cx="3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1A16D9-F79D-EB55-5D7E-ACA94DD28B0C}"/>
              </a:ext>
            </a:extLst>
          </p:cNvPr>
          <p:cNvSpPr txBox="1"/>
          <p:nvPr/>
        </p:nvSpPr>
        <p:spPr>
          <a:xfrm>
            <a:off x="1079519" y="4084641"/>
            <a:ext cx="3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E21CD0-AEDC-0DEF-8977-0A7429BF5404}"/>
              </a:ext>
            </a:extLst>
          </p:cNvPr>
          <p:cNvCxnSpPr>
            <a:cxnSpLocks/>
          </p:cNvCxnSpPr>
          <p:nvPr/>
        </p:nvCxnSpPr>
        <p:spPr>
          <a:xfrm flipH="1">
            <a:off x="3638550" y="4152900"/>
            <a:ext cx="126682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BA32B60-05A5-207B-41D3-93BC315F4C21}"/>
              </a:ext>
            </a:extLst>
          </p:cNvPr>
          <p:cNvSpPr txBox="1"/>
          <p:nvPr/>
        </p:nvSpPr>
        <p:spPr>
          <a:xfrm>
            <a:off x="5033879" y="3968234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inaccurate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42FD58-9954-1010-6BD4-A96BC4E785C1}"/>
              </a:ext>
            </a:extLst>
          </p:cNvPr>
          <p:cNvCxnSpPr>
            <a:cxnSpLocks/>
          </p:cNvCxnSpPr>
          <p:nvPr/>
        </p:nvCxnSpPr>
        <p:spPr>
          <a:xfrm flipH="1" flipV="1">
            <a:off x="4191000" y="4752975"/>
            <a:ext cx="600075" cy="314325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1FA2849-351A-7A0C-0E63-9844936B9A14}"/>
              </a:ext>
            </a:extLst>
          </p:cNvPr>
          <p:cNvSpPr txBox="1"/>
          <p:nvPr/>
        </p:nvSpPr>
        <p:spPr>
          <a:xfrm>
            <a:off x="5033878" y="4882634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accurate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ED3649-7A8E-E56F-4735-D48E6D1FBA4B}"/>
              </a:ext>
            </a:extLst>
          </p:cNvPr>
          <p:cNvCxnSpPr>
            <a:cxnSpLocks/>
          </p:cNvCxnSpPr>
          <p:nvPr/>
        </p:nvCxnSpPr>
        <p:spPr>
          <a:xfrm flipH="1">
            <a:off x="3286125" y="5074260"/>
            <a:ext cx="150495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2E6065C-AAC8-59B1-1C5E-08D6DC573B57}"/>
              </a:ext>
            </a:extLst>
          </p:cNvPr>
          <p:cNvCxnSpPr>
            <a:cxnSpLocks/>
          </p:cNvCxnSpPr>
          <p:nvPr/>
        </p:nvCxnSpPr>
        <p:spPr>
          <a:xfrm flipH="1">
            <a:off x="4324350" y="5067300"/>
            <a:ext cx="466725" cy="15240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Chart, box and whisker chart&#10;&#10;Description automatically generated">
            <a:extLst>
              <a:ext uri="{FF2B5EF4-FFF2-40B4-BE49-F238E27FC236}">
                <a16:creationId xmlns:a16="http://schemas.microsoft.com/office/drawing/2014/main" id="{E53A7374-23D5-A097-9111-BFF9892DA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927" y="3255176"/>
            <a:ext cx="3090342" cy="274792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6CF0C80-E0EE-1321-7045-09E27ECCF9F4}"/>
              </a:ext>
            </a:extLst>
          </p:cNvPr>
          <p:cNvSpPr txBox="1"/>
          <p:nvPr/>
        </p:nvSpPr>
        <p:spPr>
          <a:xfrm>
            <a:off x="10498371" y="2201142"/>
            <a:ext cx="1266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more evaluation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C71BE1-1E30-ECCC-C2E5-A0FB2DDEF2DC}"/>
              </a:ext>
            </a:extLst>
          </p:cNvPr>
          <p:cNvCxnSpPr>
            <a:cxnSpLocks/>
          </p:cNvCxnSpPr>
          <p:nvPr/>
        </p:nvCxnSpPr>
        <p:spPr>
          <a:xfrm flipH="1">
            <a:off x="10353675" y="2847473"/>
            <a:ext cx="485775" cy="581527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4643A1D-11CA-40AF-B1CA-CD06292CD786}"/>
              </a:ext>
            </a:extLst>
          </p:cNvPr>
          <p:cNvSpPr txBox="1"/>
          <p:nvPr/>
        </p:nvSpPr>
        <p:spPr>
          <a:xfrm>
            <a:off x="2371725" y="2593771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Iteration 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1CAC57-A028-8C18-02AB-AD6CD6A86AB7}"/>
              </a:ext>
            </a:extLst>
          </p:cNvPr>
          <p:cNvSpPr txBox="1"/>
          <p:nvPr/>
        </p:nvSpPr>
        <p:spPr>
          <a:xfrm>
            <a:off x="8161104" y="2662807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Iteration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DA8A2F-37F7-E900-957A-CC481D911D05}"/>
              </a:ext>
            </a:extLst>
          </p:cNvPr>
          <p:cNvSpPr txBox="1"/>
          <p:nvPr/>
        </p:nvSpPr>
        <p:spPr>
          <a:xfrm>
            <a:off x="8813948" y="6087188"/>
            <a:ext cx="3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BC97EB-C6E7-F38A-2059-9323767FC634}"/>
              </a:ext>
            </a:extLst>
          </p:cNvPr>
          <p:cNvSpPr txBox="1"/>
          <p:nvPr/>
        </p:nvSpPr>
        <p:spPr>
          <a:xfrm>
            <a:off x="6911890" y="4135576"/>
            <a:ext cx="37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183341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EAD-23E3-4862-9895-D66975D92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PAGANI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6D797-510F-4C7E-BE9B-4CEBFD975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314944" cy="310198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Based on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CUHRE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integrator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Parallelization targeted algorithmic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DCCE3-3A24-4FF9-941B-06F394D3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Icon&#10;&#10;Description automatically generated with medium confidence">
            <a:extLst>
              <a:ext uri="{FF2B5EF4-FFF2-40B4-BE49-F238E27FC236}">
                <a16:creationId xmlns:a16="http://schemas.microsoft.com/office/drawing/2014/main" id="{2CD4DCB1-DF76-553B-4E36-65781CB43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849" y="3976571"/>
            <a:ext cx="1144673" cy="2443726"/>
          </a:xfrm>
          <a:prstGeom prst="rect">
            <a:avLst/>
          </a:prstGeom>
        </p:spPr>
      </p:pic>
      <p:pic>
        <p:nvPicPr>
          <p:cNvPr id="13" name="Picture 12" descr="Chart, bubble chart&#10;&#10;Description automatically generated">
            <a:extLst>
              <a:ext uri="{FF2B5EF4-FFF2-40B4-BE49-F238E27FC236}">
                <a16:creationId xmlns:a16="http://schemas.microsoft.com/office/drawing/2014/main" id="{0A8DEEA2-69F9-5E38-BC2E-E3DEB318B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426" y="3981485"/>
            <a:ext cx="3391749" cy="243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4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B7FE-F26E-4C06-AC09-3359A7DD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761" y="462243"/>
            <a:ext cx="9404723" cy="1157421"/>
          </a:xfrm>
        </p:spPr>
        <p:txBody>
          <a:bodyPr/>
          <a:lstStyle/>
          <a:p>
            <a:r>
              <a:rPr lang="en-US" dirty="0"/>
              <a:t>NAÏVE Parallelization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36E50-A86D-4977-BC6B-53CC50A26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853248"/>
            <a:ext cx="10488706" cy="437763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A2ADA-6487-4F77-BA56-E9B734AA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45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D70B-E3D6-4747-9297-31175D729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616" y="320701"/>
            <a:ext cx="7729728" cy="689968"/>
          </a:xfrm>
        </p:spPr>
        <p:txBody>
          <a:bodyPr>
            <a:normAutofit fontScale="90000"/>
          </a:bodyPr>
          <a:lstStyle/>
          <a:p>
            <a:r>
              <a:rPr lang="en-US" dirty="0"/>
              <a:t>PAGANI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79AF4-E798-42D9-B9C8-BCF18505E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5565844" cy="419548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Designed for massively parallel architectures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Avoid sequential scheme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Sub-divide all sub-regions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Filtering instead of sorting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Green/yellow = accurate enough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Avoid synchronization after isolated processing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Uniform workload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Bound by memory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C0A13-44E2-47E7-B5DB-A369F1D3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99623-440B-4D17-92EE-BB846EACF8BA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Chart, bubble chart&#10;&#10;Description automatically generated">
            <a:extLst>
              <a:ext uri="{FF2B5EF4-FFF2-40B4-BE49-F238E27FC236}">
                <a16:creationId xmlns:a16="http://schemas.microsoft.com/office/drawing/2014/main" id="{AB68EFE8-FD0C-E6C7-C9D4-07C6BFAF2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469" y="2581310"/>
            <a:ext cx="3391749" cy="243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0998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22685</TotalTime>
  <Words>1071</Words>
  <Application>Microsoft Office PowerPoint</Application>
  <PresentationFormat>Widescreen</PresentationFormat>
  <Paragraphs>309</Paragraphs>
  <Slides>39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Cambria Math</vt:lpstr>
      <vt:lpstr>Gill Sans MT</vt:lpstr>
      <vt:lpstr>Parcel</vt:lpstr>
      <vt:lpstr>Pagani &amp; M-cubes:  Parallel Adaptive GPU Algorithms for Numerical Integration</vt:lpstr>
      <vt:lpstr>Introduction</vt:lpstr>
      <vt:lpstr>outline</vt:lpstr>
      <vt:lpstr>PAGANI</vt:lpstr>
      <vt:lpstr>PAGANI</vt:lpstr>
      <vt:lpstr>PAGANI</vt:lpstr>
      <vt:lpstr>PAGANI</vt:lpstr>
      <vt:lpstr>NAÏVE Parallelization</vt:lpstr>
      <vt:lpstr>PAGANI</vt:lpstr>
      <vt:lpstr>Sub-region Classification</vt:lpstr>
      <vt:lpstr>Aggressive filtering</vt:lpstr>
      <vt:lpstr>Aggressive filtering</vt:lpstr>
      <vt:lpstr>Performance: Heuristic Search Filtering</vt:lpstr>
      <vt:lpstr>M-CUBES</vt:lpstr>
      <vt:lpstr>m-Cubes</vt:lpstr>
      <vt:lpstr>Importance sampling</vt:lpstr>
      <vt:lpstr>Importance sampling</vt:lpstr>
      <vt:lpstr>Stratified Sampling</vt:lpstr>
      <vt:lpstr>Parallelization approach</vt:lpstr>
      <vt:lpstr>Parallelization</vt:lpstr>
      <vt:lpstr>EXPERIMENTS</vt:lpstr>
      <vt:lpstr>RELIABILITY</vt:lpstr>
      <vt:lpstr>Per-iteration evaluation</vt:lpstr>
      <vt:lpstr>RELIABILITY</vt:lpstr>
      <vt:lpstr>PAGANI</vt:lpstr>
      <vt:lpstr>M-CUBES</vt:lpstr>
      <vt:lpstr>M-cubes</vt:lpstr>
      <vt:lpstr>PAGANI  vs M-CUBES</vt:lpstr>
      <vt:lpstr>PAGANI  vs M-CUBES</vt:lpstr>
      <vt:lpstr>EASE of USE</vt:lpstr>
      <vt:lpstr>EASE of USE</vt:lpstr>
      <vt:lpstr>DARK ENERGY SURVEY</vt:lpstr>
      <vt:lpstr>EXECUTION PLATFORMs</vt:lpstr>
      <vt:lpstr>SUMMARY</vt:lpstr>
      <vt:lpstr>QUESTIONS</vt:lpstr>
      <vt:lpstr>PowerPoint Presentation</vt:lpstr>
      <vt:lpstr>PowerPoint Presentation</vt:lpstr>
      <vt:lpstr>PowerPoint Presentation</vt:lpstr>
      <vt:lpstr>Function evaluations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Sakiotis</dc:creator>
  <cp:lastModifiedBy>SAKIOTIS, IOANNIS</cp:lastModifiedBy>
  <cp:revision>620</cp:revision>
  <dcterms:created xsi:type="dcterms:W3CDTF">2021-04-22T21:03:55Z</dcterms:created>
  <dcterms:modified xsi:type="dcterms:W3CDTF">2022-11-15T14:01:49Z</dcterms:modified>
</cp:coreProperties>
</file>