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1"/>
  </p:notesMasterIdLst>
  <p:sldIdLst>
    <p:sldId id="256" r:id="rId2"/>
    <p:sldId id="257" r:id="rId3"/>
    <p:sldId id="258" r:id="rId4"/>
    <p:sldId id="278" r:id="rId5"/>
    <p:sldId id="260" r:id="rId6"/>
    <p:sldId id="280" r:id="rId7"/>
    <p:sldId id="276" r:id="rId8"/>
    <p:sldId id="262" r:id="rId9"/>
    <p:sldId id="267" r:id="rId10"/>
    <p:sldId id="270" r:id="rId11"/>
    <p:sldId id="269" r:id="rId12"/>
    <p:sldId id="272" r:id="rId13"/>
    <p:sldId id="271" r:id="rId14"/>
    <p:sldId id="292" r:id="rId15"/>
    <p:sldId id="293" r:id="rId16"/>
    <p:sldId id="275" r:id="rId17"/>
    <p:sldId id="287" r:id="rId18"/>
    <p:sldId id="288" r:id="rId19"/>
    <p:sldId id="282" r:id="rId20"/>
    <p:sldId id="273" r:id="rId21"/>
    <p:sldId id="284" r:id="rId22"/>
    <p:sldId id="259" r:id="rId23"/>
    <p:sldId id="283" r:id="rId24"/>
    <p:sldId id="289" r:id="rId25"/>
    <p:sldId id="290" r:id="rId26"/>
    <p:sldId id="286" r:id="rId27"/>
    <p:sldId id="274" r:id="rId28"/>
    <p:sldId id="29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Sakiotis" initials="IS" lastIdx="2" clrIdx="0">
    <p:extLst>
      <p:ext uri="{19B8F6BF-5375-455C-9EA6-DF929625EA0E}">
        <p15:presenceInfo xmlns:p15="http://schemas.microsoft.com/office/powerpoint/2012/main" userId="ce1fa20c96406032" providerId="Windows Live"/>
      </p:ext>
    </p:extLst>
  </p:cmAuthor>
  <p:cmAuthor id="2" name="Sakiotis, Ioannis" initials="SI" lastIdx="1" clrIdx="1">
    <p:extLst>
      <p:ext uri="{19B8F6BF-5375-455C-9EA6-DF929625EA0E}">
        <p15:presenceInfo xmlns:p15="http://schemas.microsoft.com/office/powerpoint/2012/main" userId="S::isaki001@odu.edu::cb517fcb-ee6d-41c3-8640-d2cb01a08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5804" autoAdjust="0"/>
  </p:normalViewPr>
  <p:slideViewPr>
    <p:cSldViewPr snapToGrid="0">
      <p:cViewPr varScale="1">
        <p:scale>
          <a:sx n="73" d="100"/>
          <a:sy n="73" d="100"/>
        </p:scale>
        <p:origin x="10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8DFB6-5099-4741-86D2-76BF682319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EB668E-42AB-4BB1-86CD-3EA3674252C0}">
      <dgm:prSet/>
      <dgm:spPr/>
      <dgm:t>
        <a:bodyPr/>
        <a:lstStyle/>
        <a:p>
          <a:r>
            <a:rPr lang="en-US" b="0" i="0" dirty="0"/>
            <a:t>Pagani generates more sub-regions</a:t>
          </a:r>
          <a:endParaRPr lang="en-US" dirty="0"/>
        </a:p>
      </dgm:t>
    </dgm:pt>
    <dgm:pt modelId="{0ED63634-9A1A-4E0B-B94E-3EC32D2A449E}" type="parTrans" cxnId="{13D1C867-9B75-4D62-88FB-DBB9CB5F5C70}">
      <dgm:prSet/>
      <dgm:spPr/>
      <dgm:t>
        <a:bodyPr/>
        <a:lstStyle/>
        <a:p>
          <a:endParaRPr lang="en-US"/>
        </a:p>
      </dgm:t>
    </dgm:pt>
    <dgm:pt modelId="{5C21295E-9E2B-4233-A9E7-E8AA39F9A541}" type="sibTrans" cxnId="{13D1C867-9B75-4D62-88FB-DBB9CB5F5C70}">
      <dgm:prSet/>
      <dgm:spPr/>
      <dgm:t>
        <a:bodyPr/>
        <a:lstStyle/>
        <a:p>
          <a:endParaRPr lang="en-US"/>
        </a:p>
      </dgm:t>
    </dgm:pt>
    <dgm:pt modelId="{727244E6-B824-4441-9DA8-F4C14E5A1D7D}">
      <dgm:prSet/>
      <dgm:spPr/>
      <dgm:t>
        <a:bodyPr/>
        <a:lstStyle/>
        <a:p>
          <a:r>
            <a:rPr lang="en-US" b="0" i="0" dirty="0"/>
            <a:t>“Easy” integrals not worth the overhead</a:t>
          </a:r>
          <a:endParaRPr lang="en-US" dirty="0"/>
        </a:p>
      </dgm:t>
    </dgm:pt>
    <dgm:pt modelId="{312F3C21-8F03-4415-8BC7-5706ADCAE688}" type="parTrans" cxnId="{2BCF947B-1BFA-40EE-AF4D-DDA3C4856FD3}">
      <dgm:prSet/>
      <dgm:spPr/>
      <dgm:t>
        <a:bodyPr/>
        <a:lstStyle/>
        <a:p>
          <a:endParaRPr lang="en-US"/>
        </a:p>
      </dgm:t>
    </dgm:pt>
    <dgm:pt modelId="{6FFEB8B8-2158-48CC-99B2-4EFD5C146E4F}" type="sibTrans" cxnId="{2BCF947B-1BFA-40EE-AF4D-DDA3C4856FD3}">
      <dgm:prSet/>
      <dgm:spPr/>
      <dgm:t>
        <a:bodyPr/>
        <a:lstStyle/>
        <a:p>
          <a:endParaRPr lang="en-US"/>
        </a:p>
      </dgm:t>
    </dgm:pt>
    <dgm:pt modelId="{1BBF2751-692B-403D-B986-BE0A78B70615}">
      <dgm:prSet/>
      <dgm:spPr/>
      <dgm:t>
        <a:bodyPr/>
        <a:lstStyle/>
        <a:p>
          <a:r>
            <a:rPr lang="en-US" b="0" i="0" dirty="0"/>
            <a:t>More digits-of-precision</a:t>
          </a:r>
          <a:endParaRPr lang="en-US" dirty="0"/>
        </a:p>
      </dgm:t>
    </dgm:pt>
    <dgm:pt modelId="{64427949-AA2F-42D4-987D-036E3A0F3598}" type="parTrans" cxnId="{AF6BA397-FEF6-43BA-973F-407758C7EFA8}">
      <dgm:prSet/>
      <dgm:spPr/>
      <dgm:t>
        <a:bodyPr/>
        <a:lstStyle/>
        <a:p>
          <a:endParaRPr lang="en-US"/>
        </a:p>
      </dgm:t>
    </dgm:pt>
    <dgm:pt modelId="{FFB54074-F858-4425-AE3E-A6D60A905C74}" type="sibTrans" cxnId="{AF6BA397-FEF6-43BA-973F-407758C7EFA8}">
      <dgm:prSet/>
      <dgm:spPr/>
      <dgm:t>
        <a:bodyPr/>
        <a:lstStyle/>
        <a:p>
          <a:endParaRPr lang="en-US"/>
        </a:p>
      </dgm:t>
    </dgm:pt>
    <dgm:pt modelId="{7E24D079-BA2E-4718-BABD-17F4058CCDC8}" type="pres">
      <dgm:prSet presAssocID="{3C68DFB6-5099-4741-86D2-76BF6823195F}" presName="linear" presStyleCnt="0">
        <dgm:presLayoutVars>
          <dgm:animLvl val="lvl"/>
          <dgm:resizeHandles val="exact"/>
        </dgm:presLayoutVars>
      </dgm:prSet>
      <dgm:spPr/>
    </dgm:pt>
    <dgm:pt modelId="{B4BD4702-9FDC-4ABA-ADBE-7043EEB43B30}" type="pres">
      <dgm:prSet presAssocID="{44EB668E-42AB-4BB1-86CD-3EA3674252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65F64E-B2AF-41D3-ABA8-9CD1FB1994D9}" type="pres">
      <dgm:prSet presAssocID="{5C21295E-9E2B-4233-A9E7-E8AA39F9A541}" presName="spacer" presStyleCnt="0"/>
      <dgm:spPr/>
    </dgm:pt>
    <dgm:pt modelId="{352DCFED-1A2C-438B-8130-F0E69B7CB475}" type="pres">
      <dgm:prSet presAssocID="{727244E6-B824-4441-9DA8-F4C14E5A1D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DAB014-1922-4F85-871E-A1F7BC9CE0C1}" type="pres">
      <dgm:prSet presAssocID="{6FFEB8B8-2158-48CC-99B2-4EFD5C146E4F}" presName="spacer" presStyleCnt="0"/>
      <dgm:spPr/>
    </dgm:pt>
    <dgm:pt modelId="{C712B6E0-1078-4839-BF1D-B939D6BB0EB0}" type="pres">
      <dgm:prSet presAssocID="{1BBF2751-692B-403D-B986-BE0A78B706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836E5F-20DA-4F31-A4FE-27B1879C20A6}" type="presOf" srcId="{1BBF2751-692B-403D-B986-BE0A78B70615}" destId="{C712B6E0-1078-4839-BF1D-B939D6BB0EB0}" srcOrd="0" destOrd="0" presId="urn:microsoft.com/office/officeart/2005/8/layout/vList2"/>
    <dgm:cxn modelId="{13D1C867-9B75-4D62-88FB-DBB9CB5F5C70}" srcId="{3C68DFB6-5099-4741-86D2-76BF6823195F}" destId="{44EB668E-42AB-4BB1-86CD-3EA3674252C0}" srcOrd="0" destOrd="0" parTransId="{0ED63634-9A1A-4E0B-B94E-3EC32D2A449E}" sibTransId="{5C21295E-9E2B-4233-A9E7-E8AA39F9A541}"/>
    <dgm:cxn modelId="{2BCF947B-1BFA-40EE-AF4D-DDA3C4856FD3}" srcId="{3C68DFB6-5099-4741-86D2-76BF6823195F}" destId="{727244E6-B824-4441-9DA8-F4C14E5A1D7D}" srcOrd="1" destOrd="0" parTransId="{312F3C21-8F03-4415-8BC7-5706ADCAE688}" sibTransId="{6FFEB8B8-2158-48CC-99B2-4EFD5C146E4F}"/>
    <dgm:cxn modelId="{05DFDE8B-A92F-4779-B78B-DD6BFAC43B10}" type="presOf" srcId="{44EB668E-42AB-4BB1-86CD-3EA3674252C0}" destId="{B4BD4702-9FDC-4ABA-ADBE-7043EEB43B30}" srcOrd="0" destOrd="0" presId="urn:microsoft.com/office/officeart/2005/8/layout/vList2"/>
    <dgm:cxn modelId="{AF6BA397-FEF6-43BA-973F-407758C7EFA8}" srcId="{3C68DFB6-5099-4741-86D2-76BF6823195F}" destId="{1BBF2751-692B-403D-B986-BE0A78B70615}" srcOrd="2" destOrd="0" parTransId="{64427949-AA2F-42D4-987D-036E3A0F3598}" sibTransId="{FFB54074-F858-4425-AE3E-A6D60A905C74}"/>
    <dgm:cxn modelId="{74444FCC-84DC-4E7D-96F9-26BF9A68973F}" type="presOf" srcId="{727244E6-B824-4441-9DA8-F4C14E5A1D7D}" destId="{352DCFED-1A2C-438B-8130-F0E69B7CB475}" srcOrd="0" destOrd="0" presId="urn:microsoft.com/office/officeart/2005/8/layout/vList2"/>
    <dgm:cxn modelId="{DEB82DF4-B0AB-4708-857E-07945EC6F65D}" type="presOf" srcId="{3C68DFB6-5099-4741-86D2-76BF6823195F}" destId="{7E24D079-BA2E-4718-BABD-17F4058CCDC8}" srcOrd="0" destOrd="0" presId="urn:microsoft.com/office/officeart/2005/8/layout/vList2"/>
    <dgm:cxn modelId="{500649FF-6DDB-4017-B082-E2AFE2DF5261}" type="presParOf" srcId="{7E24D079-BA2E-4718-BABD-17F4058CCDC8}" destId="{B4BD4702-9FDC-4ABA-ADBE-7043EEB43B30}" srcOrd="0" destOrd="0" presId="urn:microsoft.com/office/officeart/2005/8/layout/vList2"/>
    <dgm:cxn modelId="{C826B305-F3EB-4937-9E51-87082DDA7D87}" type="presParOf" srcId="{7E24D079-BA2E-4718-BABD-17F4058CCDC8}" destId="{3E65F64E-B2AF-41D3-ABA8-9CD1FB1994D9}" srcOrd="1" destOrd="0" presId="urn:microsoft.com/office/officeart/2005/8/layout/vList2"/>
    <dgm:cxn modelId="{733F7D43-43A6-4F53-8103-BB69B54455C5}" type="presParOf" srcId="{7E24D079-BA2E-4718-BABD-17F4058CCDC8}" destId="{352DCFED-1A2C-438B-8130-F0E69B7CB475}" srcOrd="2" destOrd="0" presId="urn:microsoft.com/office/officeart/2005/8/layout/vList2"/>
    <dgm:cxn modelId="{FD96A8AA-2AEB-4BD9-A2A0-CE9943797DBF}" type="presParOf" srcId="{7E24D079-BA2E-4718-BABD-17F4058CCDC8}" destId="{11DAB014-1922-4F85-871E-A1F7BC9CE0C1}" srcOrd="3" destOrd="0" presId="urn:microsoft.com/office/officeart/2005/8/layout/vList2"/>
    <dgm:cxn modelId="{6F6BFA3D-698D-4022-8484-0582D2A95440}" type="presParOf" srcId="{7E24D079-BA2E-4718-BABD-17F4058CCDC8}" destId="{C712B6E0-1078-4839-BF1D-B939D6BB0E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D4702-9FDC-4ABA-ADBE-7043EEB43B30}">
      <dsp:nvSpPr>
        <dsp:cNvPr id="0" name=""/>
        <dsp:cNvSpPr/>
      </dsp:nvSpPr>
      <dsp:spPr>
        <a:xfrm>
          <a:off x="0" y="5494"/>
          <a:ext cx="5122606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Pagani generates more sub-regions</a:t>
          </a:r>
          <a:endParaRPr lang="en-US" sz="3000" kern="1200" dirty="0"/>
        </a:p>
      </dsp:txBody>
      <dsp:txXfrm>
        <a:off x="56543" y="62037"/>
        <a:ext cx="5009520" cy="1045213"/>
      </dsp:txXfrm>
    </dsp:sp>
    <dsp:sp modelId="{352DCFED-1A2C-438B-8130-F0E69B7CB475}">
      <dsp:nvSpPr>
        <dsp:cNvPr id="0" name=""/>
        <dsp:cNvSpPr/>
      </dsp:nvSpPr>
      <dsp:spPr>
        <a:xfrm>
          <a:off x="0" y="1250194"/>
          <a:ext cx="5122606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“Easy” integrals not worth the overhead</a:t>
          </a:r>
          <a:endParaRPr lang="en-US" sz="3000" kern="1200" dirty="0"/>
        </a:p>
      </dsp:txBody>
      <dsp:txXfrm>
        <a:off x="56543" y="1306737"/>
        <a:ext cx="5009520" cy="1045213"/>
      </dsp:txXfrm>
    </dsp:sp>
    <dsp:sp modelId="{C712B6E0-1078-4839-BF1D-B939D6BB0EB0}">
      <dsp:nvSpPr>
        <dsp:cNvPr id="0" name=""/>
        <dsp:cNvSpPr/>
      </dsp:nvSpPr>
      <dsp:spPr>
        <a:xfrm>
          <a:off x="0" y="2494894"/>
          <a:ext cx="5122606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More digits-of-precision</a:t>
          </a:r>
          <a:endParaRPr lang="en-US" sz="3000" kern="1200" dirty="0"/>
        </a:p>
      </dsp:txBody>
      <dsp:txXfrm>
        <a:off x="56543" y="2551437"/>
        <a:ext cx="5009520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039B-DA6E-4AA2-ACEC-7454525FFA0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41391-ED3D-4BBE-BCDE-8FB443F9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3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Introduced in paper [X}</a:t>
            </a:r>
          </a:p>
          <a:p>
            <a:pPr marL="228600" indent="-228600">
              <a:buAutoNum type="arabicParenR"/>
            </a:pPr>
            <a:r>
              <a:rPr lang="en-US" dirty="0"/>
              <a:t>Box integrals are the expectation of distance from a fixed point q of a point r chosen at random over the unit- hyper-cube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iteration, estimate, errorest</a:t>
            </a:r>
          </a:p>
          <a:p>
            <a:r>
              <a:rPr lang="it-IT" dirty="0"/>
              <a:t>0, 3.437185473964994e-11, 3.586912798583651e-11</a:t>
            </a:r>
          </a:p>
          <a:p>
            <a:r>
              <a:rPr lang="it-IT" dirty="0"/>
              <a:t>1, 3.083548320175041e-10, 5.957700620442790e-10</a:t>
            </a:r>
          </a:p>
          <a:p>
            <a:r>
              <a:rPr lang="it-IT" dirty="0"/>
              <a:t>2, 2.767456461309512e-09, 5.347111332516770e-09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Cuhre’s</a:t>
            </a:r>
            <a:r>
              <a:rPr lang="en-US" dirty="0"/>
              <a:t> error-</a:t>
            </a:r>
            <a:r>
              <a:rPr lang="en-US" dirty="0" err="1"/>
              <a:t>est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posteriori error analysis, because we compute the error after having computed the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Filtering/sub-division take longer than post-processing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VALUE: % of regions that will be removed</a:t>
            </a:r>
          </a:p>
          <a:p>
            <a:pPr marL="0" indent="0">
              <a:buNone/>
            </a:pPr>
            <a:r>
              <a:rPr lang="en-US" dirty="0"/>
              <a:t>BOTTOM VALUE: % amount of error that will be removed compared to the error-budget</a:t>
            </a:r>
          </a:p>
          <a:p>
            <a:pPr marL="228600" indent="-228600">
              <a:buAutoNum type="arabicParenR"/>
            </a:pPr>
            <a:r>
              <a:rPr lang="en-US" dirty="0"/>
              <a:t>Predict criteria for global termination</a:t>
            </a:r>
          </a:p>
          <a:p>
            <a:pPr marL="228600" indent="-228600">
              <a:buAutoNum type="arabicParenR"/>
            </a:pPr>
            <a:r>
              <a:rPr lang="en-US" dirty="0"/>
              <a:t>How much we need to decrease our current error-estimate</a:t>
            </a:r>
          </a:p>
          <a:p>
            <a:pPr marL="228600" indent="-228600">
              <a:buAutoNum type="arabicParenR"/>
            </a:pPr>
            <a:r>
              <a:rPr lang="en-US" dirty="0"/>
              <a:t>Already have a number of active regions, we need more to mark as finished or “polished”</a:t>
            </a:r>
          </a:p>
          <a:p>
            <a:pPr marL="228600" indent="-228600">
              <a:buAutoNum type="arabicParenR"/>
            </a:pPr>
            <a:r>
              <a:rPr lang="en-US" dirty="0"/>
              <a:t>Mark as polished, all regions whose’ error-estimate is smaller than “some” threshold value</a:t>
            </a:r>
          </a:p>
          <a:p>
            <a:pPr marL="228600" indent="-228600">
              <a:buAutoNum type="arabicParenR"/>
            </a:pPr>
            <a:r>
              <a:rPr lang="en-US" dirty="0"/>
              <a:t>Computations are cheap, we can see memory impact and then do more classification until one works</a:t>
            </a:r>
          </a:p>
          <a:p>
            <a:pPr marL="228600" indent="-228600">
              <a:buAutoNum type="arabicParenR"/>
            </a:pPr>
            <a:r>
              <a:rPr lang="en-US" dirty="0"/>
              <a:t>Only do if memory is exhausted or sig-digits converge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Assume total lack of knowledge regarding integrand’s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rule is a weighted sum at some pre-specified points, different rules have different points, weights, degree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Degree is n: if formula’s error is zero for all polynomials up to degree n, but is not zero for some polynomial of degree n+1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Cuhre’s</a:t>
            </a:r>
            <a:r>
              <a:rPr lang="en-US" dirty="0"/>
              <a:t> rules are fully symmetric: all permutations of points are found in point-set with the same weight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rule: polynomial degree 2m+1, null rules have polynomial degree (2m-1, 2m-1, 2m-3, 2m-5)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rule of degree 9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Sub-region evaluations are independent amongst each other so we can easily parallelize them</a:t>
            </a:r>
          </a:p>
          <a:p>
            <a:pPr marL="0" indent="0">
              <a:buFontTx/>
              <a:buNone/>
            </a:pPr>
            <a:r>
              <a:rPr lang="en-US" dirty="0"/>
              <a:t>- Assign workload (specific sub-regions) to independent processors</a:t>
            </a:r>
          </a:p>
          <a:p>
            <a:r>
              <a:rPr lang="en-US" dirty="0"/>
              <a:t>- Can’t assume knowledge of the integrand’s behavior or distribution</a:t>
            </a:r>
          </a:p>
          <a:p>
            <a:pPr marL="0" indent="0">
              <a:buFontTx/>
              <a:buNone/>
            </a:pPr>
            <a:r>
              <a:rPr lang="en-US" dirty="0"/>
              <a:t>- Can’t predict how each sub-region’s computational complexity compares against other regions</a:t>
            </a:r>
          </a:p>
          <a:p>
            <a:pPr marL="0" indent="0">
              <a:buFontTx/>
              <a:buNone/>
            </a:pPr>
            <a:r>
              <a:rPr lang="en-US" dirty="0"/>
              <a:t>- Redistribution is costly and requires synchronization</a:t>
            </a:r>
          </a:p>
          <a:p>
            <a:pPr marL="0" indent="0">
              <a:buFontTx/>
              <a:buNone/>
            </a:pPr>
            <a:r>
              <a:rPr lang="en-US" dirty="0"/>
              <a:t>- Communication requires synchronization</a:t>
            </a:r>
          </a:p>
          <a:p>
            <a:pPr marL="0" indent="0">
              <a:buFontTx/>
              <a:buNone/>
            </a:pPr>
            <a:r>
              <a:rPr lang="en-US" dirty="0"/>
              <a:t>- Equal resource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Core computations same as </a:t>
            </a:r>
            <a:r>
              <a:rPr lang="en-US" dirty="0" err="1"/>
              <a:t>cuhre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Local data-structures maintained by the processors, limits resources, how to not over-assign space, want to avoid dynamic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Breadth-first expansion of sub-region “tree”</a:t>
            </a:r>
          </a:p>
          <a:p>
            <a:r>
              <a:rPr lang="en-US" dirty="0"/>
              <a:t>- Exposes greater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</a:t>
            </a:r>
            <a:r>
              <a:rPr lang="en-US" sz="1200" dirty="0"/>
              <a:t>number of splits d is dimension-based : for &lt;=4 dims, four splits per dimension, for ndim &gt;=5 &amp;&amp; &lt;=7, two splits per dimension, else 1 split per dimension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4) </a:t>
            </a:r>
            <a:r>
              <a:rPr lang="en-US" sz="1200" dirty="0"/>
              <a:t>no persistence in region-processor mapping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6) Relative/absolute error dictates global termination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7) Counter-act extreme memory demands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For all finished regions, we have a sum of their integral and error estimates</a:t>
            </a:r>
          </a:p>
          <a:p>
            <a:pPr marL="228600" indent="-228600">
              <a:buAutoNum type="arabicParenR"/>
            </a:pPr>
            <a:r>
              <a:rPr lang="en-US" dirty="0"/>
              <a:t>Adaptiveness: classification</a:t>
            </a:r>
          </a:p>
          <a:p>
            <a:pPr marL="0" indent="0">
              <a:buNone/>
            </a:pPr>
            <a:r>
              <a:rPr lang="en-US" dirty="0"/>
              <a:t>4)   Relative error filtering is not sufficient, too many regions with “tiny” integral estimates, insignificant in grand scheme but their error-estimate is often not small enough for relative error filtering to catch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586-812C-463A-A32C-DDD5185CCC06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E38D-3243-45FE-859F-B36522415C16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4BF4-5108-46D0-AAA3-BF363C42F93B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665-0D64-43D8-8F08-7B879AF4E1BF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6355-D392-4388-AFAA-258A38F66BFE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D9E-DFB8-4001-8D78-3E5323467476}" type="datetime1">
              <a:rPr lang="en-US" smtClean="0"/>
              <a:t>11/17/2021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637D-0615-462C-9A51-4B1FFE12EF0B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662E-5D60-4187-9B8B-0D437B9B9BE5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20DB-3F46-4E95-8461-DE0671FEE2C6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D3D6-C916-473E-B933-15545206EA50}" type="datetime1">
              <a:rPr lang="en-US" smtClean="0"/>
              <a:t>11/17/2021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5EE224-1674-4573-8457-5917A21E6465}" type="datetime1">
              <a:rPr lang="en-US" smtClean="0"/>
              <a:t>11/17/2021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9BDADA-E512-4B45-B2CA-B020F68BE0DE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ani Huayra Review, Pricing and Specs">
            <a:extLst>
              <a:ext uri="{FF2B5EF4-FFF2-40B4-BE49-F238E27FC236}">
                <a16:creationId xmlns:a16="http://schemas.microsoft.com/office/drawing/2014/main" id="{87D96B91-3189-4C6C-A3F2-D49A4E6D0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AEB64-FBB1-4A40-81EE-646FBC01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231" y="526242"/>
            <a:ext cx="8825658" cy="1219201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PAGANI: A Parallel Adaptive GPU Algorithm for Numerical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889E8-1A8F-45B7-8338-615DD1264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Authors: Ioannis Sakiotis, Kamesh Arumugam, Marc Paterno, </a:t>
            </a:r>
            <a:r>
              <a:rPr lang="en-US" dirty="0" err="1">
                <a:solidFill>
                  <a:schemeClr val="tx1"/>
                </a:solidFill>
              </a:rPr>
              <a:t>Desh</a:t>
            </a:r>
            <a:r>
              <a:rPr lang="en-US" dirty="0">
                <a:solidFill>
                  <a:schemeClr val="tx1"/>
                </a:solidFill>
              </a:rPr>
              <a:t> Ranjan, Balsa Terzic, Mohammad Zubair</a:t>
            </a:r>
          </a:p>
        </p:txBody>
      </p:sp>
      <p:pic>
        <p:nvPicPr>
          <p:cNvPr id="13" name="Picture 2" descr="First results from Fermilab's Muon g-2 experiment strengthen evidence of  new physics">
            <a:extLst>
              <a:ext uri="{FF2B5EF4-FFF2-40B4-BE49-F238E27FC236}">
                <a16:creationId xmlns:a16="http://schemas.microsoft.com/office/drawing/2014/main" id="{8E8E929C-FBD5-4F3D-B6D0-89DF6F5B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7" y="5833527"/>
            <a:ext cx="1323415" cy="6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VIDIA - YouTube">
            <a:extLst>
              <a:ext uri="{FF2B5EF4-FFF2-40B4-BE49-F238E27FC236}">
                <a16:creationId xmlns:a16="http://schemas.microsoft.com/office/drawing/2014/main" id="{FFA49C81-380F-40EB-99E8-23852001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5664627"/>
            <a:ext cx="1000183" cy="10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stor Spotlight: Old Dominion University - Hampton Roads Alliance">
            <a:extLst>
              <a:ext uri="{FF2B5EF4-FFF2-40B4-BE49-F238E27FC236}">
                <a16:creationId xmlns:a16="http://schemas.microsoft.com/office/drawing/2014/main" id="{6DDB9994-9A28-4EF6-90DC-297848B0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4" y="5780880"/>
            <a:ext cx="216398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E71B-F3A4-4BBE-ABD8-CCBC90D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78FF-BCF7-4F71-9F41-CE9D3E2B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413606"/>
            <a:ext cx="5447069" cy="7854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Integrand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9928-724C-4BB3-B5FC-692847A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six integrands represent challenging integrand families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and corner peaks, oscillatory, Gaussian, etc.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Typically, randomized parameters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6BC6-9001-4347-83CA-2A9FB7F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36" y="647698"/>
            <a:ext cx="4283201" cy="5562601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EBB5-46CD-491C-B9EC-60C77F3B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4400-45C5-44FC-90E8-85B937DA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53420"/>
            <a:ext cx="4166510" cy="12259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5B35-ACA3-4EB9-A062-2D9D2C0F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11 implementation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on V100 16 GB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GHz Xeon R Gold 6130 CPU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magnitude speedup over sequential Cuhre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robustness over two-phase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load-balancing on higher precision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reliable error-estimate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Comparable performance on low-precision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D69E-5ACA-47A6-9D3F-CE4B513B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A20B-A948-4144-B06A-16FA29D8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17" y="1777041"/>
            <a:ext cx="5847066" cy="3648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E6F26-C2F4-4463-B294-91673FD69715}"/>
              </a:ext>
            </a:extLst>
          </p:cNvPr>
          <p:cNvSpPr txBox="1"/>
          <p:nvPr/>
        </p:nvSpPr>
        <p:spPr>
          <a:xfrm>
            <a:off x="5709828" y="411545"/>
            <a:ext cx="60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digits of precision = 1e-3 relative-error tolerance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digits of precision = 1e-4 relative-error tolerance</a:t>
            </a:r>
          </a:p>
        </p:txBody>
      </p:sp>
    </p:spTree>
    <p:extLst>
      <p:ext uri="{BB962C8B-B14F-4D97-AF65-F5344CB8AC3E}">
        <p14:creationId xmlns:p14="http://schemas.microsoft.com/office/powerpoint/2010/main" val="253895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53B9-9B3F-4C29-81AD-BBF67772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69" y="399179"/>
            <a:ext cx="9252154" cy="6664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0B68786-08B2-4BF4-BF2D-BCE802733D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6307C4F-9EE6-476A-A7E3-1D3DB846F7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1552" y="2951191"/>
            <a:ext cx="5914117" cy="24018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EB7E-9C83-40A9-A0A0-7AE9B134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464-A258-40B1-9D1F-ABDDD2BD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4" y="1854820"/>
            <a:ext cx="3629115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randomized parameters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error-estimate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Claimed vs true relative-error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Proximity to line indicates sub-division efficiency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bounds of error estimate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22E6A-226E-4686-921D-C9722275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03" y="1997765"/>
            <a:ext cx="7385195" cy="3286412"/>
          </a:xfrm>
          <a:prstGeom prst="rect">
            <a:avLst/>
          </a:prstGeom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5B40CD-8269-4B94-8E25-E5832A98EFA3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AB7C5-0B29-445F-AC12-E616BB3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F026-B1A4-4CD6-AA69-63B60C9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DF779E-CE5A-4265-8788-21B173A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as measurement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across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error-bars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3-digits of precision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= true value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F808F2B-301A-4B56-B25C-0AB42D3F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78" y="643467"/>
            <a:ext cx="5591938" cy="541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99EFC-D66E-41FA-8E64-B2908309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178" y="409004"/>
            <a:ext cx="5656698" cy="564466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E40A91-DE98-4392-BACC-65DD803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F026-B1A4-4CD6-AA69-63B60C9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DF779E-CE5A-4265-8788-21B173A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as measurement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across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error-bars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6-digits of precision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= true value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A4B14-3B0F-456F-BCBF-5FABCF2F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42" y="643467"/>
            <a:ext cx="5520611" cy="541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B9B6A-B211-414D-A290-FEA9C6BE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03" y="643467"/>
            <a:ext cx="5902364" cy="54125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12356C-283C-4EAB-BE50-92B083C6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4F9-E16D-4350-BF8F-148068CB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1C92-113D-45EC-8DF1-8E1998EB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deterministic adaptive algorithm for highly parallel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use of sequential algorithm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Orders-of-magnitude speedup on challenging integrals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Comparable performance with Two-Phase on low-precision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4-15 speedup over Two-Phase on medium/high precision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robustness and execution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Reliable error-estimation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as reliable as Cuhre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7FA2-9D62-4973-A119-AE28159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A7B-4861-4FD0-A552-6F37DE2D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806D-A1AD-4BC5-A9B9-005FF46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Ampere architecture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Multi-GPU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15% overhead in main computational kernels</a:t>
            </a:r>
          </a:p>
          <a:p>
            <a:pPr marL="2286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92B9-C393-47E7-8C66-FD64201E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37E-1D84-456F-AFAE-772644B9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236" y="2605368"/>
            <a:ext cx="3392489" cy="140053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A8EE0-3981-414F-AB3E-B345C29F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4B45-1CF2-497A-84E8-09D4B33E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134"/>
            <a:ext cx="7729728" cy="1188720"/>
          </a:xfrm>
        </p:spPr>
        <p:txBody>
          <a:bodyPr/>
          <a:lstStyle/>
          <a:p>
            <a:r>
              <a:rPr lang="en-US" dirty="0"/>
              <a:t>Important Algorithm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F447-54B6-49E4-8B70-CC2F64B9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347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operations utilize parallelization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Function-evaluations within sub-region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Sub-region evaluations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use of sequential algorithm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persistence in region-processor mapping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data-structure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state through reduction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Implicit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16F7-9FB1-4E76-90E5-432072D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7B46-3AAB-4D90-A327-F840E0B9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4354"/>
            <a:ext cx="7729728" cy="9376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59D-C052-473C-8113-B7E94E34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Applications: parameter estimation, simulation of beam dynamics, risk management, ray-tracing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Probabilistic, deterministic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algorithm guarantees the accuracy of its estimated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accuracy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desired accuracy (relative error tolerance, digits of precision,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Bring adaptive quadrature to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08C3-20DA-4E16-BF0E-1D7E0E1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0A7F-96A1-4A96-B82D-EBB84E4A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88" y="199762"/>
            <a:ext cx="9620895" cy="67946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Performance: Heuristic Search Filtering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548AF-1B47-4E22-830A-03A166E7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449939"/>
            <a:ext cx="9343292" cy="3789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F668B-8173-4115-B5E7-CCC3CA4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CB7-4BCC-4B49-9318-2589ABF0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64" y="288536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C971-E0FE-4B47-B577-DE60C613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63F6-02F8-4812-9D12-68D4527B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BACKGROUND: Cuhre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09975-1D47-4965-97DD-B10316FA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2" y="1344417"/>
            <a:ext cx="5449889" cy="4169165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088D9-ADFB-49BB-8112-BCF691093DE1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Maintains priority list based on highest error-estimate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Sub-divides sub-region with highest error-estimate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 integral estimate of all sub-regions to yield final integral estimate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“Harder” integrals require more sub-regions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Disjoint sub-region are independent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CD802-23FC-4470-8531-B095767434ED}"/>
              </a:ext>
            </a:extLst>
          </p:cNvPr>
          <p:cNvSpPr/>
          <p:nvPr/>
        </p:nvSpPr>
        <p:spPr>
          <a:xfrm>
            <a:off x="6986931" y="2676525"/>
            <a:ext cx="229552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AADBB-5F28-4524-9FAC-87847B6D833C}"/>
              </a:ext>
            </a:extLst>
          </p:cNvPr>
          <p:cNvSpPr/>
          <p:nvPr/>
        </p:nvSpPr>
        <p:spPr>
          <a:xfrm>
            <a:off x="6770985" y="4629151"/>
            <a:ext cx="3115965" cy="504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E11EFE08-BDFE-4A26-BFF4-BD8B8F15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040" y="4210050"/>
            <a:ext cx="1144673" cy="24437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860B-996F-42E7-8E2B-1AA0478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B7D2-6A34-4B75-AD3F-2A535568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Error Classification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923FFF6-E9CE-4196-8D4D-9923815D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86" y="2404065"/>
            <a:ext cx="7487695" cy="26006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B203-EDA8-4E16-ADB5-BFE23D4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6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0603-7280-43F6-865D-610F43BA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error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96EB8-31BE-45AE-88C2-75192CEDD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coefficients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𝑟𝑢𝑙𝑒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96EB8-31BE-45AE-88C2-75192CEDD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5B94-5F96-4041-88D9-6C881E15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7C79-23EB-41CB-B9E1-8A51C11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error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484D2-B5AD-45C9-8CE0-15CB5AA35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Pure error-estimate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Integral estimate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Sibling estimate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Parent estimate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Diff: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.25(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siblRes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selfRes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parRes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 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 = 1 + 2diff/(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selfErr+siblErr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selfErr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c*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selfErr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selfErr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==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selfErr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+ diff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484D2-B5AD-45C9-8CE0-15CB5AA35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C74F-4C73-437C-8285-D41B59DA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30F6-C423-4972-8DA5-3FFFF2F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011" y="1325880"/>
            <a:ext cx="4617290" cy="35652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Speedup over </a:t>
            </a:r>
            <a:br>
              <a:rPr lang="en-US" sz="5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Quasi-Monte Carlo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9CD0-D34F-4C86-83A5-727F2890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27" y="647698"/>
            <a:ext cx="5228410" cy="5562139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11645-CD14-4FBB-B2CE-EAEB41C8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5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0D6-BD6A-47B1-A213-9681C210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400667"/>
            <a:ext cx="4166510" cy="7950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Performance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B088-D8A8-46A1-949D-33B1C236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Sub-region Evaluation: more than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execution time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peak-performance for double-precision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Compute-bound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number of memory accesses (initial read, final write)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Post-processing, classification, filtering, sub-division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Thrust library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operations on GPU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8B8FB-C9E0-4F26-9521-80DD0AB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26" y="647698"/>
            <a:ext cx="4964621" cy="5562601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F7A31-5B9B-47BD-AF13-8F0C157B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70F951-314F-412C-AF83-CC09220A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51" y="358031"/>
            <a:ext cx="7001852" cy="59349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1D21A-6FD8-4BA9-87F4-E86BCAF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077B-2ACA-42DB-A8E4-03AF86C8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27143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Heuristic Threshold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BDE8-7F7B-4B00-982E-AC139B13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many regions with “small” contributions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small is small enough?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 different values and observe effect before committing to filtering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filtering: average error-estimate as initial threshold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current threshold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% of finished regions is too small, move towards max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move towards min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A5348-7888-43D0-B6FC-6AD5F8AB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36" y="1851575"/>
            <a:ext cx="6808911" cy="285974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E1B4-4E2C-484D-9E2E-39AD018E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D4F7A-7BF6-44E2-85D5-45F98AB6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50" y="988165"/>
            <a:ext cx="5282827" cy="5179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FB7FE-F26E-4C06-AC09-3359A7DD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0" y="629267"/>
            <a:ext cx="4711345" cy="10771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BACKGROUND:</a:t>
            </a: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Quadrature</a:t>
            </a: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E5C55-E01D-457A-98B5-EEE733D128CA}"/>
              </a:ext>
            </a:extLst>
          </p:cNvPr>
          <p:cNvSpPr txBox="1"/>
          <p:nvPr/>
        </p:nvSpPr>
        <p:spPr>
          <a:xfrm>
            <a:off x="7525825" y="4869287"/>
            <a:ext cx="3153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https://mathematica.stackexchange.com/questions/222184/whats-the-most-difficult-multidimensional-integral-that-mathematica-has-solved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03264-EF9C-4C55-9CEA-A346BB0A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152" y="2024433"/>
            <a:ext cx="3686560" cy="2762136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234662E7-AFDC-41EB-9839-F3F356B3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027" y="2183638"/>
            <a:ext cx="1144673" cy="2443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E14476-80C7-4DB5-A908-45B803EC7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351" y="1852873"/>
                <a:ext cx="4344669" cy="46004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Weighted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Error-estimate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 large initial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weighted summation in sub-region to reduce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Highly parallelizable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points grows exponentially with the number of dimensions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split and sub-region evaluation infeasible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Cuhre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Θ</m:t>
                    </m:r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sSup>
                      <m:sSup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e>
                      <m:sup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p>
                    </m:sSup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functions evaluations (n-dimensions)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Attractive option for low/mid dimensional integrands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Priority-queue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E14476-80C7-4DB5-A908-45B803EC7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51" y="1852873"/>
                <a:ext cx="4344669" cy="4600479"/>
              </a:xfrm>
              <a:blipFill>
                <a:blip r:embed="rId6"/>
                <a:stretch>
                  <a:fillRect l="-421" t="-8477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8E6-4637-4227-A6B8-510C7C9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7FE-F26E-4C06-AC09-3359A7DD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7421"/>
          </a:xfrm>
        </p:spPr>
        <p:txBody>
          <a:bodyPr/>
          <a:lstStyle/>
          <a:p>
            <a:r>
              <a:rPr lang="en-US" dirty="0"/>
              <a:t>NAÏVE Parallelization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36E50-A86D-4977-BC6B-53CC50A2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10488706" cy="43776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2ADA-6487-4F77-BA56-E9B734A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013-3D5E-48D3-B7AA-79D5B7C2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76" y="363147"/>
            <a:ext cx="8667597" cy="9050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BACKGROUND: Two-phase Cuhre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2EE8-E0BC-45B8-8001-4B869D52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02070"/>
            <a:ext cx="5026655" cy="4121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GPU-targeted algorithm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each sub-region to a processor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the Cuhre algorithm on each sub-region in parallel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Utilizes pre-processing Phase 1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sufficiently large workload (# of sub-regions)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synchronization between processors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termination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C3F7E4-CBBE-47CF-A235-711594EE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28" y="1780677"/>
            <a:ext cx="4816415" cy="444314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A813-222F-4556-B6FE-DA0F61CF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BDA-7CC4-4C1D-A6E3-8A5BBCCF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34" y="489368"/>
            <a:ext cx="4476806" cy="653901"/>
          </a:xfrm>
        </p:spPr>
        <p:txBody>
          <a:bodyPr>
            <a:normAutofit fontScale="90000"/>
          </a:bodyPr>
          <a:lstStyle/>
          <a:p>
            <a:r>
              <a:rPr lang="en-US" dirty="0"/>
              <a:t>Two-Phase Cuhre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9186-4D87-439D-B981-9AE637FD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2" y="1922051"/>
            <a:ext cx="4492932" cy="3263206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of sequential algorithm by parallel processors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load-balancing when high-precision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data-structures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Unknown global state (unless global sync.)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termination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91B9F-83C0-4D1F-A10F-9E0EF548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1352665"/>
            <a:ext cx="4782312" cy="41606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DD57-0D41-48F3-9382-D7DD0219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70B-E3D6-4747-9297-31175D72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91" y="231447"/>
            <a:ext cx="7729728" cy="689968"/>
          </a:xfrm>
        </p:spPr>
        <p:txBody>
          <a:bodyPr>
            <a:normAutofit fontScale="90000"/>
          </a:bodyPr>
          <a:lstStyle/>
          <a:p>
            <a:r>
              <a:rPr lang="en-US" dirty="0"/>
              <a:t>PAGANI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9AF4-E798-42D9-B9C8-BCF18505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565844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algorithm designed for massively parallel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sequential scheme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Sub-divide all sub-regions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Filtering instead of sorting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Green/yellow = accurate enough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synchronization after isolated 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Uniform workload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 by memory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9081E-1B5B-4A8E-9BD5-680CB06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96" y="1438541"/>
            <a:ext cx="4298609" cy="50987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C0A13-44E2-47E7-B5DB-A369F1D3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4F-C052-4790-B2BE-5CE65A4D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81" y="448014"/>
            <a:ext cx="5068903" cy="676876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15EA-F0A8-4305-B389-4C0DBA90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1" y="1331259"/>
            <a:ext cx="56540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Initial uniform-split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Parallel sub-region evaluation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Two-level error-estimate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Relative error classification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Finished/active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Summations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Termination conditions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Conditional threshold classification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 all active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E009E-2EBA-48FD-B6A1-99FFC703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82" y="448014"/>
            <a:ext cx="5488037" cy="61532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FC24-CB63-4476-B937-B9572861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82F-4DFB-4991-B3AD-34379F5D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8125"/>
            <a:ext cx="9404723" cy="819034"/>
          </a:xfrm>
        </p:spPr>
        <p:txBody>
          <a:bodyPr/>
          <a:lstStyle/>
          <a:p>
            <a:r>
              <a:rPr lang="en-US" dirty="0"/>
              <a:t>Sub-region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5769-97DE-4E04-8F9D-4E486140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21387"/>
            <a:ext cx="4417275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classify finished/active?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keep active regions in memory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relative error for global termination and finished/active classification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Regions with small estimates may not satisfy relative error termination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regions that don’t contribute “significantly”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Aggressive filtering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“significantly”?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regions irrecoverable for 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finished and active estimates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a threshold (initially the average) and adapt until criteria are met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Criteria: conserved memory, finished vs. active ratio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if memory exhaustion or convergence of significant digits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897B12-980F-47EB-BEFE-A90A603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D3E0B-3D49-49C0-AA4C-EDF5EC38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23" y="1460937"/>
            <a:ext cx="4504179" cy="475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AD818-81A8-46FF-982B-E6C1A1EF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23" y="1415310"/>
            <a:ext cx="4650083" cy="48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15949</TotalTime>
  <Words>1403</Words>
  <Application>Microsoft Office PowerPoint</Application>
  <PresentationFormat>Widescreen</PresentationFormat>
  <Paragraphs>261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Wingdings 3</vt:lpstr>
      <vt:lpstr>Parcel</vt:lpstr>
      <vt:lpstr>PAGANI: A Parallel Adaptive GPU Algorithm for Numerical Integration</vt:lpstr>
      <vt:lpstr>Introduction</vt:lpstr>
      <vt:lpstr>BACKGROUND: Quadrature  </vt:lpstr>
      <vt:lpstr>NAÏVE Parallelization</vt:lpstr>
      <vt:lpstr>BACKGROUND: Two-phase Cuhre</vt:lpstr>
      <vt:lpstr>Two-Phase Cuhre</vt:lpstr>
      <vt:lpstr>PAGANI</vt:lpstr>
      <vt:lpstr>Algorithm Description</vt:lpstr>
      <vt:lpstr>Sub-region Classification</vt:lpstr>
      <vt:lpstr>Integrand Test Suite</vt:lpstr>
      <vt:lpstr>Experimental Results</vt:lpstr>
      <vt:lpstr>Performance</vt:lpstr>
      <vt:lpstr>PowerPoint Presentation</vt:lpstr>
      <vt:lpstr>Accuracy</vt:lpstr>
      <vt:lpstr>Accuracy</vt:lpstr>
      <vt:lpstr>Conclusion</vt:lpstr>
      <vt:lpstr>Future Work</vt:lpstr>
      <vt:lpstr>QUESTIONS</vt:lpstr>
      <vt:lpstr>Important Algorithm Characteristics</vt:lpstr>
      <vt:lpstr>Performance: Heuristic Search Filtering</vt:lpstr>
      <vt:lpstr>APPENDIX</vt:lpstr>
      <vt:lpstr>BACKGROUND: Cuhre</vt:lpstr>
      <vt:lpstr>Relative Error Classification</vt:lpstr>
      <vt:lpstr>Pure error estimate</vt:lpstr>
      <vt:lpstr>Two-level error estimate</vt:lpstr>
      <vt:lpstr>Speedup over  Quasi-Monte Carlo</vt:lpstr>
      <vt:lpstr>Performance Breakdown</vt:lpstr>
      <vt:lpstr>PowerPoint Presentation</vt:lpstr>
      <vt:lpstr>Heuristic Threshold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Sakiotis</dc:creator>
  <cp:lastModifiedBy>Ioannis Sakiotis</cp:lastModifiedBy>
  <cp:revision>287</cp:revision>
  <dcterms:created xsi:type="dcterms:W3CDTF">2021-04-22T21:03:55Z</dcterms:created>
  <dcterms:modified xsi:type="dcterms:W3CDTF">2021-11-18T15:24:48Z</dcterms:modified>
</cp:coreProperties>
</file>