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2" r:id="rId4"/>
    <p:sldId id="284" r:id="rId5"/>
    <p:sldId id="285" r:id="rId6"/>
    <p:sldId id="269" r:id="rId7"/>
    <p:sldId id="290" r:id="rId8"/>
    <p:sldId id="291" r:id="rId9"/>
    <p:sldId id="289" r:id="rId10"/>
    <p:sldId id="265" r:id="rId11"/>
    <p:sldId id="313" r:id="rId12"/>
    <p:sldId id="318" r:id="rId13"/>
    <p:sldId id="258" r:id="rId14"/>
    <p:sldId id="319" r:id="rId15"/>
    <p:sldId id="317" r:id="rId16"/>
    <p:sldId id="315" r:id="rId17"/>
    <p:sldId id="294" r:id="rId18"/>
    <p:sldId id="295" r:id="rId19"/>
    <p:sldId id="303" r:id="rId20"/>
    <p:sldId id="305" r:id="rId21"/>
    <p:sldId id="314" r:id="rId22"/>
    <p:sldId id="260" r:id="rId23"/>
    <p:sldId id="316" r:id="rId24"/>
    <p:sldId id="292" r:id="rId25"/>
    <p:sldId id="312" r:id="rId26"/>
    <p:sldId id="263" r:id="rId27"/>
    <p:sldId id="309" r:id="rId28"/>
    <p:sldId id="308" r:id="rId29"/>
    <p:sldId id="311" r:id="rId30"/>
    <p:sldId id="259" r:id="rId31"/>
    <p:sldId id="310" r:id="rId32"/>
    <p:sldId id="264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0905" autoAdjust="0"/>
  </p:normalViewPr>
  <p:slideViewPr>
    <p:cSldViewPr snapToGrid="0">
      <p:cViewPr>
        <p:scale>
          <a:sx n="65" d="100"/>
          <a:sy n="65" d="100"/>
        </p:scale>
        <p:origin x="1334" y="144"/>
      </p:cViewPr>
      <p:guideLst/>
    </p:cSldViewPr>
  </p:slideViewPr>
  <p:outlineViewPr>
    <p:cViewPr>
      <p:scale>
        <a:sx n="33" d="100"/>
        <a:sy n="33" d="100"/>
      </p:scale>
      <p:origin x="0" y="-265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9FF2-8C12-49B5-AD1D-973E461789F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B69B-B462-4976-9D94-61244AF31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4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table before, each point is an average of kernel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9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f2: starting ratio: 1.42 (64 regs), f5: 1.97 (256 regs), f6 : 1.92 (64 regs),</a:t>
            </a:r>
          </a:p>
          <a:p>
            <a:r>
              <a:rPr lang="en-US" dirty="0"/>
              <a:t>11m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samples per iteration: 1e7</a:t>
            </a:r>
          </a:p>
          <a:p>
            <a:r>
              <a:rPr lang="en-US" dirty="0"/>
              <a:t>Single run on some precision level</a:t>
            </a:r>
          </a:p>
          <a:p>
            <a:r>
              <a:rPr lang="en-US" dirty="0"/>
              <a:t>14m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Averaged results</a:t>
            </a:r>
          </a:p>
          <a:p>
            <a:r>
              <a:rPr lang="en-US" dirty="0"/>
              <a:t>Example in bullets is from a single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5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oneAPI</a:t>
            </a:r>
            <a:r>
              <a:rPr lang="en-US" dirty="0"/>
              <a:t> ratio: ~16</a:t>
            </a:r>
          </a:p>
          <a:p>
            <a:r>
              <a:rPr lang="en-US" dirty="0"/>
              <a:t>15m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Ratio: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5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Indicate which options were better and which were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nd_item</a:t>
            </a:r>
            <a:r>
              <a:rPr lang="en-US" dirty="0"/>
              <a:t> 1 or 3 didn’t matter for </a:t>
            </a:r>
            <a:r>
              <a:rPr lang="en-US" dirty="0" err="1"/>
              <a:t>mcubes</a:t>
            </a:r>
            <a:r>
              <a:rPr lang="en-US" dirty="0"/>
              <a:t> same number of registers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Pagani: nd_item1 (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1.429591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for 24204 regions</a:t>
            </a:r>
            <a:r>
              <a:rPr lang="en-US" dirty="0"/>
              <a:t>) 64 registers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Pagani:nd_item3 96 registers (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2.151858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for 24204 regions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Things will vary from user to user: this is just my experience with my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AE780-2C8F-4FFE-9201-AEE2F6FD46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2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thrust::</a:t>
            </a:r>
            <a:r>
              <a:rPr lang="en-US" dirty="0" err="1"/>
              <a:t>inner_product</a:t>
            </a:r>
            <a:r>
              <a:rPr lang="en-US" dirty="0"/>
              <a:t> and </a:t>
            </a:r>
            <a:r>
              <a:rPr lang="en-US" dirty="0" err="1"/>
              <a:t>dpct’s</a:t>
            </a:r>
            <a:r>
              <a:rPr lang="en-US" dirty="0"/>
              <a:t> </a:t>
            </a:r>
            <a:r>
              <a:rPr lang="en-US" dirty="0" err="1"/>
              <a:t>dpct</a:t>
            </a:r>
            <a:r>
              <a:rPr lang="en-US" dirty="0"/>
              <a:t>::inner product, I used </a:t>
            </a:r>
            <a:r>
              <a:rPr lang="en-US" dirty="0" err="1"/>
              <a:t>mkl</a:t>
            </a:r>
            <a:r>
              <a:rPr lang="en-US" dirty="0"/>
              <a:t>::</a:t>
            </a:r>
            <a:r>
              <a:rPr lang="en-US" dirty="0" err="1"/>
              <a:t>blas</a:t>
            </a:r>
            <a:r>
              <a:rPr lang="en-US" dirty="0"/>
              <a:t>::</a:t>
            </a:r>
            <a:r>
              <a:rPr lang="en-US" dirty="0" err="1"/>
              <a:t>column_major</a:t>
            </a:r>
            <a:r>
              <a:rPr lang="en-US" dirty="0"/>
              <a:t>::dot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1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DPCT conversion did not work on CUDA backend with zero tweaks</a:t>
            </a:r>
          </a:p>
          <a:p>
            <a:r>
              <a:rPr lang="en-US" dirty="0"/>
              <a:t>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 error tolerance for these runs: 1e-3, f6 largest kernel size: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24,204 blocks with 64 threads per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Key-point variation is performance ratio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Value of 1 would be perfect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error tolerance for these runs: 1e-3, f6 largest kernel size: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24204 blocks with 64 threads per block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 clear if constant overhead or cost of integrand is what causes the different exec. time ratios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nregions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the count of the number of  sub-divided regions at the moment of termination(leaves in the tree)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Fewest regions/iterations != largest or smallest ratio f3 has the fewest of all but not the smallest or largest ratio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Even if we don’t consider f3, Fewer regions != larger ratio : f2 has fewer regions than f4 but smaller ratio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F2 and f6 has similar iterations but very different ratios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averaged results of some particular iteration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count is in the order of 100</a:t>
            </a:r>
          </a:p>
          <a:p>
            <a:r>
              <a:rPr lang="en-US" dirty="0" err="1"/>
              <a:t>nregions</a:t>
            </a:r>
            <a:r>
              <a:rPr lang="en-US" dirty="0"/>
              <a:t>: regions processed at that particular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ratios small run = 1.13 big run = 1.13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B69B-B462-4976-9D94-61244AF31B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4D2-98C2-F908-EB3D-861FBFD0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7DA0-1F21-FA37-9E21-3956E3DF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361B-3F05-9E3D-C491-D766148D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D5A9-88F0-D5DA-2BFE-3A1CC9EC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57DA-04FA-29EB-500A-FF5C9E14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4873-A983-3758-F1BD-1B7396C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26FC-FD5C-A8D3-7ECC-D8241E0A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581-AD2C-D9F6-ED8F-F1CEBEE8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933C-9A28-F628-87B0-AACA8D77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0FDE-77A5-49FF-931D-F84E11A4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345C9-D02F-D576-8420-0D2277AE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0D26C-866E-D016-C5C9-E368448B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B462-D17C-DD6C-010F-49E35E89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BF48-C503-9244-FFCE-6D1554DC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64C8-3FEA-DB6A-3C6B-FB926AFE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04E-704B-10B4-986A-E582120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55C6-8BC6-386D-512C-9FC79433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F189-736E-067A-6304-6922545A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B548-919E-AAF3-2EC9-79816163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41CB-D6A3-7131-E9C3-245C8F2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AEF-79E9-E6FC-573A-264E6C60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46C9-35B7-0DE7-0458-902C0D05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1BA9-EA49-A8F8-322C-755E59A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F289-AC3C-E14E-BE6E-9C9CF5B8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6A55A-B4C3-804F-F36C-C9354F30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8F2-EE5E-04F4-1640-68A49B79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2316-7C22-B3E8-C2E9-48762054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92ED-FC28-DA29-810A-A36AD0AE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21A7-8AA5-F3BC-E483-FF09B246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A7EE-0B5C-7349-97DE-4DCC9105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C593-155B-1A43-E570-4E078B8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244D-A49B-9811-6223-576C78A8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A49C-3EA8-A68C-AB5C-F41A4676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0535-2E2A-1C52-1B11-AA34A48D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A46BB-3916-5A30-E1C6-7F9D5CD7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95867-7C8E-3D3C-B8D0-6D86D4EDF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F0B21-F102-E495-B791-F69EC28F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E7F3F-4413-379D-BDFF-A5743BE2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01689-3355-D449-8985-8D733421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7C21-6C9A-0893-8802-E25D71D5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B500B-1F0E-1A3F-5235-9BC00504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583C-9B2D-12DE-9D0B-2D3A8970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6948-1AE7-C055-886B-0C757F50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3BE7D-2CD3-C4B1-1139-C90E923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C973B-57C0-BAF8-46B0-9407ABC9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6F611-AE76-7518-3B5A-0F94FEE3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9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0937-78E2-F658-98AD-7491935C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D6FA-99D8-43E2-36CB-2C7C1C8A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8F54-0C6A-8D5A-E341-129245D5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2C7D-A0CE-D5DB-2745-D5AAEEC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0570-D019-EBFC-2D55-0202B150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E53C-7DD3-04EB-E5AA-1683BD1E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FFFA-E357-D577-44E5-DD821670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B3FB6-EACA-340A-3E03-238FD17F3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11919-72C8-FD55-1B6C-0A66E316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C1533-E3CE-F934-DD4F-405A4C50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6ECC-F389-B113-8615-6B25A1C9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B4DC-1C08-1667-DC12-B84408A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E9630-A794-473F-8E3B-799F372B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7489-C45D-7C7F-E9F8-64BE59A2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7287-AE39-653E-6B90-4F6DDB6FB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6BEB-CBE7-4F79-A0FA-B1CA2B7BE5E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2AB7-F6D8-4661-0996-DD35E4F74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3BDB-1685-C65E-4E25-D9B60F734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1FD3-6231-4B59-A254-96D7BB327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1C68-F23D-7F15-D0C2-E82C1F81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797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Porting Multi-dimensional Numerical Integration Methods from CUDA to </a:t>
            </a:r>
            <a:r>
              <a:rPr lang="en-US" b="1" dirty="0" err="1"/>
              <a:t>oneAPI</a:t>
            </a:r>
            <a:endParaRPr lang="en-US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649547-3896-67EE-C934-CB863A47B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9442" y="3759666"/>
            <a:ext cx="1156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000" b="1" dirty="0"/>
              <a:t> Ioannis Sakiotis, Kamesh Arumugam, Marc Paterno, </a:t>
            </a:r>
            <a:r>
              <a:rPr lang="en-US" sz="2000" b="1" dirty="0" err="1"/>
              <a:t>Desh</a:t>
            </a:r>
            <a:r>
              <a:rPr lang="en-US" sz="2000" b="1" dirty="0"/>
              <a:t> Ranjan, Balsa Terzic, Mohammad Zubair</a:t>
            </a:r>
          </a:p>
        </p:txBody>
      </p:sp>
      <p:pic>
        <p:nvPicPr>
          <p:cNvPr id="10" name="Picture 6" descr="Investor Spotlight: Old Dominion University - Hampton Roads Alliance">
            <a:extLst>
              <a:ext uri="{FF2B5EF4-FFF2-40B4-BE49-F238E27FC236}">
                <a16:creationId xmlns:a16="http://schemas.microsoft.com/office/drawing/2014/main" id="{9E5B6900-86E2-25FC-0785-F15115FE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7" y="5709908"/>
            <a:ext cx="216398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rst results from Fermilab's Muon g-2 experiment strengthen evidence of  new physics">
            <a:extLst>
              <a:ext uri="{FF2B5EF4-FFF2-40B4-BE49-F238E27FC236}">
                <a16:creationId xmlns:a16="http://schemas.microsoft.com/office/drawing/2014/main" id="{50EA6953-3290-67AB-663A-2AE86EDAB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340" y="5922576"/>
            <a:ext cx="1323415" cy="6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168FE-DB79-538D-FC0C-F38BA96516A3}"/>
              </a:ext>
            </a:extLst>
          </p:cNvPr>
          <p:cNvSpPr txBox="1"/>
          <p:nvPr/>
        </p:nvSpPr>
        <p:spPr>
          <a:xfrm>
            <a:off x="1179095" y="4381465"/>
            <a:ext cx="9833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work is partially supported by Jefferson Lab and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Center of Excellence at Old Dominion University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4279C-DB54-9948-B8AD-67DAC4E2A317}"/>
              </a:ext>
            </a:extLst>
          </p:cNvPr>
          <p:cNvSpPr txBox="1"/>
          <p:nvPr/>
        </p:nvSpPr>
        <p:spPr>
          <a:xfrm>
            <a:off x="3142917" y="5909107"/>
            <a:ext cx="59061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IXPUG Annual Conference 2022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2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35F-6740-1CF9-1B18-CD39AADB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CUDA and </a:t>
            </a:r>
            <a:r>
              <a:rPr lang="en-US" dirty="0" err="1"/>
              <a:t>oneAPI</a:t>
            </a:r>
            <a:r>
              <a:rPr lang="en-US" dirty="0"/>
              <a:t> on V100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1195-B9B5-02A3-25BA-96A81685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5 integrands</a:t>
            </a:r>
          </a:p>
          <a:p>
            <a:pPr lvl="1"/>
            <a:r>
              <a:rPr lang="en-US" dirty="0"/>
              <a:t>Starting relative error tolerance: 1e-3</a:t>
            </a:r>
          </a:p>
          <a:p>
            <a:pPr lvl="1"/>
            <a:r>
              <a:rPr lang="en-US" dirty="0"/>
              <a:t>Upon convergence, divide accuracy level by 5</a:t>
            </a:r>
          </a:p>
          <a:p>
            <a:r>
              <a:rPr lang="en-US" dirty="0"/>
              <a:t>10 runs per accuracy level</a:t>
            </a:r>
          </a:p>
          <a:p>
            <a:r>
              <a:rPr lang="en-US" dirty="0"/>
              <a:t>Collect execution time of each call to the main kernel</a:t>
            </a:r>
          </a:p>
        </p:txBody>
      </p:sp>
    </p:spTree>
    <p:extLst>
      <p:ext uri="{BB962C8B-B14F-4D97-AF65-F5344CB8AC3E}">
        <p14:creationId xmlns:p14="http://schemas.microsoft.com/office/powerpoint/2010/main" val="279345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9735F-6740-1CF9-1B18-CD39AADB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on V100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C5B7D1-D68C-DE2C-971B-FC4E1318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61353"/>
              </p:ext>
            </p:extLst>
          </p:nvPr>
        </p:nvGraphicFramePr>
        <p:xfrm>
          <a:off x="838200" y="1875493"/>
          <a:ext cx="10512549" cy="39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95">
                  <a:extLst>
                    <a:ext uri="{9D8B030D-6E8A-4147-A177-3AD203B41FA5}">
                      <a16:colId xmlns:a16="http://schemas.microsoft.com/office/drawing/2014/main" val="1255443760"/>
                    </a:ext>
                  </a:extLst>
                </a:gridCol>
                <a:gridCol w="2642097">
                  <a:extLst>
                    <a:ext uri="{9D8B030D-6E8A-4147-A177-3AD203B41FA5}">
                      <a16:colId xmlns:a16="http://schemas.microsoft.com/office/drawing/2014/main" val="1109414857"/>
                    </a:ext>
                  </a:extLst>
                </a:gridCol>
                <a:gridCol w="2463412">
                  <a:extLst>
                    <a:ext uri="{9D8B030D-6E8A-4147-A177-3AD203B41FA5}">
                      <a16:colId xmlns:a16="http://schemas.microsoft.com/office/drawing/2014/main" val="4250938863"/>
                    </a:ext>
                  </a:extLst>
                </a:gridCol>
                <a:gridCol w="3909645">
                  <a:extLst>
                    <a:ext uri="{9D8B030D-6E8A-4147-A177-3AD203B41FA5}">
                      <a16:colId xmlns:a16="http://schemas.microsoft.com/office/drawing/2014/main" val="2542320507"/>
                    </a:ext>
                  </a:extLst>
                </a:gridCol>
              </a:tblGrid>
              <a:tr h="636022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ID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oneAPI (ms)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CUDA (ms)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oneAPI/CUDA</a:t>
                      </a:r>
                    </a:p>
                  </a:txBody>
                  <a:tcPr marL="151218" marR="151218" marT="75609" marB="75609"/>
                </a:tc>
                <a:extLst>
                  <a:ext uri="{0D108BD9-81ED-4DB2-BD59-A6C34878D82A}">
                    <a16:rowId xmlns:a16="http://schemas.microsoft.com/office/drawing/2014/main" val="739547859"/>
                  </a:ext>
                </a:extLst>
              </a:tr>
              <a:tr h="63602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f2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378.36</a:t>
                      </a:r>
                      <a:endParaRPr lang="en-US" sz="3000" dirty="0"/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n-US" sz="3000" dirty="0"/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</a:t>
                      </a:r>
                      <a:endParaRPr lang="en-US" sz="3000" b="1" u="sng" dirty="0"/>
                    </a:p>
                  </a:txBody>
                  <a:tcPr marL="151218" marR="151218" marT="75609" marB="75609"/>
                </a:tc>
                <a:extLst>
                  <a:ext uri="{0D108BD9-81ED-4DB2-BD59-A6C34878D82A}">
                    <a16:rowId xmlns:a16="http://schemas.microsoft.com/office/drawing/2014/main" val="143611804"/>
                  </a:ext>
                </a:extLst>
              </a:tr>
              <a:tr h="63602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f3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</a:t>
                      </a:r>
                      <a:endParaRPr lang="en-US" sz="3000"/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  <a:endParaRPr lang="en-US" sz="3000"/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2.479</a:t>
                      </a:r>
                      <a:endParaRPr lang="en-US" sz="3000" b="1" u="sng" dirty="0"/>
                    </a:p>
                  </a:txBody>
                  <a:tcPr marL="151218" marR="151218" marT="75609" marB="75609"/>
                </a:tc>
                <a:extLst>
                  <a:ext uri="{0D108BD9-81ED-4DB2-BD59-A6C34878D82A}">
                    <a16:rowId xmlns:a16="http://schemas.microsoft.com/office/drawing/2014/main" val="3183420127"/>
                  </a:ext>
                </a:extLst>
              </a:tr>
              <a:tr h="68642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f4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>
                          <a:effectLst/>
                        </a:rPr>
                        <a:t>416.39</a:t>
                      </a:r>
                    </a:p>
                  </a:txBody>
                  <a:tcPr marL="126015" marR="126015" marT="100812" marB="10081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>
                          <a:effectLst/>
                        </a:rPr>
                        <a:t>396.55</a:t>
                      </a:r>
                    </a:p>
                  </a:txBody>
                  <a:tcPr marL="126015" marR="126015" marT="100812" marB="100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en-US" sz="3000" b="1" u="sng" dirty="0"/>
                    </a:p>
                  </a:txBody>
                  <a:tcPr marL="151218" marR="151218" marT="75609" marB="75609"/>
                </a:tc>
                <a:extLst>
                  <a:ext uri="{0D108BD9-81ED-4DB2-BD59-A6C34878D82A}">
                    <a16:rowId xmlns:a16="http://schemas.microsoft.com/office/drawing/2014/main" val="625861856"/>
                  </a:ext>
                </a:extLst>
              </a:tr>
              <a:tr h="68642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f5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>
                          <a:effectLst/>
                        </a:rPr>
                        <a:t>206.67</a:t>
                      </a:r>
                    </a:p>
                  </a:txBody>
                  <a:tcPr marL="126015" marR="126015" marT="100812" marB="10081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>
                          <a:effectLst/>
                        </a:rPr>
                        <a:t>135.78</a:t>
                      </a:r>
                    </a:p>
                  </a:txBody>
                  <a:tcPr marL="126015" marR="126015" marT="100812" marB="10081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u="sng" dirty="0">
                          <a:effectLst/>
                        </a:rPr>
                        <a:t>1.52</a:t>
                      </a:r>
                    </a:p>
                  </a:txBody>
                  <a:tcPr marL="126015" marR="126015" marT="100812" marB="100812" anchor="ctr"/>
                </a:tc>
                <a:extLst>
                  <a:ext uri="{0D108BD9-81ED-4DB2-BD59-A6C34878D82A}">
                    <a16:rowId xmlns:a16="http://schemas.microsoft.com/office/drawing/2014/main" val="4064381894"/>
                  </a:ext>
                </a:extLst>
              </a:tr>
              <a:tr h="68642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f6</a:t>
                      </a:r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9.86</a:t>
                      </a:r>
                      <a:endParaRPr lang="en-US" sz="3000"/>
                    </a:p>
                  </a:txBody>
                  <a:tcPr marL="151218" marR="151218" marT="75609" marB="75609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>
                          <a:effectLst/>
                        </a:rPr>
                        <a:t>2.3811</a:t>
                      </a:r>
                    </a:p>
                  </a:txBody>
                  <a:tcPr marL="126015" marR="126015" marT="100812" marB="100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en-US" sz="3000" b="1" u="sng" dirty="0"/>
                    </a:p>
                  </a:txBody>
                  <a:tcPr marL="151218" marR="151218" marT="75609" marB="75609"/>
                </a:tc>
                <a:extLst>
                  <a:ext uri="{0D108BD9-81ED-4DB2-BD59-A6C34878D82A}">
                    <a16:rowId xmlns:a16="http://schemas.microsoft.com/office/drawing/2014/main" val="337416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7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9735F-6740-1CF9-1B18-CD39AADB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on V100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C5B7D1-D68C-DE2C-971B-FC4E1318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12388"/>
              </p:ext>
            </p:extLst>
          </p:nvPr>
        </p:nvGraphicFramePr>
        <p:xfrm>
          <a:off x="1558755" y="1910438"/>
          <a:ext cx="9071439" cy="432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96">
                  <a:extLst>
                    <a:ext uri="{9D8B030D-6E8A-4147-A177-3AD203B41FA5}">
                      <a16:colId xmlns:a16="http://schemas.microsoft.com/office/drawing/2014/main" val="1255443760"/>
                    </a:ext>
                  </a:extLst>
                </a:gridCol>
                <a:gridCol w="3746825">
                  <a:extLst>
                    <a:ext uri="{9D8B030D-6E8A-4147-A177-3AD203B41FA5}">
                      <a16:colId xmlns:a16="http://schemas.microsoft.com/office/drawing/2014/main" val="2542320507"/>
                    </a:ext>
                  </a:extLst>
                </a:gridCol>
                <a:gridCol w="2034656">
                  <a:extLst>
                    <a:ext uri="{9D8B030D-6E8A-4147-A177-3AD203B41FA5}">
                      <a16:colId xmlns:a16="http://schemas.microsoft.com/office/drawing/2014/main" val="884069874"/>
                    </a:ext>
                  </a:extLst>
                </a:gridCol>
                <a:gridCol w="2166562">
                  <a:extLst>
                    <a:ext uri="{9D8B030D-6E8A-4147-A177-3AD203B41FA5}">
                      <a16:colId xmlns:a16="http://schemas.microsoft.com/office/drawing/2014/main" val="2718338679"/>
                    </a:ext>
                  </a:extLst>
                </a:gridCol>
              </a:tblGrid>
              <a:tr h="71073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ID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err="1"/>
                        <a:t>oneAPI</a:t>
                      </a:r>
                      <a:r>
                        <a:rPr lang="en-US" sz="3300" dirty="0"/>
                        <a:t>/CUDA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nregions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iterations</a:t>
                      </a:r>
                    </a:p>
                  </a:txBody>
                  <a:tcPr marL="167582" marR="167582" marT="83791" marB="83791"/>
                </a:tc>
                <a:extLst>
                  <a:ext uri="{0D108BD9-81ED-4DB2-BD59-A6C34878D82A}">
                    <a16:rowId xmlns:a16="http://schemas.microsoft.com/office/drawing/2014/main" val="739547859"/>
                  </a:ext>
                </a:extLst>
              </a:tr>
              <a:tr h="71073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f2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</a:t>
                      </a:r>
                      <a:endParaRPr lang="en-US" sz="3300" b="1" u="sng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1594048</a:t>
                      </a:r>
                      <a:endParaRPr lang="en-US" sz="3300" b="1" u="none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u="none" dirty="0"/>
                        <a:t>30</a:t>
                      </a:r>
                    </a:p>
                  </a:txBody>
                  <a:tcPr marL="167582" marR="167582" marT="83791" marB="83791"/>
                </a:tc>
                <a:extLst>
                  <a:ext uri="{0D108BD9-81ED-4DB2-BD59-A6C34878D82A}">
                    <a16:rowId xmlns:a16="http://schemas.microsoft.com/office/drawing/2014/main" val="143611804"/>
                  </a:ext>
                </a:extLst>
              </a:tr>
              <a:tr h="71073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f3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2.479</a:t>
                      </a:r>
                      <a:endParaRPr lang="en-US" sz="3300" b="1" u="sng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u="none" dirty="0"/>
                        <a:t>129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u="none" dirty="0"/>
                        <a:t>3</a:t>
                      </a:r>
                    </a:p>
                  </a:txBody>
                  <a:tcPr marL="167582" marR="167582" marT="83791" marB="83791"/>
                </a:tc>
                <a:extLst>
                  <a:ext uri="{0D108BD9-81ED-4DB2-BD59-A6C34878D82A}">
                    <a16:rowId xmlns:a16="http://schemas.microsoft.com/office/drawing/2014/main" val="3183420127"/>
                  </a:ext>
                </a:extLst>
              </a:tr>
              <a:tr h="71073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f4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en-US" sz="3300" b="1" u="sng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4136000</a:t>
                      </a:r>
                      <a:endParaRPr lang="en-US" sz="3300" b="1" u="none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u="none" dirty="0"/>
                        <a:t>19</a:t>
                      </a:r>
                    </a:p>
                  </a:txBody>
                  <a:tcPr marL="167582" marR="167582" marT="83791" marB="83791"/>
                </a:tc>
                <a:extLst>
                  <a:ext uri="{0D108BD9-81ED-4DB2-BD59-A6C34878D82A}">
                    <a16:rowId xmlns:a16="http://schemas.microsoft.com/office/drawing/2014/main" val="625861856"/>
                  </a:ext>
                </a:extLst>
              </a:tr>
              <a:tr h="76659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f5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1" u="sng" dirty="0">
                          <a:effectLst/>
                        </a:rPr>
                        <a:t>1.52</a:t>
                      </a:r>
                    </a:p>
                  </a:txBody>
                  <a:tcPr marL="139653" marR="139653" marT="111722" marB="111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2097152</a:t>
                      </a:r>
                      <a:endParaRPr lang="en-US" sz="3300" b="1" u="none" dirty="0">
                        <a:effectLst/>
                      </a:endParaRPr>
                    </a:p>
                  </a:txBody>
                  <a:tcPr marL="139653" marR="139653" marT="111722" marB="1117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0" u="none" dirty="0">
                          <a:effectLst/>
                        </a:rPr>
                        <a:t>14</a:t>
                      </a:r>
                    </a:p>
                  </a:txBody>
                  <a:tcPr marL="139653" marR="139653" marT="111722" marB="111722" anchor="ctr"/>
                </a:tc>
                <a:extLst>
                  <a:ext uri="{0D108BD9-81ED-4DB2-BD59-A6C34878D82A}">
                    <a16:rowId xmlns:a16="http://schemas.microsoft.com/office/drawing/2014/main" val="4064381894"/>
                  </a:ext>
                </a:extLst>
              </a:tr>
              <a:tr h="71073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f6</a:t>
                      </a:r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en-US" sz="3300" b="1" u="sng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80425</a:t>
                      </a:r>
                      <a:endParaRPr lang="en-US" sz="3300" b="1" u="none" dirty="0"/>
                    </a:p>
                  </a:txBody>
                  <a:tcPr marL="167582" marR="167582" marT="83791" marB="83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3300" b="0" u="none" dirty="0"/>
                    </a:p>
                  </a:txBody>
                  <a:tcPr marL="167582" marR="167582" marT="83791" marB="83791"/>
                </a:tc>
                <a:extLst>
                  <a:ext uri="{0D108BD9-81ED-4DB2-BD59-A6C34878D82A}">
                    <a16:rowId xmlns:a16="http://schemas.microsoft.com/office/drawing/2014/main" val="337416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CC6E-0B7E-D3BB-7751-1B6824E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CUDA and </a:t>
            </a:r>
            <a:r>
              <a:rPr lang="en-US" dirty="0" err="1"/>
              <a:t>oneAPI</a:t>
            </a:r>
            <a:r>
              <a:rPr lang="en-US" dirty="0"/>
              <a:t> on V100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73D4D15-78F1-8671-436F-83C6B54A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70297"/>
              </p:ext>
            </p:extLst>
          </p:nvPr>
        </p:nvGraphicFramePr>
        <p:xfrm>
          <a:off x="704862" y="1816328"/>
          <a:ext cx="9984744" cy="167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163912855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15973127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409963955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22287980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126176596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5560117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15253592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785990642"/>
                    </a:ext>
                  </a:extLst>
                </a:gridCol>
              </a:tblGrid>
              <a:tr h="775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nregions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min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max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2438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08385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oneAPI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CC6E-0B7E-D3BB-7751-1B6824EB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CUDA and </a:t>
            </a:r>
            <a:r>
              <a:rPr lang="en-US" dirty="0" err="1"/>
              <a:t>oneAPI</a:t>
            </a:r>
            <a:r>
              <a:rPr lang="en-US" dirty="0"/>
              <a:t> on V100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73D4D15-78F1-8671-436F-83C6B54A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13543"/>
              </p:ext>
            </p:extLst>
          </p:nvPr>
        </p:nvGraphicFramePr>
        <p:xfrm>
          <a:off x="704862" y="1816328"/>
          <a:ext cx="9984744" cy="167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163912855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15973127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409963955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22287980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126176596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5560117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15253592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785990642"/>
                    </a:ext>
                  </a:extLst>
                </a:gridCol>
              </a:tblGrid>
              <a:tr h="775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nregions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min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max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2438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08385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oneAPI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0090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9CC8C1B-DDFD-2CEE-4EB7-6491FA4B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29740"/>
              </p:ext>
            </p:extLst>
          </p:nvPr>
        </p:nvGraphicFramePr>
        <p:xfrm>
          <a:off x="704862" y="4242025"/>
          <a:ext cx="9984744" cy="167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163912855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15973127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409963955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22287980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126176596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2555601179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215253592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1785990642"/>
                    </a:ext>
                  </a:extLst>
                </a:gridCol>
              </a:tblGrid>
              <a:tr h="775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nregions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min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max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2438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4118208</a:t>
                      </a:r>
                    </a:p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186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08385"/>
                  </a:ext>
                </a:extLst>
              </a:tr>
              <a:tr h="449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oneAPI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4118208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207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0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5BDB-F075-BB07-B9DE-88E6AE59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on V100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B41D2-C234-15DF-1154-85E4D6F8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F3F72-8538-A7F9-3999-F8DD7178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on V100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8BD15-CA28-B261-B5AF-08C8233F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86" y="467208"/>
            <a:ext cx="593843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55B2-E045-A2D3-6FB8-8FADC356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0" y="2565400"/>
            <a:ext cx="2457450" cy="1325563"/>
          </a:xfrm>
        </p:spPr>
        <p:txBody>
          <a:bodyPr/>
          <a:lstStyle/>
          <a:p>
            <a:r>
              <a:rPr lang="en-US" dirty="0" err="1"/>
              <a:t>mCubes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1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C8E-4C5E-A88E-BA73-D02D371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74DA-C7BE-BCE8-04E5-CEFFBA96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7937" cy="4351338"/>
          </a:xfrm>
        </p:spPr>
        <p:txBody>
          <a:bodyPr/>
          <a:lstStyle/>
          <a:p>
            <a:r>
              <a:rPr lang="en-US" dirty="0"/>
              <a:t>Iterative</a:t>
            </a:r>
          </a:p>
          <a:p>
            <a:r>
              <a:rPr lang="en-US" dirty="0"/>
              <a:t>Monte Carlo integration method</a:t>
            </a:r>
          </a:p>
          <a:p>
            <a:r>
              <a:rPr lang="en-US" dirty="0"/>
              <a:t>Based on VEGAS</a:t>
            </a:r>
          </a:p>
          <a:p>
            <a:r>
              <a:rPr lang="en-US" dirty="0"/>
              <a:t>Each thread is mapped to hyper-cubes</a:t>
            </a:r>
          </a:p>
          <a:p>
            <a:r>
              <a:rPr lang="en-US" dirty="0"/>
              <a:t>Randomly select bin</a:t>
            </a:r>
          </a:p>
          <a:p>
            <a:r>
              <a:rPr lang="en-US" dirty="0"/>
              <a:t>Keep track of bin contributions</a:t>
            </a:r>
          </a:p>
          <a:p>
            <a:r>
              <a:rPr lang="en-US" dirty="0"/>
              <a:t>Change bin bounds at end of iteration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41E37EDD-0584-389C-CC10-17C2EA70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1590675"/>
            <a:ext cx="3838575" cy="34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84C89-CD98-DD8E-7614-C80DD42D0FBE}"/>
              </a:ext>
            </a:extLst>
          </p:cNvPr>
          <p:cNvSpPr txBox="1"/>
          <p:nvPr/>
        </p:nvSpPr>
        <p:spPr>
          <a:xfrm>
            <a:off x="9115424" y="5082659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7162-31F3-9369-248D-FF75FC74D517}"/>
              </a:ext>
            </a:extLst>
          </p:cNvPr>
          <p:cNvSpPr txBox="1"/>
          <p:nvPr/>
        </p:nvSpPr>
        <p:spPr>
          <a:xfrm>
            <a:off x="6819065" y="2945368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4985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C8E-4C5E-A88E-BA73-D02D3713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74DA-C7BE-BCE8-04E5-CEFFBA96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/>
          <a:lstStyle/>
          <a:p>
            <a:r>
              <a:rPr lang="en-US" dirty="0"/>
              <a:t>Each thread evaluates many samples</a:t>
            </a:r>
          </a:p>
          <a:p>
            <a:r>
              <a:rPr lang="en-US" dirty="0"/>
              <a:t>Atomic additions for bin-tracking</a:t>
            </a:r>
          </a:p>
          <a:p>
            <a:r>
              <a:rPr lang="en-US" dirty="0"/>
              <a:t>Block reduction on accumulated per-thread values</a:t>
            </a:r>
          </a:p>
          <a:p>
            <a:r>
              <a:rPr lang="en-US" dirty="0"/>
              <a:t>Atomic addition from thread 0 in each block</a:t>
            </a:r>
          </a:p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62933E-6A59-512D-B64C-786E159C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5" y="1825625"/>
            <a:ext cx="3648075" cy="3267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A2C8A-C9E9-CD73-125F-DB66C82CA41D}"/>
              </a:ext>
            </a:extLst>
          </p:cNvPr>
          <p:cNvSpPr txBox="1"/>
          <p:nvPr/>
        </p:nvSpPr>
        <p:spPr>
          <a:xfrm>
            <a:off x="9529762" y="522763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99400-9590-298D-8A47-50B4E4A3ECAE}"/>
              </a:ext>
            </a:extLst>
          </p:cNvPr>
          <p:cNvSpPr txBox="1"/>
          <p:nvPr/>
        </p:nvSpPr>
        <p:spPr>
          <a:xfrm>
            <a:off x="7328653" y="317380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3663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F11-E6EC-3126-F399-9D8274A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7B9A-7227-9FBD-4F58-B5D21B7E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in porting CUDA code to </a:t>
            </a:r>
            <a:r>
              <a:rPr lang="en-US" dirty="0" err="1"/>
              <a:t>oneAPI</a:t>
            </a:r>
            <a:endParaRPr lang="en-US" dirty="0"/>
          </a:p>
          <a:p>
            <a:r>
              <a:rPr lang="en-US" dirty="0"/>
              <a:t>Application: multi-dimensional numerical integration</a:t>
            </a:r>
          </a:p>
          <a:p>
            <a:r>
              <a:rPr lang="en-US" dirty="0"/>
              <a:t>Algorithms/implementations: </a:t>
            </a:r>
          </a:p>
          <a:p>
            <a:pPr lvl="1"/>
            <a:r>
              <a:rPr lang="en-US" dirty="0"/>
              <a:t>PAGANI: quadrature rules</a:t>
            </a:r>
          </a:p>
          <a:p>
            <a:pPr lvl="1"/>
            <a:r>
              <a:rPr lang="en-US" dirty="0" err="1"/>
              <a:t>mCubes</a:t>
            </a:r>
            <a:r>
              <a:rPr lang="en-US" dirty="0"/>
              <a:t>: Monte Carlo</a:t>
            </a:r>
          </a:p>
          <a:p>
            <a:r>
              <a:rPr lang="en-US" dirty="0"/>
              <a:t>Execute on Intel P630 GPU and NVIDIA V100 (CUDA-backend)</a:t>
            </a:r>
          </a:p>
          <a:p>
            <a:r>
              <a:rPr lang="en-US" dirty="0"/>
              <a:t>DPCT vs. manually converted code</a:t>
            </a:r>
          </a:p>
          <a:p>
            <a:r>
              <a:rPr lang="en-US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340189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35F-6740-1CF9-1B18-CD39AADB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CUDA and oneAPI on V100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1195-B9B5-02A3-25BA-96A81685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exec. time of each kernel call</a:t>
            </a:r>
          </a:p>
          <a:p>
            <a:r>
              <a:rPr lang="en-US" dirty="0"/>
              <a:t>Sample sizes tested: 1e7, 1e8, 1e9, 2e9</a:t>
            </a:r>
          </a:p>
          <a:p>
            <a:r>
              <a:rPr lang="en-US" dirty="0"/>
              <a:t>100 runs per sample size</a:t>
            </a:r>
          </a:p>
        </p:txBody>
      </p:sp>
    </p:spTree>
    <p:extLst>
      <p:ext uri="{BB962C8B-B14F-4D97-AF65-F5344CB8AC3E}">
        <p14:creationId xmlns:p14="http://schemas.microsoft.com/office/powerpoint/2010/main" val="339393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9735F-6740-1CF9-1B18-CD39AADB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on V100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789AE9-FCCA-4319-5E44-D63A799EB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43872"/>
              </p:ext>
            </p:extLst>
          </p:nvPr>
        </p:nvGraphicFramePr>
        <p:xfrm>
          <a:off x="4502428" y="1279119"/>
          <a:ext cx="7225749" cy="429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36">
                  <a:extLst>
                    <a:ext uri="{9D8B030D-6E8A-4147-A177-3AD203B41FA5}">
                      <a16:colId xmlns:a16="http://schemas.microsoft.com/office/drawing/2014/main" val="4202887738"/>
                    </a:ext>
                  </a:extLst>
                </a:gridCol>
                <a:gridCol w="2046697">
                  <a:extLst>
                    <a:ext uri="{9D8B030D-6E8A-4147-A177-3AD203B41FA5}">
                      <a16:colId xmlns:a16="http://schemas.microsoft.com/office/drawing/2014/main" val="1381393444"/>
                    </a:ext>
                  </a:extLst>
                </a:gridCol>
                <a:gridCol w="1628572">
                  <a:extLst>
                    <a:ext uri="{9D8B030D-6E8A-4147-A177-3AD203B41FA5}">
                      <a16:colId xmlns:a16="http://schemas.microsoft.com/office/drawing/2014/main" val="2984634457"/>
                    </a:ext>
                  </a:extLst>
                </a:gridCol>
                <a:gridCol w="2631744">
                  <a:extLst>
                    <a:ext uri="{9D8B030D-6E8A-4147-A177-3AD203B41FA5}">
                      <a16:colId xmlns:a16="http://schemas.microsoft.com/office/drawing/2014/main" val="2254139953"/>
                    </a:ext>
                  </a:extLst>
                </a:gridCol>
              </a:tblGrid>
              <a:tr h="1092614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ID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oneAPI (ms)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CUDA (ms)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oneAPI</a:t>
                      </a:r>
                      <a:r>
                        <a:rPr lang="en-US" sz="3000" dirty="0"/>
                        <a:t>/</a:t>
                      </a:r>
                      <a:r>
                        <a:rPr lang="en-US" sz="3000" dirty="0" err="1"/>
                        <a:t>cuda</a:t>
                      </a:r>
                      <a:endParaRPr lang="en-US" sz="3000" dirty="0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3910536141"/>
                  </a:ext>
                </a:extLst>
              </a:tr>
              <a:tr h="6414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f2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368.1702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29.036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12.67</a:t>
                      </a:r>
                      <a:endParaRPr lang="en-US" sz="3000" b="1" u="sng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3644951535"/>
                  </a:ext>
                </a:extLst>
              </a:tr>
              <a:tr h="6414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f3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117.6202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4.9955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23.54</a:t>
                      </a:r>
                      <a:endParaRPr lang="en-US" sz="3000" b="1" u="sng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924595270"/>
                  </a:ext>
                </a:extLst>
              </a:tr>
              <a:tr h="6414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f4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157.5219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9.9644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15.80</a:t>
                      </a:r>
                      <a:endParaRPr lang="en-US" sz="3000" b="1" u="sng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531364752"/>
                  </a:ext>
                </a:extLst>
              </a:tr>
              <a:tr h="6414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f5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147.04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13.567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10.83</a:t>
                      </a:r>
                      <a:endParaRPr lang="en-US" sz="3000" b="1" u="sng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567950798"/>
                  </a:ext>
                </a:extLst>
              </a:tr>
              <a:tr h="6414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f6</a:t>
                      </a:r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170.4264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11.42</a:t>
                      </a:r>
                      <a:endParaRPr lang="en-US" sz="3000"/>
                    </a:p>
                  </a:txBody>
                  <a:tcPr marL="152906" marR="152906" marT="76453" marB="76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14.92</a:t>
                      </a:r>
                      <a:endParaRPr lang="en-US" sz="3000" b="1" u="sng" dirty="0"/>
                    </a:p>
                  </a:txBody>
                  <a:tcPr marL="152906" marR="152906" marT="76453" marB="76453"/>
                </a:tc>
                <a:extLst>
                  <a:ext uri="{0D108BD9-81ED-4DB2-BD59-A6C34878D82A}">
                    <a16:rowId xmlns:a16="http://schemas.microsoft.com/office/drawing/2014/main" val="71690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CC6E-0B7E-D3BB-7751-1B6824EB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err="1"/>
              <a:t>mCubes</a:t>
            </a:r>
            <a:r>
              <a:rPr lang="en-US" sz="3700"/>
              <a:t>: CUDA and </a:t>
            </a:r>
            <a:r>
              <a:rPr lang="en-US" sz="3700" err="1"/>
              <a:t>oneAPI</a:t>
            </a:r>
            <a:r>
              <a:rPr lang="en-US" sz="3700"/>
              <a:t> on CUDA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A374-52AB-FF86-A3B7-8441149B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US" sz="2000" dirty="0" err="1"/>
              <a:t>oneAPI</a:t>
            </a:r>
            <a:r>
              <a:rPr lang="en-US" sz="2000" dirty="0"/>
              <a:t>: 11,148 </a:t>
            </a:r>
            <a:r>
              <a:rPr lang="en-US" sz="2000" dirty="0" err="1"/>
              <a:t>ms</a:t>
            </a:r>
            <a:endParaRPr lang="en-US" sz="2000" dirty="0"/>
          </a:p>
          <a:p>
            <a:pPr lvl="1"/>
            <a:r>
              <a:rPr lang="en-US" sz="2000" dirty="0" err="1"/>
              <a:t>Cuda</a:t>
            </a:r>
            <a:r>
              <a:rPr lang="en-US" sz="2000" dirty="0"/>
              <a:t>: 511 </a:t>
            </a:r>
            <a:r>
              <a:rPr lang="en-US" sz="2000" dirty="0" err="1"/>
              <a:t>ms</a:t>
            </a:r>
            <a:endParaRPr lang="en-US" sz="2000" dirty="0"/>
          </a:p>
          <a:p>
            <a:pPr lvl="1"/>
            <a:r>
              <a:rPr lang="en-US" sz="2000" dirty="0" err="1"/>
              <a:t>oneAPI</a:t>
            </a:r>
            <a:r>
              <a:rPr lang="en-US" sz="2000" dirty="0"/>
              <a:t> is ~20x slower</a:t>
            </a:r>
          </a:p>
          <a:p>
            <a:r>
              <a:rPr lang="en-US" sz="2000" dirty="0"/>
              <a:t>Significant deviation</a:t>
            </a:r>
          </a:p>
          <a:p>
            <a:r>
              <a:rPr lang="en-US" sz="2000" dirty="0"/>
              <a:t>Main factor atomics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58182-EBE4-2F49-8109-108C8A5A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77" y="807593"/>
            <a:ext cx="525270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697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91034-E739-726A-CD41-4D2F1A8E7FD7}"/>
              </a:ext>
            </a:extLst>
          </p:cNvPr>
          <p:cNvSpPr/>
          <p:nvPr/>
        </p:nvSpPr>
        <p:spPr>
          <a:xfrm>
            <a:off x="443060" y="2469823"/>
            <a:ext cx="4279769" cy="3318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D111-3324-A021-3FA9-DB534C44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atomics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5A60AA-A928-CC0C-BCCE-9036DCE72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907"/>
              </p:ext>
            </p:extLst>
          </p:nvPr>
        </p:nvGraphicFramePr>
        <p:xfrm>
          <a:off x="6096000" y="2968585"/>
          <a:ext cx="5422393" cy="183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71">
                  <a:extLst>
                    <a:ext uri="{9D8B030D-6E8A-4147-A177-3AD203B41FA5}">
                      <a16:colId xmlns:a16="http://schemas.microsoft.com/office/drawing/2014/main" val="4057343993"/>
                    </a:ext>
                  </a:extLst>
                </a:gridCol>
                <a:gridCol w="1711118">
                  <a:extLst>
                    <a:ext uri="{9D8B030D-6E8A-4147-A177-3AD203B41FA5}">
                      <a16:colId xmlns:a16="http://schemas.microsoft.com/office/drawing/2014/main" val="787144613"/>
                    </a:ext>
                  </a:extLst>
                </a:gridCol>
                <a:gridCol w="2096504">
                  <a:extLst>
                    <a:ext uri="{9D8B030D-6E8A-4147-A177-3AD203B41FA5}">
                      <a16:colId xmlns:a16="http://schemas.microsoft.com/office/drawing/2014/main" val="1788920958"/>
                    </a:ext>
                  </a:extLst>
                </a:gridCol>
              </a:tblGrid>
              <a:tr h="610453">
                <a:tc>
                  <a:txBody>
                    <a:bodyPr/>
                    <a:lstStyle/>
                    <a:p>
                      <a:pPr algn="ctr"/>
                      <a:endParaRPr lang="en-US" sz="2700"/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Atomic</a:t>
                      </a:r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No Atomic</a:t>
                      </a:r>
                    </a:p>
                  </a:txBody>
                  <a:tcPr marL="138739" marR="138739" marT="69370" marB="69370"/>
                </a:tc>
                <a:extLst>
                  <a:ext uri="{0D108BD9-81ED-4DB2-BD59-A6C34878D82A}">
                    <a16:rowId xmlns:a16="http://schemas.microsoft.com/office/drawing/2014/main" val="2889265862"/>
                  </a:ext>
                </a:extLst>
              </a:tr>
              <a:tr h="61045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CUDA</a:t>
                      </a:r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509</a:t>
                      </a:r>
                      <a:r>
                        <a:rPr lang="en-US" sz="2700" dirty="0"/>
                        <a:t> </a:t>
                      </a:r>
                      <a:r>
                        <a:rPr lang="en-US" sz="2700" dirty="0" err="1"/>
                        <a:t>ms</a:t>
                      </a:r>
                      <a:r>
                        <a:rPr lang="en-US" sz="2700" dirty="0"/>
                        <a:t> </a:t>
                      </a:r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511</a:t>
                      </a:r>
                      <a:r>
                        <a:rPr lang="en-US" sz="2700" dirty="0"/>
                        <a:t> </a:t>
                      </a:r>
                      <a:r>
                        <a:rPr lang="en-US" sz="2700" dirty="0" err="1"/>
                        <a:t>ms</a:t>
                      </a:r>
                      <a:r>
                        <a:rPr lang="en-US" sz="2700" dirty="0"/>
                        <a:t> </a:t>
                      </a:r>
                    </a:p>
                  </a:txBody>
                  <a:tcPr marL="138739" marR="138739" marT="69370" marB="69370"/>
                </a:tc>
                <a:extLst>
                  <a:ext uri="{0D108BD9-81ED-4DB2-BD59-A6C34878D82A}">
                    <a16:rowId xmlns:a16="http://schemas.microsoft.com/office/drawing/2014/main" val="1685124749"/>
                  </a:ext>
                </a:extLst>
              </a:tr>
              <a:tr h="61045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oneAPI</a:t>
                      </a:r>
                      <a:endParaRPr lang="en-US" sz="2700" dirty="0"/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695</a:t>
                      </a:r>
                      <a:r>
                        <a:rPr lang="en-US" sz="2700" dirty="0"/>
                        <a:t> </a:t>
                      </a:r>
                      <a:r>
                        <a:rPr lang="en-US" sz="2700" dirty="0" err="1"/>
                        <a:t>ms</a:t>
                      </a:r>
                      <a:endParaRPr lang="en-US" sz="2700" dirty="0"/>
                    </a:p>
                  </a:txBody>
                  <a:tcPr marL="138739" marR="138739" marT="69370" marB="6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11,148</a:t>
                      </a:r>
                      <a:r>
                        <a:rPr lang="en-US" sz="2700" dirty="0"/>
                        <a:t> </a:t>
                      </a:r>
                      <a:r>
                        <a:rPr lang="en-US" sz="2700" dirty="0" err="1"/>
                        <a:t>ms</a:t>
                      </a:r>
                      <a:endParaRPr lang="en-US" sz="2700" dirty="0"/>
                    </a:p>
                  </a:txBody>
                  <a:tcPr marL="138739" marR="138739" marT="69370" marB="69370"/>
                </a:tc>
                <a:extLst>
                  <a:ext uri="{0D108BD9-81ED-4DB2-BD59-A6C34878D82A}">
                    <a16:rowId xmlns:a16="http://schemas.microsoft.com/office/drawing/2014/main" val="39201930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CE93D4-1884-E066-8995-9865E17D49F2}"/>
              </a:ext>
            </a:extLst>
          </p:cNvPr>
          <p:cNvSpPr txBox="1"/>
          <p:nvPr/>
        </p:nvSpPr>
        <p:spPr>
          <a:xfrm>
            <a:off x="948135" y="2747107"/>
            <a:ext cx="36238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//ATOMIC</a:t>
            </a:r>
          </a:p>
          <a:p>
            <a:r>
              <a:rPr lang="en-US" dirty="0"/>
              <a:t>for (int j = 0; j &lt; </a:t>
            </a:r>
            <a:r>
              <a:rPr lang="en-US" dirty="0" err="1"/>
              <a:t>ndim</a:t>
            </a:r>
            <a:r>
              <a:rPr lang="en-US" dirty="0"/>
              <a:t>; ++j) {</a:t>
            </a:r>
          </a:p>
          <a:p>
            <a:r>
              <a:rPr lang="en-US" dirty="0"/>
              <a:t>  </a:t>
            </a:r>
            <a:r>
              <a:rPr lang="en-US" dirty="0" err="1"/>
              <a:t>atomicAdd</a:t>
            </a:r>
            <a:r>
              <a:rPr lang="en-US" dirty="0"/>
              <a:t>(&amp;d[</a:t>
            </a:r>
            <a:r>
              <a:rPr lang="en-US" dirty="0" err="1"/>
              <a:t>i</a:t>
            </a:r>
            <a:r>
              <a:rPr lang="en-US" dirty="0"/>
              <a:t>], f2); </a:t>
            </a:r>
          </a:p>
          <a:p>
            <a:r>
              <a:rPr lang="en-US" dirty="0"/>
              <a:t>}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//NO ATOMIC</a:t>
            </a:r>
          </a:p>
          <a:p>
            <a:r>
              <a:rPr lang="en-US" dirty="0"/>
              <a:t>for (int j = 0; j &lt; </a:t>
            </a:r>
            <a:r>
              <a:rPr lang="en-US" dirty="0" err="1"/>
              <a:t>ndim</a:t>
            </a:r>
            <a:r>
              <a:rPr lang="en-US" dirty="0"/>
              <a:t>; ++j) {</a:t>
            </a:r>
          </a:p>
          <a:p>
            <a:r>
              <a:rPr lang="en-US" dirty="0"/>
              <a:t>  d[</a:t>
            </a:r>
            <a:r>
              <a:rPr lang="en-US" dirty="0" err="1"/>
              <a:t>i</a:t>
            </a:r>
            <a:r>
              <a:rPr lang="en-US" dirty="0"/>
              <a:t>] += f2;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22619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4E92-972E-C1DB-DEAF-623C4D5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impact on P630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8EFF-24B0-9999-7D0B-BBB591CB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atomics: </a:t>
            </a:r>
            <a:r>
              <a:rPr lang="en-US" dirty="0">
                <a:solidFill>
                  <a:srgbClr val="FF0000"/>
                </a:solidFill>
              </a:rPr>
              <a:t>91,551.4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without atomics: </a:t>
            </a:r>
            <a:r>
              <a:rPr lang="en-US" dirty="0">
                <a:solidFill>
                  <a:srgbClr val="FF0000"/>
                </a:solidFill>
              </a:rPr>
              <a:t>14,219.3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2674-1DEC-8A30-59D2-54DC8C38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075" y="2555875"/>
            <a:ext cx="3152775" cy="1325563"/>
          </a:xfrm>
        </p:spPr>
        <p:txBody>
          <a:bodyPr/>
          <a:lstStyle/>
          <a:p>
            <a:r>
              <a:rPr lang="en-US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09714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1D7D-012C-72DE-CD06-F54CAF7D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DPC++ compatibility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515-0C78-1FC5-15BD-1D8C094A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conversion of CUDA code</a:t>
            </a:r>
          </a:p>
          <a:p>
            <a:r>
              <a:rPr lang="en-US" dirty="0"/>
              <a:t>Not 100% conversion</a:t>
            </a:r>
          </a:p>
          <a:p>
            <a:r>
              <a:rPr lang="en-US" dirty="0"/>
              <a:t>Faster to use than manual implementation</a:t>
            </a:r>
          </a:p>
          <a:p>
            <a:r>
              <a:rPr lang="en-US" dirty="0"/>
              <a:t>Demonstrate techniques unknown to beginners</a:t>
            </a:r>
          </a:p>
          <a:p>
            <a:r>
              <a:rPr lang="en-US" dirty="0"/>
              <a:t>DPCT is easy to use</a:t>
            </a:r>
          </a:p>
          <a:p>
            <a:r>
              <a:rPr lang="en-US" dirty="0"/>
              <a:t>No performance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2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1D7D-012C-72DE-CD06-F54CAF7D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Manual Implementation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8D29E-729F-58B1-2114-97D30CF69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273652"/>
              </p:ext>
            </p:extLst>
          </p:nvPr>
        </p:nvGraphicFramePr>
        <p:xfrm>
          <a:off x="643467" y="1955955"/>
          <a:ext cx="10905067" cy="281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01">
                  <a:extLst>
                    <a:ext uri="{9D8B030D-6E8A-4147-A177-3AD203B41FA5}">
                      <a16:colId xmlns:a16="http://schemas.microsoft.com/office/drawing/2014/main" val="1980659496"/>
                    </a:ext>
                  </a:extLst>
                </a:gridCol>
                <a:gridCol w="5832766">
                  <a:extLst>
                    <a:ext uri="{9D8B030D-6E8A-4147-A177-3AD203B41FA5}">
                      <a16:colId xmlns:a16="http://schemas.microsoft.com/office/drawing/2014/main" val="1357934361"/>
                    </a:ext>
                  </a:extLst>
                </a:gridCol>
              </a:tblGrid>
              <a:tr h="60228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DPCT</a:t>
                      </a:r>
                    </a:p>
                  </a:txBody>
                  <a:tcPr marL="136884" marR="136884" marT="68442" marB="68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MANUAL</a:t>
                      </a:r>
                    </a:p>
                  </a:txBody>
                  <a:tcPr marL="136884" marR="136884" marT="68442" marB="68442"/>
                </a:tc>
                <a:extLst>
                  <a:ext uri="{0D108BD9-81ED-4DB2-BD59-A6C34878D82A}">
                    <a16:rowId xmlns:a16="http://schemas.microsoft.com/office/drawing/2014/main" val="1549170639"/>
                  </a:ext>
                </a:extLst>
              </a:tr>
              <a:tr h="10129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sycl</a:t>
                      </a:r>
                      <a:r>
                        <a:rPr lang="en-US" sz="2700" dirty="0"/>
                        <a:t>::queue&amp; q_ct1 = dev_ct1.default_queue();</a:t>
                      </a:r>
                    </a:p>
                  </a:txBody>
                  <a:tcPr marL="136884" marR="136884" marT="68442" marB="68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Passing </a:t>
                      </a:r>
                      <a:r>
                        <a:rPr lang="en-US" sz="2700" dirty="0" err="1"/>
                        <a:t>sycl</a:t>
                      </a:r>
                      <a:r>
                        <a:rPr lang="en-US" sz="2700" dirty="0"/>
                        <a:t>::queue references throughout</a:t>
                      </a:r>
                    </a:p>
                  </a:txBody>
                  <a:tcPr marL="136884" marR="136884" marT="68442" marB="68442"/>
                </a:tc>
                <a:extLst>
                  <a:ext uri="{0D108BD9-81ED-4DB2-BD59-A6C34878D82A}">
                    <a16:rowId xmlns:a16="http://schemas.microsoft.com/office/drawing/2014/main" val="2037114710"/>
                  </a:ext>
                </a:extLst>
              </a:tr>
              <a:tr h="60228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Use .</a:t>
                      </a:r>
                      <a:r>
                        <a:rPr lang="en-US" sz="2700" dirty="0" err="1"/>
                        <a:t>get_pointer</a:t>
                      </a:r>
                      <a:r>
                        <a:rPr lang="en-US" sz="2700" dirty="0"/>
                        <a:t>()</a:t>
                      </a:r>
                    </a:p>
                  </a:txBody>
                  <a:tcPr marL="136884" marR="136884" marT="68442" marB="68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Pass accessors for shared memory</a:t>
                      </a:r>
                    </a:p>
                  </a:txBody>
                  <a:tcPr marL="136884" marR="136884" marT="68442" marB="68442"/>
                </a:tc>
                <a:extLst>
                  <a:ext uri="{0D108BD9-81ED-4DB2-BD59-A6C34878D82A}">
                    <a16:rowId xmlns:a16="http://schemas.microsoft.com/office/drawing/2014/main" val="4263851794"/>
                  </a:ext>
                </a:extLst>
              </a:tr>
              <a:tr h="60228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nd_item</a:t>
                      </a:r>
                      <a:r>
                        <a:rPr lang="en-US" sz="2700" dirty="0"/>
                        <a:t>&lt;3&gt; </a:t>
                      </a:r>
                    </a:p>
                  </a:txBody>
                  <a:tcPr marL="136884" marR="136884" marT="68442" marB="68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nd_item</a:t>
                      </a:r>
                      <a:r>
                        <a:rPr lang="en-US" sz="2700" dirty="0"/>
                        <a:t>&lt;1&gt; </a:t>
                      </a:r>
                    </a:p>
                  </a:txBody>
                  <a:tcPr marL="136884" marR="136884" marT="68442" marB="68442"/>
                </a:tc>
                <a:extLst>
                  <a:ext uri="{0D108BD9-81ED-4DB2-BD59-A6C34878D82A}">
                    <a16:rowId xmlns:a16="http://schemas.microsoft.com/office/drawing/2014/main" val="128717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4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F89-951F-5FEF-FF48-943D21F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Difference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090690-8A33-82D5-D543-75159C45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5" y="4045049"/>
            <a:ext cx="6980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auto v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sycl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atomic_ref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	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sycl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memory_order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::relaxed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  	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sycl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memory_scope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::device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	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sycl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::access::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address_space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global_space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&gt;(d[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]);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+=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41585-09E8-15FC-F4C0-BB8CF6D81B94}"/>
              </a:ext>
            </a:extLst>
          </p:cNvPr>
          <p:cNvSpPr txBox="1"/>
          <p:nvPr/>
        </p:nvSpPr>
        <p:spPr>
          <a:xfrm>
            <a:off x="7299120" y="4007827"/>
            <a:ext cx="475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dpct</a:t>
            </a:r>
            <a:r>
              <a:rPr lang="en-US" sz="2400" dirty="0"/>
              <a:t>::</a:t>
            </a:r>
            <a:r>
              <a:rPr lang="en-US" sz="2400" dirty="0" err="1"/>
              <a:t>atomic_fetch_add</a:t>
            </a:r>
            <a:r>
              <a:rPr lang="en-US" sz="2400" dirty="0"/>
              <a:t>(&amp;d[</a:t>
            </a:r>
            <a:r>
              <a:rPr lang="en-US" sz="2400" dirty="0" err="1"/>
              <a:t>i</a:t>
            </a:r>
            <a:r>
              <a:rPr lang="en-US" sz="2400" dirty="0"/>
              <a:t>], 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27AD6-D140-3483-0F0D-A49493E3EDC1}"/>
              </a:ext>
            </a:extLst>
          </p:cNvPr>
          <p:cNvSpPr txBox="1"/>
          <p:nvPr/>
        </p:nvSpPr>
        <p:spPr>
          <a:xfrm>
            <a:off x="2361562" y="3444885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64A1C-E59B-7EEC-18B0-43E6A0A4259C}"/>
              </a:ext>
            </a:extLst>
          </p:cNvPr>
          <p:cNvSpPr txBox="1"/>
          <p:nvPr/>
        </p:nvSpPr>
        <p:spPr>
          <a:xfrm>
            <a:off x="8326733" y="3429000"/>
            <a:ext cx="1853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DPCT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70B4-62C3-2527-21A0-F34D0152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599704"/>
            <a:ext cx="10515600" cy="1169551"/>
          </a:xfrm>
        </p:spPr>
        <p:txBody>
          <a:bodyPr>
            <a:normAutofit/>
          </a:bodyPr>
          <a:lstStyle/>
          <a:p>
            <a:r>
              <a:rPr lang="en-US" dirty="0"/>
              <a:t>No impact 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65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91DE-1A12-5A6C-D81D-60348FB1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oneAPI</a:t>
            </a:r>
            <a:r>
              <a:rPr lang="en-US" dirty="0"/>
              <a:t> Ease of use: Library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9CE-3CE9-30FD-D2C6-D1CB8D33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8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usage not on hotspots</a:t>
            </a:r>
          </a:p>
          <a:p>
            <a:r>
              <a:rPr lang="en-US" dirty="0"/>
              <a:t>Parallel STL</a:t>
            </a:r>
          </a:p>
          <a:p>
            <a:pPr lvl="1"/>
            <a:r>
              <a:rPr lang="en-US" dirty="0"/>
              <a:t>Use STL libraries with execution policy modifiers</a:t>
            </a:r>
          </a:p>
          <a:p>
            <a:pPr lvl="1"/>
            <a:r>
              <a:rPr lang="en-US" dirty="0"/>
              <a:t>std::exclusive_scan</a:t>
            </a:r>
          </a:p>
          <a:p>
            <a:pPr lvl="1"/>
            <a:r>
              <a:rPr lang="en-US" dirty="0"/>
              <a:t>dpl::experimental::</a:t>
            </a:r>
            <a:r>
              <a:rPr lang="en-US" dirty="0" err="1"/>
              <a:t>reduce_async</a:t>
            </a:r>
            <a:endParaRPr lang="en-US" dirty="0"/>
          </a:p>
          <a:p>
            <a:r>
              <a:rPr lang="en-US" dirty="0" err="1"/>
              <a:t>oneMKL</a:t>
            </a:r>
            <a:endParaRPr lang="en-US" dirty="0"/>
          </a:p>
          <a:p>
            <a:pPr lvl="1"/>
            <a:r>
              <a:rPr lang="en-US" dirty="0" err="1"/>
              <a:t>oneapi</a:t>
            </a:r>
            <a:r>
              <a:rPr lang="en-US" dirty="0"/>
              <a:t>::mkl::blas::</a:t>
            </a:r>
            <a:r>
              <a:rPr lang="en-US" dirty="0" err="1"/>
              <a:t>column_major</a:t>
            </a:r>
            <a:r>
              <a:rPr lang="en-US" dirty="0"/>
              <a:t>::dot</a:t>
            </a:r>
          </a:p>
          <a:p>
            <a:pPr lvl="1"/>
            <a:r>
              <a:rPr lang="en-US" dirty="0" err="1"/>
              <a:t>oneapi</a:t>
            </a:r>
            <a:r>
              <a:rPr lang="en-US" dirty="0"/>
              <a:t>::mkl::stats::</a:t>
            </a:r>
            <a:r>
              <a:rPr lang="en-US" dirty="0" err="1"/>
              <a:t>min_max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2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1BE1-E68F-AB73-5CAB-AE80819B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C1A4-23EE-A4EA-2C60-E9923466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0633" cy="4351338"/>
          </a:xfrm>
        </p:spPr>
        <p:txBody>
          <a:bodyPr/>
          <a:lstStyle/>
          <a:p>
            <a:r>
              <a:rPr lang="en-US" dirty="0"/>
              <a:t>Integrand as C++ object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0E6CC-3928-F3E9-CAD8-BBD5B0473EF1}"/>
              </a:ext>
            </a:extLst>
          </p:cNvPr>
          <p:cNvSpPr txBox="1"/>
          <p:nvPr/>
        </p:nvSpPr>
        <p:spPr>
          <a:xfrm>
            <a:off x="838200" y="3060441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__device__ __host__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double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operator()(double x, double y,  double z,  double 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const double beta = .5;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return exp(-1.0 *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(pow(25., 2.) * (pow(x - beta, 2) + pow(y - beta, 2) + pow(z - beta, 2) + pow(w - beta, 2) )));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01E4E-07F5-0466-C75A-07D0FE12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54" y="1690688"/>
            <a:ext cx="6142586" cy="41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0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F89-951F-5FEF-FF48-943D21F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oneAPI</a:t>
            </a:r>
            <a:r>
              <a:rPr lang="en-US" dirty="0"/>
              <a:t> 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2067-B379-D2F1-FE17-54FCF4F2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member variables on stack for </a:t>
            </a:r>
            <a:r>
              <a:rPr lang="en-US" dirty="0" err="1"/>
              <a:t>parallel_for</a:t>
            </a:r>
            <a:r>
              <a:rPr lang="en-US" dirty="0"/>
              <a:t> capture</a:t>
            </a:r>
          </a:p>
          <a:p>
            <a:r>
              <a:rPr lang="en-US" dirty="0"/>
              <a:t>Did not find KOKKOS_CLASS_LAMBDA equivalent</a:t>
            </a:r>
          </a:p>
          <a:p>
            <a:r>
              <a:rPr lang="en-US" dirty="0"/>
              <a:t>Placement of DPL and MKL headers in specific order</a:t>
            </a:r>
          </a:p>
          <a:p>
            <a:r>
              <a:rPr lang="en-US" dirty="0"/>
              <a:t>Using </a:t>
            </a:r>
            <a:r>
              <a:rPr lang="en-US" dirty="0" err="1"/>
              <a:t>sycl</a:t>
            </a:r>
            <a:r>
              <a:rPr lang="en-US" dirty="0"/>
              <a:t>::stream </a:t>
            </a:r>
          </a:p>
          <a:p>
            <a:r>
              <a:rPr lang="en-US" dirty="0"/>
              <a:t>Shared mem requires passing variables to </a:t>
            </a:r>
            <a:r>
              <a:rPr lang="en-US" dirty="0" err="1"/>
              <a:t>parallel_for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2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F89-951F-5FEF-FF48-943D21F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oneAPI</a:t>
            </a:r>
            <a:r>
              <a:rPr lang="en-US" dirty="0"/>
              <a:t> ease of use: CUDA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2067-B379-D2F1-FE17-54FCF4F2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 execution on v100 did not work with identical code</a:t>
            </a:r>
          </a:p>
          <a:p>
            <a:r>
              <a:rPr lang="en-US" dirty="0" err="1"/>
              <a:t>dpct</a:t>
            </a:r>
            <a:r>
              <a:rPr lang="en-US" dirty="0"/>
              <a:t>::</a:t>
            </a:r>
            <a:r>
              <a:rPr lang="en-US" dirty="0" err="1"/>
              <a:t>inner_product</a:t>
            </a:r>
            <a:r>
              <a:rPr lang="en-US" dirty="0"/>
              <a:t> with </a:t>
            </a:r>
            <a:r>
              <a:rPr lang="en-US" dirty="0" err="1"/>
              <a:t>dpct</a:t>
            </a:r>
            <a:r>
              <a:rPr lang="en-US" dirty="0"/>
              <a:t>::</a:t>
            </a:r>
            <a:r>
              <a:rPr lang="en-US" dirty="0" err="1"/>
              <a:t>get_device_pointer</a:t>
            </a:r>
            <a:endParaRPr lang="en-US" dirty="0"/>
          </a:p>
          <a:p>
            <a:r>
              <a:rPr lang="en-US" dirty="0"/>
              <a:t>Certain functions in </a:t>
            </a:r>
            <a:r>
              <a:rPr lang="en-US" dirty="0" err="1"/>
              <a:t>row_major</a:t>
            </a:r>
            <a:r>
              <a:rPr lang="en-US" dirty="0"/>
              <a:t> namespace not implemented for MKL</a:t>
            </a:r>
          </a:p>
          <a:p>
            <a:r>
              <a:rPr lang="en-US" dirty="0"/>
              <a:t>Could not use </a:t>
            </a:r>
            <a:r>
              <a:rPr lang="en-US" dirty="0" err="1"/>
              <a:t>mkl</a:t>
            </a:r>
            <a:r>
              <a:rPr lang="en-US" dirty="0"/>
              <a:t>::stats::</a:t>
            </a:r>
            <a:r>
              <a:rPr lang="en-US" dirty="0" err="1"/>
              <a:t>min_max</a:t>
            </a:r>
            <a:r>
              <a:rPr lang="en-US" dirty="0"/>
              <a:t> (undefined reference)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mkl</a:t>
            </a:r>
            <a:r>
              <a:rPr lang="en-US" dirty="0"/>
              <a:t>::</a:t>
            </a:r>
            <a:r>
              <a:rPr lang="en-US" dirty="0" err="1"/>
              <a:t>blas</a:t>
            </a:r>
            <a:r>
              <a:rPr lang="en-US" dirty="0"/>
              <a:t>::</a:t>
            </a:r>
            <a:r>
              <a:rPr lang="en-US" dirty="0" err="1"/>
              <a:t>iamax</a:t>
            </a:r>
            <a:r>
              <a:rPr lang="en-US" dirty="0"/>
              <a:t>, </a:t>
            </a:r>
            <a:r>
              <a:rPr lang="en-US" dirty="0" err="1"/>
              <a:t>iamin</a:t>
            </a:r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issues </a:t>
            </a:r>
          </a:p>
          <a:p>
            <a:r>
              <a:rPr lang="en-US" dirty="0"/>
              <a:t>Utilization of Catch2 for testing </a:t>
            </a:r>
          </a:p>
          <a:p>
            <a:r>
              <a:rPr lang="en-US" dirty="0"/>
              <a:t>Changed calls for returning available memory</a:t>
            </a:r>
          </a:p>
          <a:p>
            <a:pPr lvl="1"/>
            <a:r>
              <a:rPr lang="en-US" dirty="0"/>
              <a:t>V100 16GB</a:t>
            </a:r>
          </a:p>
          <a:p>
            <a:pPr lvl="1"/>
            <a:r>
              <a:rPr lang="en-US" dirty="0" err="1"/>
              <a:t>dpct</a:t>
            </a:r>
            <a:r>
              <a:rPr lang="en-US" dirty="0"/>
              <a:t>::</a:t>
            </a:r>
            <a:r>
              <a:rPr lang="en-US" dirty="0" err="1"/>
              <a:t>get_current_device</a:t>
            </a:r>
            <a:r>
              <a:rPr lang="en-US" dirty="0"/>
              <a:t>().</a:t>
            </a:r>
            <a:r>
              <a:rPr lang="en-US" dirty="0" err="1"/>
              <a:t>get_device_info</a:t>
            </a:r>
            <a:r>
              <a:rPr lang="en-US" dirty="0"/>
              <a:t>().</a:t>
            </a:r>
            <a:r>
              <a:rPr lang="en-US" dirty="0" err="1"/>
              <a:t>get_global_mem_size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device.get_info</a:t>
            </a:r>
            <a:r>
              <a:rPr lang="en-US" dirty="0"/>
              <a:t>&lt;</a:t>
            </a:r>
            <a:r>
              <a:rPr lang="en-US" dirty="0" err="1"/>
              <a:t>sycl</a:t>
            </a:r>
            <a:r>
              <a:rPr lang="en-US" dirty="0"/>
              <a:t>::info::device::</a:t>
            </a:r>
            <a:r>
              <a:rPr lang="en-US" dirty="0" err="1"/>
              <a:t>max_mem_alloc_size</a:t>
            </a:r>
            <a:r>
              <a:rPr lang="en-US" dirty="0"/>
              <a:t>&gt;()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93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15B9-EE88-913B-90D0-FE67541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285C-BBE7-8E33-377D-FEBA9709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DPCT is easy to use</a:t>
            </a:r>
          </a:p>
          <a:p>
            <a:r>
              <a:rPr lang="en-US" dirty="0"/>
              <a:t>Execution on V100 may require code changes</a:t>
            </a:r>
          </a:p>
          <a:p>
            <a:r>
              <a:rPr lang="en-US" dirty="0"/>
              <a:t>Performance varies based on integrand function</a:t>
            </a:r>
          </a:p>
          <a:p>
            <a:pPr lvl="1"/>
            <a:r>
              <a:rPr lang="en-US" dirty="0" err="1"/>
              <a:t>Obserserved</a:t>
            </a:r>
            <a:r>
              <a:rPr lang="en-US" dirty="0"/>
              <a:t> some similar exec. times on PAGANI</a:t>
            </a:r>
          </a:p>
          <a:p>
            <a:pPr lvl="1"/>
            <a:r>
              <a:rPr lang="en-US" dirty="0"/>
              <a:t>1: 5.4 times slower on PAGANI</a:t>
            </a:r>
          </a:p>
          <a:p>
            <a:pPr lvl="1"/>
            <a:r>
              <a:rPr lang="en-US" dirty="0"/>
              <a:t>4 : 80 times slower on </a:t>
            </a:r>
            <a:r>
              <a:rPr lang="en-US" dirty="0" err="1"/>
              <a:t>mCubes</a:t>
            </a:r>
            <a:r>
              <a:rPr lang="en-US" dirty="0"/>
              <a:t> (mostly due to atomics)</a:t>
            </a:r>
          </a:p>
        </p:txBody>
      </p:sp>
    </p:spTree>
    <p:extLst>
      <p:ext uri="{BB962C8B-B14F-4D97-AF65-F5344CB8AC3E}">
        <p14:creationId xmlns:p14="http://schemas.microsoft.com/office/powerpoint/2010/main" val="15339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9E17-336E-C9AB-A5FF-DB0F4715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A4F1-96A8-D3DB-A070-9DF69933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on high-end Intel GPUs</a:t>
            </a:r>
          </a:p>
          <a:p>
            <a:r>
              <a:rPr lang="en-US" dirty="0"/>
              <a:t>Investigate performance factors</a:t>
            </a:r>
          </a:p>
          <a:p>
            <a:r>
              <a:rPr lang="en-US" dirty="0"/>
              <a:t>Address impact of atomics on </a:t>
            </a:r>
            <a:r>
              <a:rPr lang="en-US" dirty="0" err="1"/>
              <a:t>mCubes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279454-43D0-E1F2-143A-B6B62099C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92" y="2017795"/>
            <a:ext cx="3800432" cy="332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E5569-AD43-5C5D-74A4-2821F41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48E0-A0E1-BC3F-8B95-8F2DC17B3007}"/>
              </a:ext>
            </a:extLst>
          </p:cNvPr>
          <p:cNvSpPr txBox="1"/>
          <p:nvPr/>
        </p:nvSpPr>
        <p:spPr>
          <a:xfrm>
            <a:off x="8258920" y="5351398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E8B1-3218-C351-78C2-94F9E823332B}"/>
              </a:ext>
            </a:extLst>
          </p:cNvPr>
          <p:cNvSpPr txBox="1"/>
          <p:nvPr/>
        </p:nvSpPr>
        <p:spPr>
          <a:xfrm>
            <a:off x="6004344" y="334500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4D938-8DDE-68CE-3072-B93825A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DFD4-A9DA-B03A-5644-885031D5F8D0}"/>
              </a:ext>
            </a:extLst>
          </p:cNvPr>
          <p:cNvSpPr txBox="1"/>
          <p:nvPr/>
        </p:nvSpPr>
        <p:spPr>
          <a:xfrm>
            <a:off x="9601200" y="1010042"/>
            <a:ext cx="211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by a block of threads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B0A93-FBA2-8F8B-4960-E353CC8C5E98}"/>
              </a:ext>
            </a:extLst>
          </p:cNvPr>
          <p:cNvSpPr txBox="1"/>
          <p:nvPr/>
        </p:nvSpPr>
        <p:spPr>
          <a:xfrm>
            <a:off x="9408548" y="5658045"/>
            <a:ext cx="227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thread-blocks work in parallel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A8552C-3003-76B1-02DE-AB80FA18881D}"/>
              </a:ext>
            </a:extLst>
          </p:cNvPr>
          <p:cNvCxnSpPr>
            <a:cxnSpLocks/>
          </p:cNvCxnSpPr>
          <p:nvPr/>
        </p:nvCxnSpPr>
        <p:spPr>
          <a:xfrm flipH="1">
            <a:off x="9914598" y="1699557"/>
            <a:ext cx="529772" cy="86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EFE602-9C8A-A3FC-EA5D-1195A74B329F}"/>
              </a:ext>
            </a:extLst>
          </p:cNvPr>
          <p:cNvCxnSpPr>
            <a:cxnSpLocks/>
          </p:cNvCxnSpPr>
          <p:nvPr/>
        </p:nvCxnSpPr>
        <p:spPr>
          <a:xfrm flipH="1">
            <a:off x="9917082" y="1690688"/>
            <a:ext cx="354963" cy="88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D6B693-1260-FE3F-3442-1FDB3C067274}"/>
              </a:ext>
            </a:extLst>
          </p:cNvPr>
          <p:cNvCxnSpPr>
            <a:cxnSpLocks/>
          </p:cNvCxnSpPr>
          <p:nvPr/>
        </p:nvCxnSpPr>
        <p:spPr>
          <a:xfrm flipH="1">
            <a:off x="9914598" y="1699557"/>
            <a:ext cx="610527" cy="86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A20150-AA00-6C8B-3B0C-4175104139CB}"/>
              </a:ext>
            </a:extLst>
          </p:cNvPr>
          <p:cNvCxnSpPr>
            <a:cxnSpLocks/>
          </p:cNvCxnSpPr>
          <p:nvPr/>
        </p:nvCxnSpPr>
        <p:spPr>
          <a:xfrm flipH="1">
            <a:off x="9914598" y="1699557"/>
            <a:ext cx="448602" cy="87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82F0F6-E3EF-03B4-82F0-F755F47888FD}"/>
              </a:ext>
            </a:extLst>
          </p:cNvPr>
          <p:cNvCxnSpPr>
            <a:cxnSpLocks/>
          </p:cNvCxnSpPr>
          <p:nvPr/>
        </p:nvCxnSpPr>
        <p:spPr>
          <a:xfrm flipH="1" flipV="1">
            <a:off x="9954646" y="4640919"/>
            <a:ext cx="140882" cy="85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6FF2BA-F5C6-D066-D416-CF6ADE2C1C93}"/>
              </a:ext>
            </a:extLst>
          </p:cNvPr>
          <p:cNvCxnSpPr>
            <a:cxnSpLocks/>
          </p:cNvCxnSpPr>
          <p:nvPr/>
        </p:nvCxnSpPr>
        <p:spPr>
          <a:xfrm flipH="1" flipV="1">
            <a:off x="9954646" y="4640919"/>
            <a:ext cx="489724" cy="79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E63C10-276B-CA14-A054-DB61A0634E95}"/>
              </a:ext>
            </a:extLst>
          </p:cNvPr>
          <p:cNvCxnSpPr>
            <a:cxnSpLocks/>
          </p:cNvCxnSpPr>
          <p:nvPr/>
        </p:nvCxnSpPr>
        <p:spPr>
          <a:xfrm flipV="1">
            <a:off x="9874551" y="4640919"/>
            <a:ext cx="80095" cy="89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A19F33-6E28-1CB9-D04C-E4272A028C34}"/>
              </a:ext>
            </a:extLst>
          </p:cNvPr>
          <p:cNvCxnSpPr>
            <a:cxnSpLocks/>
          </p:cNvCxnSpPr>
          <p:nvPr/>
        </p:nvCxnSpPr>
        <p:spPr>
          <a:xfrm flipH="1" flipV="1">
            <a:off x="9954646" y="4640919"/>
            <a:ext cx="317399" cy="82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6A1FA5-1FAC-FE3C-4B6E-48A05F7F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/>
          <a:lstStyle/>
          <a:p>
            <a:r>
              <a:rPr lang="en-US" dirty="0"/>
              <a:t>Iterative</a:t>
            </a:r>
          </a:p>
          <a:p>
            <a:r>
              <a:rPr lang="en-US" dirty="0"/>
              <a:t>Operate in parallel across regions</a:t>
            </a:r>
          </a:p>
          <a:p>
            <a:r>
              <a:rPr lang="en-US" dirty="0"/>
              <a:t>Compute integral/error estimate</a:t>
            </a:r>
          </a:p>
        </p:txBody>
      </p:sp>
    </p:spTree>
    <p:extLst>
      <p:ext uri="{BB962C8B-B14F-4D97-AF65-F5344CB8AC3E}">
        <p14:creationId xmlns:p14="http://schemas.microsoft.com/office/powerpoint/2010/main" val="23911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0104E65-C5D0-8217-7E97-679A8D5C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1899174"/>
            <a:ext cx="3724830" cy="3338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E5569-AD43-5C5D-74A4-2821F41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48E0-A0E1-BC3F-8B95-8F2DC17B3007}"/>
              </a:ext>
            </a:extLst>
          </p:cNvPr>
          <p:cNvSpPr txBox="1"/>
          <p:nvPr/>
        </p:nvSpPr>
        <p:spPr>
          <a:xfrm>
            <a:off x="8258920" y="5351398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E8B1-3218-C351-78C2-94F9E823332B}"/>
              </a:ext>
            </a:extLst>
          </p:cNvPr>
          <p:cNvSpPr txBox="1"/>
          <p:nvPr/>
        </p:nvSpPr>
        <p:spPr>
          <a:xfrm>
            <a:off x="6004344" y="334500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4D938-8DDE-68CE-3072-B93825A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C8FD-AEE3-4BD0-96C7-81D4B107BC72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6A1FA5-1FAC-FE3C-4B6E-48A05F7F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>
            <a:normAutofit/>
          </a:bodyPr>
          <a:lstStyle/>
          <a:p>
            <a:r>
              <a:rPr lang="en-US" dirty="0"/>
              <a:t>Iterative</a:t>
            </a:r>
          </a:p>
          <a:p>
            <a:r>
              <a:rPr lang="en-US" dirty="0"/>
              <a:t>Operate in parallel across regions</a:t>
            </a:r>
          </a:p>
          <a:p>
            <a:r>
              <a:rPr lang="en-US" dirty="0"/>
              <a:t>Compute integral/error estimate</a:t>
            </a:r>
          </a:p>
          <a:p>
            <a:r>
              <a:rPr lang="en-US" dirty="0"/>
              <a:t>Classify, split, filter regions</a:t>
            </a:r>
          </a:p>
          <a:p>
            <a:r>
              <a:rPr lang="en-US" dirty="0"/>
              <a:t>Accumulate results at each iteration</a:t>
            </a:r>
          </a:p>
          <a:p>
            <a:r>
              <a:rPr lang="en-US" dirty="0"/>
              <a:t>Region evaluation &gt; 90% total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5178D-15E7-BF44-E6A9-32F1462AA108}"/>
              </a:ext>
            </a:extLst>
          </p:cNvPr>
          <p:cNvSpPr txBox="1"/>
          <p:nvPr/>
        </p:nvSpPr>
        <p:spPr>
          <a:xfrm>
            <a:off x="9601200" y="1010042"/>
            <a:ext cx="211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by a block of threads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94144-D240-EEB7-FB0C-A08ED64D33B7}"/>
              </a:ext>
            </a:extLst>
          </p:cNvPr>
          <p:cNvCxnSpPr>
            <a:cxnSpLocks/>
          </p:cNvCxnSpPr>
          <p:nvPr/>
        </p:nvCxnSpPr>
        <p:spPr>
          <a:xfrm flipH="1">
            <a:off x="9126245" y="1699557"/>
            <a:ext cx="1318125" cy="125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0FC19E-D660-4A30-A937-E765B70AF584}"/>
              </a:ext>
            </a:extLst>
          </p:cNvPr>
          <p:cNvCxnSpPr>
            <a:cxnSpLocks/>
          </p:cNvCxnSpPr>
          <p:nvPr/>
        </p:nvCxnSpPr>
        <p:spPr>
          <a:xfrm flipH="1">
            <a:off x="9099612" y="1690688"/>
            <a:ext cx="1172433" cy="131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E7060C-8874-C58E-DA50-001776F9686E}"/>
              </a:ext>
            </a:extLst>
          </p:cNvPr>
          <p:cNvCxnSpPr>
            <a:cxnSpLocks/>
          </p:cNvCxnSpPr>
          <p:nvPr/>
        </p:nvCxnSpPr>
        <p:spPr>
          <a:xfrm flipH="1">
            <a:off x="9126245" y="1699557"/>
            <a:ext cx="1398880" cy="128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258BF0-EB62-0674-BA98-FE3AF5F2F351}"/>
              </a:ext>
            </a:extLst>
          </p:cNvPr>
          <p:cNvCxnSpPr>
            <a:cxnSpLocks/>
          </p:cNvCxnSpPr>
          <p:nvPr/>
        </p:nvCxnSpPr>
        <p:spPr>
          <a:xfrm flipH="1">
            <a:off x="9117367" y="1699557"/>
            <a:ext cx="1245833" cy="129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787-A7E8-2C5F-E4BE-3ACDDBEC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Verifying correctness of </a:t>
            </a:r>
            <a:r>
              <a:rPr lang="en-US" dirty="0" err="1"/>
              <a:t>oneAPI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4E72-D3D3-1188-BD81-7EAB86D4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Comparison to CUDA implementation</a:t>
            </a:r>
          </a:p>
          <a:p>
            <a:r>
              <a:rPr lang="en-US" dirty="0"/>
              <a:t>Convergence on the same user-specified accuracy requirements</a:t>
            </a:r>
          </a:p>
          <a:p>
            <a:r>
              <a:rPr lang="en-US" dirty="0"/>
              <a:t>Convergence on the same integrands</a:t>
            </a:r>
          </a:p>
          <a:p>
            <a:r>
              <a:rPr lang="en-US" dirty="0"/>
              <a:t>Same results at each level of computation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4C6-60AD-E7AA-4F7C-E89371A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1838-77B6-1A9C-9110-D3F8DEE7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bound</a:t>
            </a:r>
          </a:p>
          <a:p>
            <a:r>
              <a:rPr lang="en-US" dirty="0"/>
              <a:t>Read from global memory for function evaluation point generation</a:t>
            </a:r>
          </a:p>
          <a:p>
            <a:r>
              <a:rPr lang="en-US" dirty="0"/>
              <a:t>Shared memory</a:t>
            </a:r>
          </a:p>
          <a:p>
            <a:pPr lvl="1"/>
            <a:r>
              <a:rPr lang="en-US" dirty="0"/>
              <a:t>Region bounds 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Region axis ranges</a:t>
            </a:r>
          </a:p>
          <a:p>
            <a:pPr lvl="1"/>
            <a:r>
              <a:rPr lang="en-US" dirty="0"/>
              <a:t>ID of region axis with greatest range</a:t>
            </a:r>
          </a:p>
          <a:p>
            <a:pPr lvl="1"/>
            <a:r>
              <a:rPr lang="en-US" dirty="0"/>
              <a:t>Reduction of function evaluations</a:t>
            </a:r>
          </a:p>
          <a:p>
            <a:r>
              <a:rPr lang="en-US" dirty="0"/>
              <a:t>Reduction for sub-group using </a:t>
            </a:r>
            <a:r>
              <a:rPr lang="en-US" dirty="0" err="1"/>
              <a:t>shift_group_left</a:t>
            </a:r>
            <a:endParaRPr lang="en-US" dirty="0"/>
          </a:p>
          <a:p>
            <a:r>
              <a:rPr lang="en-US" dirty="0"/>
              <a:t>Thread 0 writes region results back to global memory at the 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77F3-7956-12D1-3129-C024FBC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CUDA and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oneAPI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on V100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748D-790A-C887-D1EA-2B5822AA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188" cy="4351338"/>
          </a:xfrm>
        </p:spPr>
        <p:txBody>
          <a:bodyPr/>
          <a:lstStyle/>
          <a:p>
            <a:r>
              <a:rPr lang="en-US" dirty="0"/>
              <a:t>All data-structures are allocated on the device</a:t>
            </a:r>
          </a:p>
          <a:p>
            <a:r>
              <a:rPr lang="en-US" dirty="0"/>
              <a:t>Use of </a:t>
            </a:r>
            <a:r>
              <a:rPr lang="en-US" dirty="0" err="1"/>
              <a:t>malloc_device</a:t>
            </a:r>
            <a:r>
              <a:rPr lang="en-US" dirty="0"/>
              <a:t> instead buffer/accessor</a:t>
            </a:r>
          </a:p>
          <a:p>
            <a:r>
              <a:rPr lang="en-US" dirty="0"/>
              <a:t>Shared memory</a:t>
            </a:r>
            <a:endParaRPr lang="en-US" sz="2000" dirty="0"/>
          </a:p>
          <a:p>
            <a:r>
              <a:rPr lang="en-US" sz="2400" dirty="0" err="1"/>
              <a:t>sycl</a:t>
            </a:r>
            <a:r>
              <a:rPr lang="en-US" sz="2400" dirty="0"/>
              <a:t>::accessor&lt;double , 1, </a:t>
            </a:r>
            <a:r>
              <a:rPr lang="en-US" sz="2400" dirty="0" err="1"/>
              <a:t>sycl</a:t>
            </a:r>
            <a:r>
              <a:rPr lang="en-US" sz="2400" dirty="0"/>
              <a:t>::</a:t>
            </a:r>
            <a:r>
              <a:rPr lang="en-US" sz="2400" dirty="0" err="1"/>
              <a:t>access_mode</a:t>
            </a:r>
            <a:r>
              <a:rPr lang="en-US" sz="2400" dirty="0"/>
              <a:t>::</a:t>
            </a:r>
            <a:r>
              <a:rPr lang="en-US" sz="2400" dirty="0" err="1"/>
              <a:t>read_write</a:t>
            </a:r>
            <a:r>
              <a:rPr lang="en-US" sz="2400" dirty="0"/>
              <a:t>, </a:t>
            </a:r>
            <a:r>
              <a:rPr lang="en-US" sz="2400" dirty="0" err="1"/>
              <a:t>sycl</a:t>
            </a:r>
            <a:r>
              <a:rPr lang="en-US" sz="2400" dirty="0"/>
              <a:t>::access::target::local&gt;</a:t>
            </a:r>
          </a:p>
          <a:p>
            <a:r>
              <a:rPr lang="en-US" dirty="0"/>
              <a:t>Timer: use </a:t>
            </a:r>
            <a:r>
              <a:rPr lang="en-US" dirty="0" err="1"/>
              <a:t>get_profiling_info</a:t>
            </a:r>
            <a:r>
              <a:rPr lang="en-US" dirty="0"/>
              <a:t> on main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9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A3F6-9487-25B3-287B-FDE4D16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0"/>
            <a:ext cx="10515600" cy="1325563"/>
          </a:xfrm>
        </p:spPr>
        <p:txBody>
          <a:bodyPr/>
          <a:lstStyle/>
          <a:p>
            <a:r>
              <a:rPr lang="en-US"/>
              <a:t>PAGANI: CUDA and oneAPI on CUDA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7313</TotalTime>
  <Words>1709</Words>
  <Application>Microsoft Office PowerPoint</Application>
  <PresentationFormat>Widescreen</PresentationFormat>
  <Paragraphs>392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Office Theme</vt:lpstr>
      <vt:lpstr> Porting Multi-dimensional Numerical Integration Methods from CUDA to oneAPI</vt:lpstr>
      <vt:lpstr>Agenda</vt:lpstr>
      <vt:lpstr>Interface</vt:lpstr>
      <vt:lpstr>PAGANI</vt:lpstr>
      <vt:lpstr>PAGANI</vt:lpstr>
      <vt:lpstr>Verifying correctness of oneAPI implementation</vt:lpstr>
      <vt:lpstr>Key computations</vt:lpstr>
      <vt:lpstr>Comparing CUDA and oneAPI on V100</vt:lpstr>
      <vt:lpstr>PAGANI: CUDA and oneAPI on CUDA backend</vt:lpstr>
      <vt:lpstr>Comparing CUDA and oneAPI on V100</vt:lpstr>
      <vt:lpstr>Comparing CUDA and oneAPI on V100</vt:lpstr>
      <vt:lpstr>Comparing CUDA and oneAPI on V100</vt:lpstr>
      <vt:lpstr>Comparing CUDA and oneAPI on V100</vt:lpstr>
      <vt:lpstr>Comparing CUDA and oneAPI on V100</vt:lpstr>
      <vt:lpstr>Comparing CUDA and oneAPI on V100</vt:lpstr>
      <vt:lpstr>Comparing CUDA and oneAPI on V100</vt:lpstr>
      <vt:lpstr>mCubes</vt:lpstr>
      <vt:lpstr>mCubes</vt:lpstr>
      <vt:lpstr>mCubes</vt:lpstr>
      <vt:lpstr>Comparing CUDA and oneAPI on V100</vt:lpstr>
      <vt:lpstr>Comparing CUDA and oneAPI on V100</vt:lpstr>
      <vt:lpstr>mCubes: CUDA and oneAPI on CUDA backend</vt:lpstr>
      <vt:lpstr>Impact of atomics</vt:lpstr>
      <vt:lpstr>Atomics impact on P630 </vt:lpstr>
      <vt:lpstr>EASE OF USE</vt:lpstr>
      <vt:lpstr>DPC++ compatibility tool</vt:lpstr>
      <vt:lpstr>Manual Implementation</vt:lpstr>
      <vt:lpstr>Notation Difference</vt:lpstr>
      <vt:lpstr>oneAPI Ease of use: Library Calls</vt:lpstr>
      <vt:lpstr>oneAPI Ease of use</vt:lpstr>
      <vt:lpstr>oneAPI ease of use: CUDA backend</vt:lpstr>
      <vt:lpstr>Conclusion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Sakiotis</dc:creator>
  <cp:lastModifiedBy>Ioannis Sakiotis</cp:lastModifiedBy>
  <cp:revision>339</cp:revision>
  <dcterms:created xsi:type="dcterms:W3CDTF">2022-09-21T21:32:34Z</dcterms:created>
  <dcterms:modified xsi:type="dcterms:W3CDTF">2022-09-28T19:36:21Z</dcterms:modified>
</cp:coreProperties>
</file>