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6" r:id="rId6"/>
    <p:sldId id="271" r:id="rId7"/>
    <p:sldId id="284" r:id="rId8"/>
    <p:sldId id="279" r:id="rId9"/>
    <p:sldId id="281" r:id="rId10"/>
    <p:sldId id="283" r:id="rId11"/>
    <p:sldId id="287" r:id="rId12"/>
    <p:sldId id="288" r:id="rId13"/>
    <p:sldId id="285" r:id="rId14"/>
    <p:sldId id="289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EE3F32"/>
    <a:srgbClr val="F16055"/>
    <a:srgbClr val="FB753F"/>
    <a:srgbClr val="F4857C"/>
    <a:srgbClr val="F5F5F5"/>
    <a:srgbClr val="D24726"/>
    <a:srgbClr val="F2F2F2"/>
    <a:srgbClr val="404040"/>
    <a:srgbClr val="FF9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02-May-21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02-May-21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6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02-May-21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02-May-21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</a:t>
            </a:r>
            <a:r>
              <a:rPr lang="en-US" sz="4800" dirty="0" smtClean="0">
                <a:solidFill>
                  <a:schemeClr val="bg1"/>
                </a:solidFill>
              </a:rPr>
              <a:t>Anton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seamless, intuitive and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simple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web platform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for Educational institution management system. 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9587" y="482890"/>
            <a:ext cx="2300370" cy="640080"/>
          </a:xfrm>
        </p:spPr>
        <p:txBody>
          <a:bodyPr/>
          <a:lstStyle/>
          <a:p>
            <a:r>
              <a:rPr lang="en-US" dirty="0" smtClean="0"/>
              <a:t>The skeleton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5302" y="2314293"/>
            <a:ext cx="1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4342" y="6184814"/>
            <a:ext cx="1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End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33944" y="2712149"/>
            <a:ext cx="1988188" cy="1672046"/>
            <a:chOff x="614351" y="1579877"/>
            <a:chExt cx="1988188" cy="1672046"/>
          </a:xfrm>
        </p:grpSpPr>
        <p:sp>
          <p:nvSpPr>
            <p:cNvPr id="5" name="Hexagon 4"/>
            <p:cNvSpPr/>
            <p:nvPr/>
          </p:nvSpPr>
          <p:spPr>
            <a:xfrm>
              <a:off x="614351" y="1579877"/>
              <a:ext cx="1988188" cy="1672046"/>
            </a:xfrm>
            <a:prstGeom prst="hexagon">
              <a:avLst/>
            </a:prstGeom>
            <a:solidFill>
              <a:srgbClr val="DD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77153" y="1940335"/>
              <a:ext cx="134112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 smtClean="0">
                  <a:solidFill>
                    <a:schemeClr val="bg1"/>
                  </a:solidFill>
                </a:rPr>
                <a:t>HTML5</a:t>
              </a:r>
            </a:p>
            <a:p>
              <a:r>
                <a:rPr lang="en-US" b="1" dirty="0" smtClean="0">
                  <a:solidFill>
                    <a:schemeClr val="bg1"/>
                  </a:solidFill>
                </a:rPr>
                <a:t>CSS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1207" y="4512768"/>
            <a:ext cx="1988188" cy="1672046"/>
            <a:chOff x="695362" y="3833478"/>
            <a:chExt cx="1988188" cy="1672046"/>
          </a:xfrm>
        </p:grpSpPr>
        <p:sp>
          <p:nvSpPr>
            <p:cNvPr id="11" name="Hexagon 10"/>
            <p:cNvSpPr/>
            <p:nvPr/>
          </p:nvSpPr>
          <p:spPr>
            <a:xfrm>
              <a:off x="695362" y="3833478"/>
              <a:ext cx="1988188" cy="1672046"/>
            </a:xfrm>
            <a:prstGeom prst="hexagon">
              <a:avLst/>
            </a:prstGeom>
            <a:solidFill>
              <a:srgbClr val="DD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8497" y="4346335"/>
              <a:ext cx="1322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PHP </a:t>
              </a:r>
            </a:p>
            <a:p>
              <a:r>
                <a:rPr lang="en-US" b="1" dirty="0" err="1" smtClean="0">
                  <a:solidFill>
                    <a:schemeClr val="bg1"/>
                  </a:solidFill>
                </a:rPr>
                <a:t>JavaSript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16225" y="3612458"/>
            <a:ext cx="1988188" cy="1672046"/>
            <a:chOff x="2602539" y="3076778"/>
            <a:chExt cx="1988188" cy="1672046"/>
          </a:xfrm>
        </p:grpSpPr>
        <p:sp>
          <p:nvSpPr>
            <p:cNvPr id="15" name="Hexagon 14"/>
            <p:cNvSpPr/>
            <p:nvPr/>
          </p:nvSpPr>
          <p:spPr>
            <a:xfrm>
              <a:off x="2602539" y="3076778"/>
              <a:ext cx="1988188" cy="1672046"/>
            </a:xfrm>
            <a:prstGeom prst="hexagon">
              <a:avLst/>
            </a:prstGeom>
            <a:solidFill>
              <a:srgbClr val="DD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58039" y="3650093"/>
              <a:ext cx="1341120" cy="456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 smtClean="0">
                  <a:solidFill>
                    <a:schemeClr val="bg1"/>
                  </a:solidFill>
                </a:rPr>
                <a:t>MySQL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191676" y="4272656"/>
            <a:ext cx="1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3" name="Half Frame 22"/>
          <p:cNvSpPr/>
          <p:nvPr/>
        </p:nvSpPr>
        <p:spPr>
          <a:xfrm>
            <a:off x="6757851" y="1924594"/>
            <a:ext cx="809898" cy="896983"/>
          </a:xfrm>
          <a:prstGeom prst="halfFrame">
            <a:avLst>
              <a:gd name="adj1" fmla="val 12903"/>
              <a:gd name="adj2" fmla="val 13978"/>
            </a:avLst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Half Frame 23"/>
          <p:cNvSpPr/>
          <p:nvPr/>
        </p:nvSpPr>
        <p:spPr>
          <a:xfrm rot="10800000">
            <a:off x="10284823" y="4161875"/>
            <a:ext cx="809898" cy="896983"/>
          </a:xfrm>
          <a:prstGeom prst="halfFrame">
            <a:avLst>
              <a:gd name="adj1" fmla="val 12903"/>
              <a:gd name="adj2" fmla="val 13978"/>
            </a:avLst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2800" y="2830006"/>
            <a:ext cx="41539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DD462F"/>
                </a:solidFill>
                <a:latin typeface="+mj-lt"/>
              </a:rPr>
              <a:t>Skeleton</a:t>
            </a:r>
            <a:endParaRPr lang="en-US" sz="8000" b="1" dirty="0">
              <a:solidFill>
                <a:srgbClr val="DD462F"/>
              </a:solidFill>
              <a:latin typeface="+mj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417002" y="2130661"/>
            <a:ext cx="1349895" cy="786193"/>
            <a:chOff x="0" y="0"/>
            <a:chExt cx="949569" cy="493968"/>
          </a:xfrm>
        </p:grpSpPr>
        <p:sp>
          <p:nvSpPr>
            <p:cNvPr id="32" name="Hexagon 31"/>
            <p:cNvSpPr/>
            <p:nvPr/>
          </p:nvSpPr>
          <p:spPr>
            <a:xfrm>
              <a:off x="0" y="0"/>
              <a:ext cx="339969" cy="293077"/>
            </a:xfrm>
            <a:prstGeom prst="hexagon">
              <a:avLst/>
            </a:prstGeom>
            <a:solidFill>
              <a:srgbClr val="EE4916"/>
            </a:solidFill>
            <a:ln>
              <a:solidFill>
                <a:srgbClr val="EE49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Hexagon 32"/>
            <p:cNvSpPr/>
            <p:nvPr/>
          </p:nvSpPr>
          <p:spPr>
            <a:xfrm>
              <a:off x="304800" y="200891"/>
              <a:ext cx="339969" cy="293077"/>
            </a:xfrm>
            <a:prstGeom prst="hexagon">
              <a:avLst/>
            </a:prstGeom>
            <a:solidFill>
              <a:srgbClr val="EE4916"/>
            </a:solidFill>
            <a:ln>
              <a:solidFill>
                <a:srgbClr val="EE49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Hexagon 33"/>
            <p:cNvSpPr/>
            <p:nvPr/>
          </p:nvSpPr>
          <p:spPr>
            <a:xfrm>
              <a:off x="609600" y="13854"/>
              <a:ext cx="339969" cy="293077"/>
            </a:xfrm>
            <a:prstGeom prst="hexagon">
              <a:avLst/>
            </a:prstGeom>
            <a:solidFill>
              <a:srgbClr val="EE4916"/>
            </a:solidFill>
            <a:ln>
              <a:solidFill>
                <a:srgbClr val="EE49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541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9379" y="491599"/>
            <a:ext cx="1743022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Timeframe</a:t>
            </a:r>
            <a:endParaRPr lang="en-US" dirty="0"/>
          </a:p>
        </p:txBody>
      </p:sp>
      <p:sp>
        <p:nvSpPr>
          <p:cNvPr id="4" name="Half Frame 3"/>
          <p:cNvSpPr/>
          <p:nvPr/>
        </p:nvSpPr>
        <p:spPr>
          <a:xfrm>
            <a:off x="6757851" y="1924594"/>
            <a:ext cx="809898" cy="896983"/>
          </a:xfrm>
          <a:prstGeom prst="halfFrame">
            <a:avLst>
              <a:gd name="adj1" fmla="val 12903"/>
              <a:gd name="adj2" fmla="val 13978"/>
            </a:avLst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10800000">
            <a:off x="10284823" y="4161875"/>
            <a:ext cx="809898" cy="896983"/>
          </a:xfrm>
          <a:prstGeom prst="halfFrame">
            <a:avLst>
              <a:gd name="adj1" fmla="val 12903"/>
              <a:gd name="adj2" fmla="val 13978"/>
            </a:avLst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6743" y="2838436"/>
            <a:ext cx="4811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DD462F"/>
                </a:solidFill>
                <a:latin typeface="+mj-lt"/>
              </a:rPr>
              <a:t>Timeframe</a:t>
            </a:r>
            <a:endParaRPr lang="en-US" sz="8000" b="1" dirty="0">
              <a:solidFill>
                <a:srgbClr val="DD462F"/>
              </a:solidFill>
              <a:latin typeface="+mj-lt"/>
            </a:endParaRPr>
          </a:p>
        </p:txBody>
      </p:sp>
      <p:pic>
        <p:nvPicPr>
          <p:cNvPr id="11" name="Picture 10" descr="Events Calander Png - Orange Calendar Png Icon - Free Transparent PNG  Download - PNGke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235" y="1989792"/>
            <a:ext cx="1076552" cy="1006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roup 57"/>
          <p:cNvGrpSpPr/>
          <p:nvPr/>
        </p:nvGrpSpPr>
        <p:grpSpPr>
          <a:xfrm>
            <a:off x="877824" y="2838436"/>
            <a:ext cx="1655064" cy="1154162"/>
            <a:chOff x="877824" y="2838436"/>
            <a:chExt cx="1655064" cy="1154162"/>
          </a:xfrm>
        </p:grpSpPr>
        <p:sp>
          <p:nvSpPr>
            <p:cNvPr id="17" name="TextBox 16"/>
            <p:cNvSpPr txBox="1"/>
            <p:nvPr/>
          </p:nvSpPr>
          <p:spPr>
            <a:xfrm>
              <a:off x="877824" y="2838436"/>
              <a:ext cx="1362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Week 1</a:t>
              </a:r>
              <a:endParaRPr lang="en-US" sz="24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77824" y="3300101"/>
              <a:ext cx="1463040" cy="192907"/>
            </a:xfrm>
            <a:prstGeom prst="roundRect">
              <a:avLst/>
            </a:prstGeom>
            <a:solidFill>
              <a:srgbClr val="F48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7824" y="3530933"/>
              <a:ext cx="1655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DD462F"/>
                  </a:solidFill>
                  <a:latin typeface="Arial Rounded MT Bold" panose="020F0704030504030204" pitchFamily="34" charset="0"/>
                </a:rPr>
                <a:t>Planning</a:t>
              </a:r>
              <a:endParaRPr lang="en-US" sz="2400" b="1" dirty="0">
                <a:solidFill>
                  <a:srgbClr val="DD462F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77824" y="4135529"/>
            <a:ext cx="4773168" cy="1154162"/>
            <a:chOff x="877824" y="4135529"/>
            <a:chExt cx="4773168" cy="1154162"/>
          </a:xfrm>
        </p:grpSpPr>
        <p:sp>
          <p:nvSpPr>
            <p:cNvPr id="20" name="TextBox 19"/>
            <p:cNvSpPr txBox="1"/>
            <p:nvPr/>
          </p:nvSpPr>
          <p:spPr>
            <a:xfrm>
              <a:off x="877824" y="4135529"/>
              <a:ext cx="1737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Week 2-4</a:t>
              </a:r>
              <a:endParaRPr lang="en-US" sz="24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77824" y="4597194"/>
              <a:ext cx="1463040" cy="192907"/>
            </a:xfrm>
            <a:prstGeom prst="roundRect">
              <a:avLst/>
            </a:prstGeom>
            <a:solidFill>
              <a:srgbClr val="F48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7824" y="4828026"/>
              <a:ext cx="3977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DD462F"/>
                  </a:solidFill>
                  <a:latin typeface="Arial Rounded MT Bold" panose="020F0704030504030204" pitchFamily="34" charset="0"/>
                </a:rPr>
                <a:t>Front End development </a:t>
              </a:r>
              <a:endParaRPr lang="en-US" sz="2400" b="1" dirty="0">
                <a:solidFill>
                  <a:srgbClr val="DD462F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32888" y="4598610"/>
              <a:ext cx="1463040" cy="192907"/>
            </a:xfrm>
            <a:prstGeom prst="roundRect">
              <a:avLst/>
            </a:prstGeom>
            <a:solidFill>
              <a:srgbClr val="F160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187952" y="4591583"/>
              <a:ext cx="1463040" cy="192907"/>
            </a:xfrm>
            <a:prstGeom prst="roundRect">
              <a:avLst/>
            </a:prstGeom>
            <a:solidFill>
              <a:srgbClr val="EE3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77824" y="5326200"/>
            <a:ext cx="4773168" cy="1154162"/>
            <a:chOff x="877824" y="5326200"/>
            <a:chExt cx="4773168" cy="1154162"/>
          </a:xfrm>
        </p:grpSpPr>
        <p:sp>
          <p:nvSpPr>
            <p:cNvPr id="25" name="TextBox 24"/>
            <p:cNvSpPr txBox="1"/>
            <p:nvPr/>
          </p:nvSpPr>
          <p:spPr>
            <a:xfrm>
              <a:off x="877824" y="5326200"/>
              <a:ext cx="1737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Week 5-7</a:t>
              </a:r>
              <a:endParaRPr lang="en-US" sz="24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7824" y="5787865"/>
              <a:ext cx="1463040" cy="192907"/>
            </a:xfrm>
            <a:prstGeom prst="roundRect">
              <a:avLst/>
            </a:prstGeom>
            <a:solidFill>
              <a:srgbClr val="F48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77824" y="6018697"/>
              <a:ext cx="3977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DD462F"/>
                  </a:solidFill>
                  <a:latin typeface="Arial Rounded MT Bold" panose="020F0704030504030204" pitchFamily="34" charset="0"/>
                </a:rPr>
                <a:t>Back End development </a:t>
              </a:r>
              <a:endParaRPr lang="en-US" sz="2400" b="1" dirty="0">
                <a:solidFill>
                  <a:srgbClr val="DD462F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532888" y="5782254"/>
              <a:ext cx="1463040" cy="192907"/>
            </a:xfrm>
            <a:prstGeom prst="roundRect">
              <a:avLst/>
            </a:prstGeom>
            <a:solidFill>
              <a:srgbClr val="F160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187952" y="5789208"/>
              <a:ext cx="1463040" cy="192907"/>
            </a:xfrm>
            <a:prstGeom prst="roundRect">
              <a:avLst/>
            </a:prstGeom>
            <a:solidFill>
              <a:srgbClr val="EE3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83968" y="1422345"/>
            <a:ext cx="5098433" cy="1154162"/>
            <a:chOff x="6596742" y="2838436"/>
            <a:chExt cx="5098433" cy="1154162"/>
          </a:xfrm>
        </p:grpSpPr>
        <p:sp>
          <p:nvSpPr>
            <p:cNvPr id="32" name="TextBox 31"/>
            <p:cNvSpPr txBox="1"/>
            <p:nvPr/>
          </p:nvSpPr>
          <p:spPr>
            <a:xfrm>
              <a:off x="6596743" y="2838436"/>
              <a:ext cx="1362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Week 8</a:t>
              </a:r>
              <a:endParaRPr lang="en-US" sz="24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596743" y="3300101"/>
              <a:ext cx="1463040" cy="192907"/>
            </a:xfrm>
            <a:prstGeom prst="roundRect">
              <a:avLst/>
            </a:prstGeom>
            <a:solidFill>
              <a:srgbClr val="F48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96742" y="3530933"/>
              <a:ext cx="5098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DD462F"/>
                  </a:solidFill>
                  <a:latin typeface="Arial Rounded MT Bold" panose="020F0704030504030204" pitchFamily="34" charset="0"/>
                </a:rPr>
                <a:t>Backend and database </a:t>
              </a:r>
              <a:r>
                <a:rPr lang="en-US" sz="2400" b="1" dirty="0" err="1" smtClean="0">
                  <a:solidFill>
                    <a:srgbClr val="DD462F"/>
                  </a:solidFill>
                  <a:latin typeface="Arial Rounded MT Bold" panose="020F0704030504030204" pitchFamily="34" charset="0"/>
                </a:rPr>
                <a:t>interation</a:t>
              </a:r>
              <a:endParaRPr lang="en-US" sz="2400" b="1" dirty="0">
                <a:solidFill>
                  <a:srgbClr val="DD462F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404719" y="3973146"/>
            <a:ext cx="3977640" cy="1154162"/>
            <a:chOff x="6596743" y="5326200"/>
            <a:chExt cx="3977640" cy="1154162"/>
          </a:xfrm>
        </p:grpSpPr>
        <p:sp>
          <p:nvSpPr>
            <p:cNvPr id="40" name="TextBox 39"/>
            <p:cNvSpPr txBox="1"/>
            <p:nvPr/>
          </p:nvSpPr>
          <p:spPr>
            <a:xfrm>
              <a:off x="6596743" y="5326200"/>
              <a:ext cx="1737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Week 11</a:t>
              </a:r>
              <a:endParaRPr lang="en-US" sz="2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596743" y="5787865"/>
              <a:ext cx="1463040" cy="192907"/>
            </a:xfrm>
            <a:prstGeom prst="roundRect">
              <a:avLst/>
            </a:prstGeom>
            <a:solidFill>
              <a:srgbClr val="F48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96743" y="6018697"/>
              <a:ext cx="3977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DD462F"/>
                  </a:solidFill>
                  <a:latin typeface="Arial Rounded MT Bold" panose="020F0704030504030204" pitchFamily="34" charset="0"/>
                </a:rPr>
                <a:t>Student Functionalities</a:t>
              </a:r>
              <a:endParaRPr lang="en-US" sz="2400" b="1" dirty="0">
                <a:solidFill>
                  <a:srgbClr val="DD462F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483968" y="2776880"/>
            <a:ext cx="3992880" cy="1140989"/>
            <a:chOff x="6581503" y="4148702"/>
            <a:chExt cx="3992880" cy="1140989"/>
          </a:xfrm>
        </p:grpSpPr>
        <p:sp>
          <p:nvSpPr>
            <p:cNvPr id="37" name="TextBox 36"/>
            <p:cNvSpPr txBox="1"/>
            <p:nvPr/>
          </p:nvSpPr>
          <p:spPr>
            <a:xfrm>
              <a:off x="6596743" y="4828026"/>
              <a:ext cx="3977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DD462F"/>
                  </a:solidFill>
                  <a:latin typeface="Arial Rounded MT Bold" panose="020F0704030504030204" pitchFamily="34" charset="0"/>
                </a:rPr>
                <a:t>Admin Functionalities </a:t>
              </a:r>
              <a:endParaRPr lang="en-US" sz="2400" b="1" dirty="0">
                <a:solidFill>
                  <a:srgbClr val="DD462F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251807" y="4598610"/>
              <a:ext cx="1463040" cy="192907"/>
            </a:xfrm>
            <a:prstGeom prst="roundRect">
              <a:avLst/>
            </a:prstGeom>
            <a:solidFill>
              <a:srgbClr val="F160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81503" y="4148702"/>
              <a:ext cx="1737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Week 9-10</a:t>
              </a:r>
              <a:endParaRPr lang="en-US" sz="24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581503" y="4610367"/>
              <a:ext cx="1463040" cy="192907"/>
            </a:xfrm>
            <a:prstGeom prst="roundRect">
              <a:avLst/>
            </a:prstGeom>
            <a:solidFill>
              <a:srgbClr val="F48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404066" y="5022904"/>
            <a:ext cx="4550446" cy="1154162"/>
            <a:chOff x="6596743" y="5326200"/>
            <a:chExt cx="4550446" cy="1154162"/>
          </a:xfrm>
        </p:grpSpPr>
        <p:sp>
          <p:nvSpPr>
            <p:cNvPr id="51" name="TextBox 50"/>
            <p:cNvSpPr txBox="1"/>
            <p:nvPr/>
          </p:nvSpPr>
          <p:spPr>
            <a:xfrm>
              <a:off x="6596743" y="5326200"/>
              <a:ext cx="1737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Week 12</a:t>
              </a:r>
              <a:endParaRPr lang="en-US" sz="24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596743" y="5787865"/>
              <a:ext cx="1463040" cy="192907"/>
            </a:xfrm>
            <a:prstGeom prst="roundRect">
              <a:avLst/>
            </a:prstGeom>
            <a:solidFill>
              <a:srgbClr val="F48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96743" y="6018697"/>
              <a:ext cx="4550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DD462F"/>
                  </a:solidFill>
                  <a:latin typeface="Arial Rounded MT Bold" panose="020F0704030504030204" pitchFamily="34" charset="0"/>
                </a:rPr>
                <a:t>Authentication development</a:t>
              </a:r>
              <a:endParaRPr lang="en-US" sz="2400" b="1" dirty="0">
                <a:solidFill>
                  <a:srgbClr val="DD462F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234960" y="2883102"/>
            <a:ext cx="4221478" cy="1154162"/>
            <a:chOff x="6596743" y="5326200"/>
            <a:chExt cx="4550446" cy="1154162"/>
          </a:xfrm>
        </p:grpSpPr>
        <p:sp>
          <p:nvSpPr>
            <p:cNvPr id="55" name="TextBox 54"/>
            <p:cNvSpPr txBox="1"/>
            <p:nvPr/>
          </p:nvSpPr>
          <p:spPr>
            <a:xfrm>
              <a:off x="6596743" y="5326200"/>
              <a:ext cx="1737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Week 13</a:t>
              </a:r>
              <a:endParaRPr lang="en-US" sz="24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6596743" y="5787865"/>
              <a:ext cx="1463040" cy="192907"/>
            </a:xfrm>
            <a:prstGeom prst="roundRect">
              <a:avLst/>
            </a:prstGeom>
            <a:solidFill>
              <a:srgbClr val="F48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96743" y="6018697"/>
              <a:ext cx="4550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DD462F"/>
                  </a:solidFill>
                  <a:latin typeface="Arial Rounded MT Bold" panose="020F0704030504030204" pitchFamily="34" charset="0"/>
                </a:rPr>
                <a:t>Testing</a:t>
              </a:r>
              <a:endParaRPr lang="en-US" sz="2400" b="1" dirty="0">
                <a:solidFill>
                  <a:srgbClr val="DD462F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1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040" y="2157984"/>
            <a:ext cx="6099048" cy="22775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Thanks!!!</a:t>
            </a:r>
          </a:p>
          <a:p>
            <a:r>
              <a:rPr lang="en-US" sz="44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We are open to your </a:t>
            </a:r>
          </a:p>
          <a:p>
            <a:r>
              <a:rPr lang="en-US" sz="44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precious question now!!</a:t>
            </a:r>
            <a:endParaRPr lang="en-US" sz="44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71667" y="557545"/>
            <a:ext cx="22951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0" dirty="0" smtClean="0">
                <a:solidFill>
                  <a:schemeClr val="bg1"/>
                </a:solidFill>
              </a:rPr>
              <a:t>?</a:t>
            </a:r>
            <a:endParaRPr lang="en-US" sz="3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64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3" presetClass="emph" presetSubtype="2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  <p:bldP spid="8" grpId="4"/>
      <p:bldP spid="8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257" y="2070241"/>
            <a:ext cx="5199017" cy="1314995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7073" y="2372492"/>
            <a:ext cx="501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Mentor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163" y="3647918"/>
            <a:ext cx="3711215" cy="1200329"/>
            <a:chOff x="4466134" y="2788374"/>
            <a:chExt cx="3711215" cy="1200329"/>
          </a:xfrm>
        </p:grpSpPr>
        <p:sp>
          <p:nvSpPr>
            <p:cNvPr id="10" name="TextBox 9"/>
            <p:cNvSpPr txBox="1"/>
            <p:nvPr/>
          </p:nvSpPr>
          <p:spPr>
            <a:xfrm>
              <a:off x="4650376" y="2788374"/>
              <a:ext cx="35269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Tanjila</a:t>
              </a:r>
              <a:r>
                <a:rPr lang="en-US" dirty="0" smtClean="0"/>
                <a:t> </a:t>
              </a:r>
              <a:r>
                <a:rPr lang="en-US" dirty="0" err="1" smtClean="0"/>
                <a:t>Alam</a:t>
              </a:r>
              <a:r>
                <a:rPr lang="en-US" dirty="0" smtClean="0"/>
                <a:t> </a:t>
              </a:r>
              <a:r>
                <a:rPr lang="en-US" dirty="0" err="1" smtClean="0"/>
                <a:t>Sathi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Lecturer</a:t>
              </a:r>
            </a:p>
            <a:p>
              <a:r>
                <a:rPr lang="en-US" dirty="0" smtClean="0"/>
                <a:t>tanjilaalam187@iut-Dhaka.edu</a:t>
              </a:r>
            </a:p>
            <a:p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1" name="Diagonal Stripe 10"/>
            <p:cNvSpPr/>
            <p:nvPr/>
          </p:nvSpPr>
          <p:spPr>
            <a:xfrm rot="18461414">
              <a:off x="4419599" y="3050384"/>
              <a:ext cx="461554" cy="368483"/>
            </a:xfrm>
            <a:prstGeom prst="diagStripe">
              <a:avLst>
                <a:gd name="adj" fmla="val 0"/>
              </a:avLst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5400000">
            <a:off x="3865406" y="3665108"/>
            <a:ext cx="4504730" cy="1314995"/>
            <a:chOff x="261257" y="278674"/>
            <a:chExt cx="5538651" cy="1314995"/>
          </a:xfrm>
        </p:grpSpPr>
        <p:sp>
          <p:nvSpPr>
            <p:cNvPr id="14" name="Rectangle 13"/>
            <p:cNvSpPr/>
            <p:nvPr/>
          </p:nvSpPr>
          <p:spPr>
            <a:xfrm>
              <a:off x="261257" y="278674"/>
              <a:ext cx="5538651" cy="1314995"/>
            </a:xfrm>
            <a:prstGeom prst="rect">
              <a:avLst/>
            </a:prstGeom>
            <a:solidFill>
              <a:srgbClr val="DD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 rot="10800000">
              <a:off x="452846" y="352699"/>
              <a:ext cx="5347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+mj-lt"/>
                </a:rPr>
                <a:t>Members</a:t>
              </a:r>
              <a:endParaRPr 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6775269" y="1119972"/>
            <a:ext cx="4815840" cy="2017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alf Frame 16"/>
          <p:cNvSpPr/>
          <p:nvPr/>
        </p:nvSpPr>
        <p:spPr>
          <a:xfrm flipH="1">
            <a:off x="4841967" y="3446007"/>
            <a:ext cx="544282" cy="664770"/>
          </a:xfrm>
          <a:prstGeom prst="halfFrame">
            <a:avLst>
              <a:gd name="adj1" fmla="val 15733"/>
              <a:gd name="adj2" fmla="val 16419"/>
            </a:avLst>
          </a:prstGeom>
          <a:solidFill>
            <a:srgbClr val="DD462F"/>
          </a:solidFill>
          <a:ln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849293" y="2257287"/>
            <a:ext cx="3431177" cy="923330"/>
            <a:chOff x="679269" y="2856411"/>
            <a:chExt cx="3431177" cy="923330"/>
          </a:xfrm>
        </p:grpSpPr>
        <p:sp>
          <p:nvSpPr>
            <p:cNvPr id="19" name="Chord 18"/>
            <p:cNvSpPr/>
            <p:nvPr/>
          </p:nvSpPr>
          <p:spPr>
            <a:xfrm>
              <a:off x="679269" y="3004345"/>
              <a:ext cx="461554" cy="418011"/>
            </a:xfrm>
            <a:prstGeom prst="chord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0823" y="2856411"/>
              <a:ext cx="29696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Esrat</a:t>
              </a:r>
              <a:r>
                <a:rPr lang="en-US" dirty="0" smtClean="0"/>
                <a:t> </a:t>
              </a:r>
              <a:r>
                <a:rPr lang="en-US" dirty="0" err="1" smtClean="0"/>
                <a:t>Ebtida</a:t>
              </a:r>
              <a:r>
                <a:rPr lang="en-US" dirty="0" smtClean="0"/>
                <a:t> </a:t>
              </a:r>
              <a:r>
                <a:rPr lang="en-US" dirty="0" err="1" smtClean="0"/>
                <a:t>Sakib</a:t>
              </a:r>
              <a:endParaRPr lang="en-US" dirty="0" smtClean="0"/>
            </a:p>
            <a:p>
              <a:r>
                <a:rPr lang="en-US" dirty="0" smtClean="0"/>
                <a:t>#190042102</a:t>
              </a:r>
            </a:p>
            <a:p>
              <a:r>
                <a:rPr lang="en-US" dirty="0" smtClean="0"/>
                <a:t>esratebtida@iut-dhaka.edu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86304" y="4146894"/>
            <a:ext cx="3431177" cy="923330"/>
            <a:chOff x="679269" y="4141796"/>
            <a:chExt cx="3431177" cy="923330"/>
          </a:xfrm>
        </p:grpSpPr>
        <p:sp>
          <p:nvSpPr>
            <p:cNvPr id="22" name="Chord 21"/>
            <p:cNvSpPr/>
            <p:nvPr/>
          </p:nvSpPr>
          <p:spPr>
            <a:xfrm>
              <a:off x="679269" y="4294307"/>
              <a:ext cx="461554" cy="418011"/>
            </a:xfrm>
            <a:prstGeom prst="chord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40823" y="4141796"/>
              <a:ext cx="29696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Md. </a:t>
              </a:r>
              <a:r>
                <a:rPr lang="en-US" dirty="0" err="1" smtClean="0"/>
                <a:t>Ahnaf</a:t>
              </a:r>
              <a:r>
                <a:rPr lang="en-US" dirty="0" smtClean="0"/>
                <a:t> </a:t>
              </a:r>
              <a:r>
                <a:rPr lang="en-US" dirty="0" err="1" smtClean="0"/>
                <a:t>Akib</a:t>
              </a:r>
              <a:endParaRPr lang="en-US" dirty="0" smtClean="0"/>
            </a:p>
            <a:p>
              <a:r>
                <a:rPr lang="en-US" dirty="0" smtClean="0"/>
                <a:t>#190042137</a:t>
              </a:r>
            </a:p>
            <a:p>
              <a:r>
                <a:rPr lang="en-US" dirty="0" smtClean="0"/>
                <a:t>ahnafakib@iut-dhaka.edu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49293" y="3187447"/>
            <a:ext cx="3831772" cy="923330"/>
            <a:chOff x="7942217" y="2930545"/>
            <a:chExt cx="3831772" cy="923330"/>
          </a:xfrm>
        </p:grpSpPr>
        <p:sp>
          <p:nvSpPr>
            <p:cNvPr id="25" name="Chord 24"/>
            <p:cNvSpPr/>
            <p:nvPr/>
          </p:nvSpPr>
          <p:spPr>
            <a:xfrm>
              <a:off x="7942217" y="3078480"/>
              <a:ext cx="461554" cy="418011"/>
            </a:xfrm>
            <a:prstGeom prst="chord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03771" y="2930545"/>
              <a:ext cx="33702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Md. </a:t>
              </a:r>
              <a:r>
                <a:rPr lang="en-US" dirty="0" err="1" smtClean="0"/>
                <a:t>Sakibul</a:t>
              </a:r>
              <a:r>
                <a:rPr lang="en-US" dirty="0" smtClean="0"/>
                <a:t> Islam</a:t>
              </a:r>
            </a:p>
            <a:p>
              <a:r>
                <a:rPr lang="en-US" dirty="0" smtClean="0"/>
                <a:t>#190042125</a:t>
              </a:r>
            </a:p>
            <a:p>
              <a:r>
                <a:rPr lang="en-US" dirty="0" smtClean="0"/>
                <a:t>sakibulislam55@iut-dhaka.edu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018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548296" y="504399"/>
            <a:ext cx="2239410" cy="64008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impulse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98326" y="2079828"/>
            <a:ext cx="41539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DD462F"/>
                </a:solidFill>
                <a:latin typeface="+mj-lt"/>
              </a:rPr>
              <a:t>The impulse</a:t>
            </a:r>
            <a:endParaRPr lang="en-US" sz="8000" b="1" dirty="0">
              <a:solidFill>
                <a:srgbClr val="DD462F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180320" y="2303417"/>
            <a:ext cx="487681" cy="923109"/>
            <a:chOff x="10180320" y="2303417"/>
            <a:chExt cx="487681" cy="923109"/>
          </a:xfrm>
        </p:grpSpPr>
        <p:sp>
          <p:nvSpPr>
            <p:cNvPr id="5" name="Rectangle 4"/>
            <p:cNvSpPr/>
            <p:nvPr/>
          </p:nvSpPr>
          <p:spPr>
            <a:xfrm>
              <a:off x="10180320" y="2303417"/>
              <a:ext cx="209006" cy="518160"/>
            </a:xfrm>
            <a:prstGeom prst="rect">
              <a:avLst/>
            </a:prstGeom>
            <a:solidFill>
              <a:srgbClr val="DD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458995" y="2708366"/>
              <a:ext cx="209006" cy="518160"/>
            </a:xfrm>
            <a:prstGeom prst="rect">
              <a:avLst/>
            </a:prstGeom>
            <a:solidFill>
              <a:srgbClr val="DD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Half Frame 8"/>
          <p:cNvSpPr/>
          <p:nvPr/>
        </p:nvSpPr>
        <p:spPr>
          <a:xfrm>
            <a:off x="6757851" y="1924594"/>
            <a:ext cx="809898" cy="896983"/>
          </a:xfrm>
          <a:prstGeom prst="halfFrame">
            <a:avLst>
              <a:gd name="adj1" fmla="val 12903"/>
              <a:gd name="adj2" fmla="val 13978"/>
            </a:avLst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10800000">
            <a:off x="10284823" y="4161875"/>
            <a:ext cx="809898" cy="896983"/>
          </a:xfrm>
          <a:prstGeom prst="halfFrame">
            <a:avLst>
              <a:gd name="adj1" fmla="val 12903"/>
              <a:gd name="adj2" fmla="val 13978"/>
            </a:avLst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73458" y="1910660"/>
            <a:ext cx="5769428" cy="662723"/>
            <a:chOff x="573458" y="1910660"/>
            <a:chExt cx="5769428" cy="662723"/>
          </a:xfrm>
        </p:grpSpPr>
        <p:sp>
          <p:nvSpPr>
            <p:cNvPr id="2" name="Donut 1"/>
            <p:cNvSpPr/>
            <p:nvPr/>
          </p:nvSpPr>
          <p:spPr>
            <a:xfrm>
              <a:off x="573458" y="2033451"/>
              <a:ext cx="513805" cy="539932"/>
            </a:xfrm>
            <a:prstGeom prst="donut">
              <a:avLst>
                <a:gd name="adj" fmla="val 24829"/>
              </a:avLst>
            </a:prstGeom>
            <a:solidFill>
              <a:srgbClr val="DD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6781" y="1910660"/>
              <a:ext cx="5286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Outdated data storage</a:t>
              </a:r>
              <a:endParaRPr lang="en-US" sz="36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3458" y="2984252"/>
            <a:ext cx="5684067" cy="646331"/>
            <a:chOff x="573458" y="2984252"/>
            <a:chExt cx="5684067" cy="646331"/>
          </a:xfrm>
        </p:grpSpPr>
        <p:sp>
          <p:nvSpPr>
            <p:cNvPr id="6" name="Donut 5"/>
            <p:cNvSpPr/>
            <p:nvPr/>
          </p:nvSpPr>
          <p:spPr>
            <a:xfrm>
              <a:off x="573458" y="3063946"/>
              <a:ext cx="513805" cy="539932"/>
            </a:xfrm>
            <a:prstGeom prst="donut">
              <a:avLst>
                <a:gd name="adj" fmla="val 24829"/>
              </a:avLst>
            </a:prstGeom>
            <a:solidFill>
              <a:srgbClr val="DD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87263" y="2984252"/>
              <a:ext cx="5170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Redundancy in workflow</a:t>
              </a:r>
              <a:endParaRPr lang="en-US" sz="36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3458" y="3998541"/>
            <a:ext cx="5567409" cy="1200329"/>
            <a:chOff x="573458" y="3998541"/>
            <a:chExt cx="5567409" cy="1200329"/>
          </a:xfrm>
        </p:grpSpPr>
        <p:sp>
          <p:nvSpPr>
            <p:cNvPr id="7" name="Donut 6"/>
            <p:cNvSpPr/>
            <p:nvPr/>
          </p:nvSpPr>
          <p:spPr>
            <a:xfrm>
              <a:off x="573458" y="4094441"/>
              <a:ext cx="513805" cy="539932"/>
            </a:xfrm>
            <a:prstGeom prst="donut">
              <a:avLst>
                <a:gd name="adj" fmla="val 24829"/>
              </a:avLst>
            </a:prstGeom>
            <a:solidFill>
              <a:srgbClr val="DD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6781" y="3998541"/>
              <a:ext cx="50840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Static structure of data access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7272" y="457919"/>
            <a:ext cx="1438222" cy="640080"/>
          </a:xfrm>
        </p:spPr>
        <p:txBody>
          <a:bodyPr/>
          <a:lstStyle/>
          <a:p>
            <a:r>
              <a:rPr lang="en-US" dirty="0" smtClean="0"/>
              <a:t>Bullseye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73458" y="1910660"/>
            <a:ext cx="5769428" cy="662723"/>
            <a:chOff x="573458" y="1910660"/>
            <a:chExt cx="5769428" cy="662723"/>
          </a:xfrm>
        </p:grpSpPr>
        <p:sp>
          <p:nvSpPr>
            <p:cNvPr id="11" name="Donut 10"/>
            <p:cNvSpPr/>
            <p:nvPr/>
          </p:nvSpPr>
          <p:spPr>
            <a:xfrm>
              <a:off x="573458" y="2033451"/>
              <a:ext cx="513805" cy="539932"/>
            </a:xfrm>
            <a:prstGeom prst="donut">
              <a:avLst>
                <a:gd name="adj" fmla="val 24829"/>
              </a:avLst>
            </a:prstGeom>
            <a:solidFill>
              <a:srgbClr val="DD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56781" y="1910660"/>
              <a:ext cx="5286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Digitalize storing of data</a:t>
              </a:r>
              <a:endParaRPr lang="en-US" sz="36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3458" y="2984252"/>
            <a:ext cx="4952841" cy="646331"/>
            <a:chOff x="573458" y="2984252"/>
            <a:chExt cx="4952841" cy="646331"/>
          </a:xfrm>
        </p:grpSpPr>
        <p:sp>
          <p:nvSpPr>
            <p:cNvPr id="12" name="Donut 11"/>
            <p:cNvSpPr/>
            <p:nvPr/>
          </p:nvSpPr>
          <p:spPr>
            <a:xfrm>
              <a:off x="573458" y="3063946"/>
              <a:ext cx="513805" cy="539932"/>
            </a:xfrm>
            <a:prstGeom prst="donut">
              <a:avLst>
                <a:gd name="adj" fmla="val 24829"/>
              </a:avLst>
            </a:prstGeom>
            <a:solidFill>
              <a:srgbClr val="DD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87263" y="2984252"/>
              <a:ext cx="4439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Ease in Management</a:t>
              </a:r>
              <a:endParaRPr lang="en-US" sz="36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3458" y="3998541"/>
            <a:ext cx="5567409" cy="646331"/>
            <a:chOff x="573458" y="3998541"/>
            <a:chExt cx="5567409" cy="646331"/>
          </a:xfrm>
        </p:grpSpPr>
        <p:sp>
          <p:nvSpPr>
            <p:cNvPr id="14" name="Donut 13"/>
            <p:cNvSpPr/>
            <p:nvPr/>
          </p:nvSpPr>
          <p:spPr>
            <a:xfrm>
              <a:off x="573458" y="4094441"/>
              <a:ext cx="513805" cy="539932"/>
            </a:xfrm>
            <a:prstGeom prst="donut">
              <a:avLst>
                <a:gd name="adj" fmla="val 24829"/>
              </a:avLst>
            </a:prstGeom>
            <a:solidFill>
              <a:srgbClr val="DD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56781" y="3998541"/>
              <a:ext cx="5084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Multiple device Access </a:t>
              </a:r>
              <a:endParaRPr lang="en-US" sz="3600" dirty="0"/>
            </a:p>
          </p:txBody>
        </p:sp>
      </p:grpSp>
      <p:sp>
        <p:nvSpPr>
          <p:cNvPr id="24" name="Half Frame 23"/>
          <p:cNvSpPr/>
          <p:nvPr/>
        </p:nvSpPr>
        <p:spPr>
          <a:xfrm>
            <a:off x="6757851" y="1924594"/>
            <a:ext cx="809898" cy="896983"/>
          </a:xfrm>
          <a:prstGeom prst="halfFrame">
            <a:avLst>
              <a:gd name="adj1" fmla="val 12903"/>
              <a:gd name="adj2" fmla="val 13978"/>
            </a:avLst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Half Frame 24"/>
          <p:cNvSpPr/>
          <p:nvPr/>
        </p:nvSpPr>
        <p:spPr>
          <a:xfrm rot="10800000">
            <a:off x="10284823" y="4161875"/>
            <a:ext cx="809898" cy="896983"/>
          </a:xfrm>
          <a:prstGeom prst="halfFrame">
            <a:avLst>
              <a:gd name="adj1" fmla="val 12903"/>
              <a:gd name="adj2" fmla="val 13978"/>
            </a:avLst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162800" y="1910660"/>
            <a:ext cx="4153988" cy="2242785"/>
            <a:chOff x="7162800" y="1910660"/>
            <a:chExt cx="4153988" cy="2242785"/>
          </a:xfrm>
        </p:grpSpPr>
        <p:sp>
          <p:nvSpPr>
            <p:cNvPr id="20" name="TextBox 19"/>
            <p:cNvSpPr txBox="1"/>
            <p:nvPr/>
          </p:nvSpPr>
          <p:spPr>
            <a:xfrm>
              <a:off x="7162800" y="2830006"/>
              <a:ext cx="415398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rgbClr val="DD462F"/>
                  </a:solidFill>
                  <a:latin typeface="+mj-lt"/>
                </a:rPr>
                <a:t>Bullseye</a:t>
              </a:r>
              <a:endParaRPr lang="en-US" sz="8000" b="1" dirty="0">
                <a:solidFill>
                  <a:srgbClr val="DD462F"/>
                </a:solidFill>
                <a:latin typeface="+mj-lt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445752" y="1910660"/>
              <a:ext cx="1272121" cy="987988"/>
              <a:chOff x="9445752" y="1910660"/>
              <a:chExt cx="1272121" cy="987988"/>
            </a:xfrm>
          </p:grpSpPr>
          <p:sp>
            <p:nvSpPr>
              <p:cNvPr id="5" name="Donut 4"/>
              <p:cNvSpPr/>
              <p:nvPr/>
            </p:nvSpPr>
            <p:spPr>
              <a:xfrm>
                <a:off x="9445752" y="1910660"/>
                <a:ext cx="960120" cy="987988"/>
              </a:xfrm>
              <a:prstGeom prst="donut">
                <a:avLst>
                  <a:gd name="adj" fmla="val 11667"/>
                </a:avLst>
              </a:prstGeom>
              <a:solidFill>
                <a:srgbClr val="DD4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Donut 5"/>
              <p:cNvSpPr/>
              <p:nvPr/>
            </p:nvSpPr>
            <p:spPr>
              <a:xfrm>
                <a:off x="9674352" y="2144831"/>
                <a:ext cx="502920" cy="519645"/>
              </a:xfrm>
              <a:prstGeom prst="donut">
                <a:avLst>
                  <a:gd name="adj" fmla="val 17684"/>
                </a:avLst>
              </a:prstGeom>
              <a:solidFill>
                <a:srgbClr val="DD4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Down Arrow 6"/>
              <p:cNvSpPr/>
              <p:nvPr/>
            </p:nvSpPr>
            <p:spPr>
              <a:xfrm rot="7860122">
                <a:off x="10091575" y="2194948"/>
                <a:ext cx="278542" cy="974054"/>
              </a:xfrm>
              <a:prstGeom prst="downArrow">
                <a:avLst>
                  <a:gd name="adj1" fmla="val 19427"/>
                  <a:gd name="adj2" fmla="val 40605"/>
                </a:avLst>
              </a:prstGeom>
              <a:solidFill>
                <a:srgbClr val="DD4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477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10420" y="534475"/>
            <a:ext cx="2158704" cy="640080"/>
          </a:xfrm>
        </p:spPr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Key Features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8" name="AutoShape 2" descr="Orange Gear Icon Png Clipart (#5253091) - PinClipart"/>
          <p:cNvSpPr>
            <a:spLocks noChangeAspect="1" noChangeArrowheads="1"/>
          </p:cNvSpPr>
          <p:nvPr/>
        </p:nvSpPr>
        <p:spPr bwMode="auto">
          <a:xfrm>
            <a:off x="2837814" y="2938371"/>
            <a:ext cx="1159419" cy="115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21207" y="1857904"/>
            <a:ext cx="5110692" cy="2064124"/>
            <a:chOff x="521207" y="1857904"/>
            <a:chExt cx="5110692" cy="2064124"/>
          </a:xfrm>
        </p:grpSpPr>
        <p:grpSp>
          <p:nvGrpSpPr>
            <p:cNvPr id="7" name="Group 6"/>
            <p:cNvGrpSpPr/>
            <p:nvPr/>
          </p:nvGrpSpPr>
          <p:grpSpPr>
            <a:xfrm>
              <a:off x="521207" y="1857904"/>
              <a:ext cx="5110692" cy="636743"/>
              <a:chOff x="531552" y="1917997"/>
              <a:chExt cx="5110692" cy="636743"/>
            </a:xfrm>
          </p:grpSpPr>
          <p:grpSp>
            <p:nvGrpSpPr>
              <p:cNvPr id="18" name="Group 17" descr="Small circle with number 1 inside  indicating step 1"/>
              <p:cNvGrpSpPr/>
              <p:nvPr/>
            </p:nvGrpSpPr>
            <p:grpSpPr bwMode="blackWhite">
              <a:xfrm>
                <a:off x="531552" y="1917997"/>
                <a:ext cx="558179" cy="409838"/>
                <a:chOff x="6953426" y="711274"/>
                <a:chExt cx="558179" cy="409838"/>
              </a:xfrm>
            </p:grpSpPr>
            <p:sp>
              <p:nvSpPr>
                <p:cNvPr id="19" name="Oval 18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D247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TextBox 19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3426" y="727564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1</a:t>
                  </a:r>
                </a:p>
              </p:txBody>
            </p:sp>
          </p:grpSp>
          <p:sp>
            <p:nvSpPr>
              <p:cNvPr id="21" name="Content Placeholder 17"/>
              <p:cNvSpPr txBox="1">
                <a:spLocks/>
              </p:cNvSpPr>
              <p:nvPr/>
            </p:nvSpPr>
            <p:spPr>
              <a:xfrm>
                <a:off x="1056513" y="1958189"/>
                <a:ext cx="4585731" cy="5965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spcAft>
                    <a:spcPts val="600"/>
                  </a:spcAft>
                  <a:buNone/>
                  <a:defRPr/>
                </a:pPr>
                <a:r>
                  <a:rPr lang="en-US" sz="1600" dirty="0" smtClean="0">
                    <a:solidFill>
                      <a:srgbClr val="D24726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Setup</a:t>
                </a:r>
                <a:r>
                  <a:rPr 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cs typeface="Segoe UI"/>
                  </a:rPr>
                  <a:t> :  This tab will hold the functionality of setting up a  school. </a:t>
                </a:r>
                <a:endPara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Segoe UI"/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911" y="2922589"/>
              <a:ext cx="960160" cy="999439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96728" y="4295386"/>
            <a:ext cx="5451237" cy="2067084"/>
            <a:chOff x="496728" y="4295386"/>
            <a:chExt cx="5451237" cy="2067084"/>
          </a:xfrm>
        </p:grpSpPr>
        <p:grpSp>
          <p:nvGrpSpPr>
            <p:cNvPr id="6" name="Group 5"/>
            <p:cNvGrpSpPr/>
            <p:nvPr/>
          </p:nvGrpSpPr>
          <p:grpSpPr>
            <a:xfrm>
              <a:off x="496728" y="4295386"/>
              <a:ext cx="5451237" cy="1016650"/>
              <a:chOff x="531552" y="2804257"/>
              <a:chExt cx="5451237" cy="1016650"/>
            </a:xfrm>
          </p:grpSpPr>
          <p:grpSp>
            <p:nvGrpSpPr>
              <p:cNvPr id="33" name="Group 32" descr="Small circle with number 2 inside  indicating step 2"/>
              <p:cNvGrpSpPr/>
              <p:nvPr/>
            </p:nvGrpSpPr>
            <p:grpSpPr bwMode="blackWhite">
              <a:xfrm>
                <a:off x="531552" y="2804257"/>
                <a:ext cx="558179" cy="409838"/>
                <a:chOff x="6953426" y="711274"/>
                <a:chExt cx="558179" cy="409838"/>
              </a:xfrm>
            </p:grpSpPr>
            <p:sp>
              <p:nvSpPr>
                <p:cNvPr id="34" name="Oval 33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D247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TextBox 34" descr="Number 2"/>
                <p:cNvSpPr txBox="1">
                  <a:spLocks noChangeAspect="1"/>
                </p:cNvSpPr>
                <p:nvPr/>
              </p:nvSpPr>
              <p:spPr bwMode="blackWhite">
                <a:xfrm>
                  <a:off x="6953426" y="727564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2</a:t>
                  </a:r>
                </a:p>
              </p:txBody>
            </p:sp>
          </p:grpSp>
          <p:sp>
            <p:nvSpPr>
              <p:cNvPr id="36" name="Content Placeholder 17"/>
              <p:cNvSpPr txBox="1">
                <a:spLocks/>
              </p:cNvSpPr>
              <p:nvPr/>
            </p:nvSpPr>
            <p:spPr>
              <a:xfrm>
                <a:off x="1056513" y="2844451"/>
                <a:ext cx="4926276" cy="9764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spcAft>
                    <a:spcPts val="2000"/>
                  </a:spcAft>
                  <a:buNone/>
                  <a:defRPr/>
                </a:pPr>
                <a:r>
                  <a:rPr lang="en-US" sz="1600" dirty="0" smtClean="0">
                    <a:solidFill>
                      <a:srgbClr val="D24726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Entry Process </a:t>
                </a:r>
                <a:r>
                  <a:rPr 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cs typeface="Segoe UI"/>
                  </a:rPr>
                  <a:t>: This Tab will hold variable informations which needs to be updated constantly. Such as, bill informations, Admission Informations , vouchers etc. </a:t>
                </a:r>
                <a:r>
                  <a:rPr 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cs typeface="Segoe UI"/>
                  </a:rPr>
                  <a:t/>
                </a:r>
                <a:br>
                  <a:rPr 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cs typeface="Segoe UI"/>
                  </a:rPr>
                </a:br>
                <a:endPara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621455" y="5337155"/>
              <a:ext cx="1149532" cy="1025315"/>
              <a:chOff x="2046514" y="4919739"/>
              <a:chExt cx="1149532" cy="102531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046514" y="4919739"/>
                <a:ext cx="1149532" cy="1025315"/>
                <a:chOff x="2046514" y="4919739"/>
                <a:chExt cx="1149532" cy="1025315"/>
              </a:xfrm>
            </p:grpSpPr>
            <p:sp>
              <p:nvSpPr>
                <p:cNvPr id="11" name="Right Arrow 10"/>
                <p:cNvSpPr/>
                <p:nvPr/>
              </p:nvSpPr>
              <p:spPr>
                <a:xfrm>
                  <a:off x="2046514" y="5138056"/>
                  <a:ext cx="600892" cy="496389"/>
                </a:xfrm>
                <a:prstGeom prst="rightArrow">
                  <a:avLst/>
                </a:prstGeom>
                <a:solidFill>
                  <a:srgbClr val="DD46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lowchart: Manual Operation 11"/>
                <p:cNvSpPr/>
                <p:nvPr/>
              </p:nvSpPr>
              <p:spPr>
                <a:xfrm rot="5400000">
                  <a:off x="2443436" y="5192444"/>
                  <a:ext cx="1025315" cy="479905"/>
                </a:xfrm>
                <a:prstGeom prst="flowChartManualOperation">
                  <a:avLst/>
                </a:prstGeom>
                <a:solidFill>
                  <a:srgbClr val="DD46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3001813" y="5373776"/>
                <a:ext cx="93316" cy="1408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247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6765918" y="1838071"/>
            <a:ext cx="4599413" cy="2473605"/>
            <a:chOff x="6765918" y="1838071"/>
            <a:chExt cx="4599413" cy="2473605"/>
          </a:xfrm>
        </p:grpSpPr>
        <p:grpSp>
          <p:nvGrpSpPr>
            <p:cNvPr id="3" name="Group 2"/>
            <p:cNvGrpSpPr/>
            <p:nvPr/>
          </p:nvGrpSpPr>
          <p:grpSpPr>
            <a:xfrm>
              <a:off x="6765918" y="1838071"/>
              <a:ext cx="4599413" cy="1385895"/>
              <a:chOff x="531552" y="4208299"/>
              <a:chExt cx="4599413" cy="1385895"/>
            </a:xfrm>
          </p:grpSpPr>
          <p:grpSp>
            <p:nvGrpSpPr>
              <p:cNvPr id="22" name="Group 21" descr="Small circle with number 3 inside  indicating step 3"/>
              <p:cNvGrpSpPr/>
              <p:nvPr/>
            </p:nvGrpSpPr>
            <p:grpSpPr bwMode="blackWhite">
              <a:xfrm>
                <a:off x="531552" y="4208299"/>
                <a:ext cx="558179" cy="409838"/>
                <a:chOff x="6953426" y="711274"/>
                <a:chExt cx="558179" cy="409838"/>
              </a:xfrm>
            </p:grpSpPr>
            <p:sp>
              <p:nvSpPr>
                <p:cNvPr id="24" name="Oval 23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D247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TextBox 29" descr="Number 3"/>
                <p:cNvSpPr txBox="1">
                  <a:spLocks noChangeAspect="1"/>
                </p:cNvSpPr>
                <p:nvPr/>
              </p:nvSpPr>
              <p:spPr bwMode="blackWhite">
                <a:xfrm>
                  <a:off x="6953426" y="727564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3</a:t>
                  </a:r>
                </a:p>
              </p:txBody>
            </p:sp>
          </p:grpSp>
          <p:sp>
            <p:nvSpPr>
              <p:cNvPr id="2" name="TextBox 1"/>
              <p:cNvSpPr txBox="1"/>
              <p:nvPr/>
            </p:nvSpPr>
            <p:spPr>
              <a:xfrm>
                <a:off x="1056513" y="4270755"/>
                <a:ext cx="40744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D24726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All Reports : </a:t>
                </a:r>
                <a:r>
                  <a:rPr 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cs typeface="Segoe UI"/>
                  </a:rPr>
                  <a:t>This tab consists of all reports like Attendance and budgets. It interactively creates this report by the informations fed through the previous two tabs </a:t>
                </a:r>
                <a:r>
                  <a:rPr lang="en-US" sz="1600" dirty="0" smtClean="0">
                    <a:solidFill>
                      <a:srgbClr val="D24726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</a:t>
                </a:r>
                <a:endParaRPr lang="en-US" sz="16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534399" y="3181343"/>
              <a:ext cx="905691" cy="1130333"/>
              <a:chOff x="8534399" y="3181343"/>
              <a:chExt cx="905691" cy="113033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8534399" y="3181343"/>
                <a:ext cx="905691" cy="1130333"/>
              </a:xfrm>
              <a:prstGeom prst="roundRect">
                <a:avLst/>
              </a:prstGeom>
              <a:solidFill>
                <a:srgbClr val="DD4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142875" y="3181343"/>
                <a:ext cx="157879" cy="3891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9108602" y="3437127"/>
                <a:ext cx="226423" cy="229594"/>
              </a:xfrm>
              <a:prstGeom prst="triangle">
                <a:avLst/>
              </a:prstGeom>
              <a:solidFill>
                <a:srgbClr val="DD4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8702040" y="3666721"/>
              <a:ext cx="63298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8702040" y="3825240"/>
              <a:ext cx="640080" cy="15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702040" y="3985259"/>
              <a:ext cx="63298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744800" y="4335580"/>
            <a:ext cx="5029213" cy="2072192"/>
            <a:chOff x="6744800" y="4335580"/>
            <a:chExt cx="5029213" cy="2072192"/>
          </a:xfrm>
        </p:grpSpPr>
        <p:grpSp>
          <p:nvGrpSpPr>
            <p:cNvPr id="5" name="Group 4"/>
            <p:cNvGrpSpPr/>
            <p:nvPr/>
          </p:nvGrpSpPr>
          <p:grpSpPr>
            <a:xfrm>
              <a:off x="6744800" y="4335580"/>
              <a:ext cx="5029213" cy="603731"/>
              <a:chOff x="531552" y="5137379"/>
              <a:chExt cx="5029213" cy="603731"/>
            </a:xfrm>
          </p:grpSpPr>
          <p:grpSp>
            <p:nvGrpSpPr>
              <p:cNvPr id="37" name="Group 36" descr="Small circle with number 4 inside  indicating step 4"/>
              <p:cNvGrpSpPr/>
              <p:nvPr/>
            </p:nvGrpSpPr>
            <p:grpSpPr bwMode="blackWhite">
              <a:xfrm>
                <a:off x="531552" y="5137379"/>
                <a:ext cx="558179" cy="409838"/>
                <a:chOff x="6953426" y="711274"/>
                <a:chExt cx="558179" cy="409838"/>
              </a:xfrm>
            </p:grpSpPr>
            <p:sp>
              <p:nvSpPr>
                <p:cNvPr id="38" name="Oval 37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D247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TextBox 38" descr="Number 4"/>
                <p:cNvSpPr txBox="1">
                  <a:spLocks noChangeAspect="1"/>
                </p:cNvSpPr>
                <p:nvPr/>
              </p:nvSpPr>
              <p:spPr bwMode="blackWhite">
                <a:xfrm>
                  <a:off x="6953426" y="727564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4</a:t>
                  </a:r>
                </a:p>
              </p:txBody>
            </p:sp>
          </p:grpSp>
          <p:sp>
            <p:nvSpPr>
              <p:cNvPr id="40" name="Content Placeholder 17"/>
              <p:cNvSpPr txBox="1">
                <a:spLocks/>
              </p:cNvSpPr>
              <p:nvPr/>
            </p:nvSpPr>
            <p:spPr>
              <a:xfrm>
                <a:off x="1056513" y="5177572"/>
                <a:ext cx="4504252" cy="5635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spcAft>
                    <a:spcPts val="2000"/>
                  </a:spcAft>
                  <a:buNone/>
                  <a:defRPr/>
                </a:pPr>
                <a:r>
                  <a:rPr lang="en-US" sz="1600" dirty="0" smtClean="0">
                    <a:solidFill>
                      <a:srgbClr val="D24726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Result: </a:t>
                </a:r>
                <a:r>
                  <a:rPr 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cs typeface="Segoe UI"/>
                  </a:rPr>
                  <a:t>This pane holds functionality to create result sheet in the most convenient and</a:t>
                </a:r>
                <a:r>
                  <a:rPr lang="en-US" sz="1600" dirty="0" smtClean="0">
                    <a:solidFill>
                      <a:srgbClr val="D24726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</a:t>
                </a:r>
                <a:r>
                  <a:rPr lang="en-US" sz="1600" dirty="0" smtClean="0">
                    <a:solidFill>
                      <a:schemeClr val="bg2">
                        <a:lumMod val="25000"/>
                      </a:schemeClr>
                    </a:solidFill>
                    <a:cs typeface="Segoe UI Semibold" panose="020B0702040204020203" pitchFamily="34" charset="0"/>
                  </a:rPr>
                  <a:t>time saving way.</a:t>
                </a:r>
                <a:endParaRPr lang="en-US" sz="1600" dirty="0">
                  <a:solidFill>
                    <a:schemeClr val="bg2">
                      <a:lumMod val="25000"/>
                    </a:schemeClr>
                  </a:solidFill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8534399" y="5291852"/>
              <a:ext cx="1297469" cy="1115920"/>
              <a:chOff x="6247386" y="5242670"/>
              <a:chExt cx="881124" cy="777130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6247386" y="5242670"/>
                <a:ext cx="881124" cy="777130"/>
                <a:chOff x="6221986" y="5242670"/>
                <a:chExt cx="649728" cy="625917"/>
              </a:xfrm>
              <a:solidFill>
                <a:srgbClr val="DD462F"/>
              </a:solidFill>
            </p:grpSpPr>
            <p:sp>
              <p:nvSpPr>
                <p:cNvPr id="64" name="Parallelogram 63"/>
                <p:cNvSpPr/>
                <p:nvPr/>
              </p:nvSpPr>
              <p:spPr>
                <a:xfrm rot="5400000">
                  <a:off x="6071616" y="5393353"/>
                  <a:ext cx="625604" cy="324864"/>
                </a:xfrm>
                <a:prstGeom prst="parallelogram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Parallelogram 65"/>
                <p:cNvSpPr/>
                <p:nvPr/>
              </p:nvSpPr>
              <p:spPr>
                <a:xfrm rot="16200000" flipH="1">
                  <a:off x="6396480" y="5393040"/>
                  <a:ext cx="625604" cy="324864"/>
                </a:xfrm>
                <a:prstGeom prst="parallelogram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6345203" y="5542722"/>
                <a:ext cx="262944" cy="351098"/>
                <a:chOff x="8999864" y="5351770"/>
                <a:chExt cx="262944" cy="351098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9028128" y="5351770"/>
                  <a:ext cx="234680" cy="6139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9012338" y="5449550"/>
                  <a:ext cx="240874" cy="569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9012338" y="5546997"/>
                  <a:ext cx="240874" cy="569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8999864" y="5644444"/>
                  <a:ext cx="253348" cy="584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Oval 72"/>
              <p:cNvSpPr/>
              <p:nvPr/>
            </p:nvSpPr>
            <p:spPr>
              <a:xfrm>
                <a:off x="6944360" y="5337155"/>
                <a:ext cx="137160" cy="1592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 flipH="1">
                <a:off x="6787367" y="5542722"/>
                <a:ext cx="259543" cy="351098"/>
                <a:chOff x="8999864" y="5351770"/>
                <a:chExt cx="259543" cy="351098"/>
              </a:xfrm>
            </p:grpSpPr>
            <p:cxnSp>
              <p:nvCxnSpPr>
                <p:cNvPr id="76" name="Straight Connector 75"/>
                <p:cNvCxnSpPr/>
                <p:nvPr/>
              </p:nvCxnSpPr>
              <p:spPr>
                <a:xfrm>
                  <a:off x="9012337" y="5351770"/>
                  <a:ext cx="247070" cy="660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9012337" y="5449550"/>
                  <a:ext cx="220408" cy="569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9012337" y="5546997"/>
                  <a:ext cx="236197" cy="569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8999864" y="5644444"/>
                  <a:ext cx="232881" cy="584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7" name="Half Frame 86"/>
          <p:cNvSpPr/>
          <p:nvPr/>
        </p:nvSpPr>
        <p:spPr>
          <a:xfrm>
            <a:off x="6757851" y="1924594"/>
            <a:ext cx="809898" cy="896983"/>
          </a:xfrm>
          <a:prstGeom prst="halfFrame">
            <a:avLst>
              <a:gd name="adj1" fmla="val 12903"/>
              <a:gd name="adj2" fmla="val 13978"/>
            </a:avLst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Half Frame 87"/>
          <p:cNvSpPr/>
          <p:nvPr/>
        </p:nvSpPr>
        <p:spPr>
          <a:xfrm rot="10800000">
            <a:off x="10284823" y="4161875"/>
            <a:ext cx="809898" cy="896983"/>
          </a:xfrm>
          <a:prstGeom prst="halfFrame">
            <a:avLst>
              <a:gd name="adj1" fmla="val 12903"/>
              <a:gd name="adj2" fmla="val 13978"/>
            </a:avLst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073738" y="2300588"/>
            <a:ext cx="6225069" cy="3727177"/>
            <a:chOff x="5035058" y="2703695"/>
            <a:chExt cx="6225069" cy="3727177"/>
          </a:xfrm>
        </p:grpSpPr>
        <p:sp>
          <p:nvSpPr>
            <p:cNvPr id="86" name="TextBox 85"/>
            <p:cNvSpPr txBox="1"/>
            <p:nvPr/>
          </p:nvSpPr>
          <p:spPr>
            <a:xfrm>
              <a:off x="7106139" y="2703695"/>
              <a:ext cx="415398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rgbClr val="DD462F"/>
                  </a:solidFill>
                  <a:latin typeface="+mj-lt"/>
                </a:rPr>
                <a:t>Key features</a:t>
              </a:r>
              <a:endParaRPr lang="en-US" sz="8000" b="1" dirty="0">
                <a:solidFill>
                  <a:srgbClr val="DD462F"/>
                </a:solidFill>
                <a:latin typeface="+mj-lt"/>
              </a:endParaRPr>
            </a:p>
          </p:txBody>
        </p:sp>
        <p:sp>
          <p:nvSpPr>
            <p:cNvPr id="91" name="Down Arrow 90"/>
            <p:cNvSpPr/>
            <p:nvPr/>
          </p:nvSpPr>
          <p:spPr>
            <a:xfrm rot="7860122">
              <a:off x="5355913" y="5777673"/>
              <a:ext cx="332344" cy="974054"/>
            </a:xfrm>
            <a:prstGeom prst="downArrow">
              <a:avLst>
                <a:gd name="adj1" fmla="val 19427"/>
                <a:gd name="adj2" fmla="val 40605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762674" y="2401493"/>
            <a:ext cx="816123" cy="848247"/>
            <a:chOff x="0" y="0"/>
            <a:chExt cx="334953" cy="370405"/>
          </a:xfrm>
        </p:grpSpPr>
        <p:sp>
          <p:nvSpPr>
            <p:cNvPr id="93" name="Block Arc 92"/>
            <p:cNvSpPr/>
            <p:nvPr/>
          </p:nvSpPr>
          <p:spPr>
            <a:xfrm rot="19421770">
              <a:off x="0" y="0"/>
              <a:ext cx="187036" cy="173182"/>
            </a:xfrm>
            <a:prstGeom prst="blockArc">
              <a:avLst/>
            </a:prstGeom>
            <a:solidFill>
              <a:srgbClr val="EE4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4" name="6-Point Star 93"/>
            <p:cNvSpPr/>
            <p:nvPr/>
          </p:nvSpPr>
          <p:spPr>
            <a:xfrm>
              <a:off x="6927" y="159328"/>
              <a:ext cx="112059" cy="129988"/>
            </a:xfrm>
            <a:prstGeom prst="star6">
              <a:avLst/>
            </a:prstGeom>
            <a:solidFill>
              <a:srgbClr val="EE4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Can 94"/>
            <p:cNvSpPr/>
            <p:nvPr/>
          </p:nvSpPr>
          <p:spPr>
            <a:xfrm>
              <a:off x="131618" y="249382"/>
              <a:ext cx="112059" cy="121023"/>
            </a:xfrm>
            <a:prstGeom prst="can">
              <a:avLst/>
            </a:prstGeom>
            <a:solidFill>
              <a:srgbClr val="EE4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6" name="Cube 95"/>
            <p:cNvSpPr/>
            <p:nvPr/>
          </p:nvSpPr>
          <p:spPr>
            <a:xfrm>
              <a:off x="187036" y="55419"/>
              <a:ext cx="147917" cy="138729"/>
            </a:xfrm>
            <a:prstGeom prst="cube">
              <a:avLst/>
            </a:prstGeom>
            <a:solidFill>
              <a:srgbClr val="EE4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8" grpId="0" animBg="1"/>
      <p:bldP spid="8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1870" y="491599"/>
            <a:ext cx="3693742" cy="640080"/>
          </a:xfrm>
        </p:spPr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Diving into the features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8335" y="2367423"/>
            <a:ext cx="1733006" cy="566057"/>
          </a:xfrm>
          <a:prstGeom prst="round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68549" y="2440822"/>
            <a:ext cx="139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Setup 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01049" y="3159108"/>
            <a:ext cx="9275435" cy="862023"/>
            <a:chOff x="1332411" y="2312907"/>
            <a:chExt cx="9275435" cy="862023"/>
          </a:xfrm>
        </p:grpSpPr>
        <p:sp>
          <p:nvSpPr>
            <p:cNvPr id="15" name="Isosceles Triangle 14"/>
            <p:cNvSpPr/>
            <p:nvPr/>
          </p:nvSpPr>
          <p:spPr>
            <a:xfrm>
              <a:off x="1332411" y="2368731"/>
              <a:ext cx="252549" cy="209006"/>
            </a:xfrm>
            <a:prstGeom prst="triangl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3707217" y="2368731"/>
              <a:ext cx="252549" cy="209006"/>
            </a:xfrm>
            <a:prstGeom prst="triangl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8456829" y="2377439"/>
              <a:ext cx="252549" cy="209006"/>
            </a:xfrm>
            <a:prstGeom prst="triangl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082023" y="2377439"/>
              <a:ext cx="252549" cy="209006"/>
            </a:xfrm>
            <a:prstGeom prst="triangl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56200" y="2333895"/>
              <a:ext cx="1898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Class Info 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0192" y="2312907"/>
              <a:ext cx="1898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Medium Info 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31006" y="2333895"/>
              <a:ext cx="1898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Section Info 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09378" y="2312907"/>
              <a:ext cx="1898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Subject wise Info 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56200" y="2703227"/>
              <a:ext cx="1854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View, Edit and Entry Class information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04627" y="2709802"/>
              <a:ext cx="1854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View, Edit and Entry Section information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04494" y="2709802"/>
              <a:ext cx="1854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View, Edit and Entry Medium information</a:t>
              </a:r>
              <a:endParaRPr 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52921" y="2713265"/>
              <a:ext cx="1854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View, Edit and Entry Subject information</a:t>
              </a:r>
              <a:endParaRPr lang="en-US" sz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22811" y="4289313"/>
            <a:ext cx="2094414" cy="566057"/>
            <a:chOff x="875211" y="1746069"/>
            <a:chExt cx="2094414" cy="566057"/>
          </a:xfrm>
        </p:grpSpPr>
        <p:sp>
          <p:nvSpPr>
            <p:cNvPr id="27" name="Rounded Rectangle 26"/>
            <p:cNvSpPr/>
            <p:nvPr/>
          </p:nvSpPr>
          <p:spPr>
            <a:xfrm>
              <a:off x="875211" y="1746069"/>
              <a:ext cx="1733006" cy="566057"/>
            </a:xfrm>
            <a:prstGeom prst="roundRect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75211" y="1832801"/>
              <a:ext cx="2094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Entry Process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15026" y="5067728"/>
            <a:ext cx="9275435" cy="862023"/>
            <a:chOff x="1332411" y="2312907"/>
            <a:chExt cx="9275435" cy="862023"/>
          </a:xfrm>
        </p:grpSpPr>
        <p:sp>
          <p:nvSpPr>
            <p:cNvPr id="32" name="Isosceles Triangle 31"/>
            <p:cNvSpPr/>
            <p:nvPr/>
          </p:nvSpPr>
          <p:spPr>
            <a:xfrm>
              <a:off x="1332411" y="2368731"/>
              <a:ext cx="252549" cy="209006"/>
            </a:xfrm>
            <a:prstGeom prst="triangl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3707217" y="2368731"/>
              <a:ext cx="252549" cy="209006"/>
            </a:xfrm>
            <a:prstGeom prst="triangl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8456829" y="2377439"/>
              <a:ext cx="252549" cy="209006"/>
            </a:xfrm>
            <a:prstGeom prst="triangl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6082023" y="2377439"/>
              <a:ext cx="252549" cy="209006"/>
            </a:xfrm>
            <a:prstGeom prst="triangl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56200" y="2333895"/>
              <a:ext cx="1898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Admission Info 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20192" y="2312907"/>
              <a:ext cx="1898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Due Discount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31006" y="2333895"/>
              <a:ext cx="1898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Due Setup 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709378" y="2312907"/>
              <a:ext cx="1898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Voucher Entry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200" y="2703227"/>
              <a:ext cx="1854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View, Edit and Entry Admission information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04627" y="2709802"/>
              <a:ext cx="1854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View, Edit and Entry Due setup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04494" y="2709802"/>
              <a:ext cx="1854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View, Edit and Entry Due Discount 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752921" y="2713265"/>
              <a:ext cx="1854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View, Edit and Entry vouchers </a:t>
              </a:r>
              <a:endParaRPr lang="en-US" sz="12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5952744" y="4824412"/>
            <a:ext cx="4655102" cy="122529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16244" y="504635"/>
            <a:ext cx="3737284" cy="640080"/>
          </a:xfrm>
        </p:spPr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Diving into the features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9697" y="2650963"/>
            <a:ext cx="1733006" cy="566057"/>
          </a:xfrm>
          <a:prstGeom prst="round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86096" y="2709189"/>
            <a:ext cx="139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All Report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191756" y="3402813"/>
            <a:ext cx="9275435" cy="1046689"/>
            <a:chOff x="1332411" y="2312907"/>
            <a:chExt cx="9275435" cy="1046689"/>
          </a:xfrm>
        </p:grpSpPr>
        <p:sp>
          <p:nvSpPr>
            <p:cNvPr id="15" name="Isosceles Triangle 14"/>
            <p:cNvSpPr/>
            <p:nvPr/>
          </p:nvSpPr>
          <p:spPr>
            <a:xfrm>
              <a:off x="1332411" y="2368731"/>
              <a:ext cx="252549" cy="209006"/>
            </a:xfrm>
            <a:prstGeom prst="triangl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3707217" y="2368731"/>
              <a:ext cx="252549" cy="209006"/>
            </a:xfrm>
            <a:prstGeom prst="triangl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8456829" y="2377439"/>
              <a:ext cx="252549" cy="209006"/>
            </a:xfrm>
            <a:prstGeom prst="triangl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082023" y="2377439"/>
              <a:ext cx="252549" cy="209006"/>
            </a:xfrm>
            <a:prstGeom prst="triangl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56200" y="2333895"/>
              <a:ext cx="1898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Students’ ledger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0192" y="2312907"/>
              <a:ext cx="1898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Student List 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31006" y="2333895"/>
              <a:ext cx="1898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Due Report  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09378" y="2312907"/>
              <a:ext cx="1898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Daily Collections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56200" y="2703227"/>
              <a:ext cx="1854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View student ledger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04627" y="2709802"/>
              <a:ext cx="1854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Views Due report summary and details 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04494" y="2709802"/>
              <a:ext cx="1854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Views student list summary and details </a:t>
              </a:r>
              <a:endParaRPr 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52921" y="2713265"/>
              <a:ext cx="1854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Views daily collection report’s summary and details </a:t>
              </a:r>
              <a:endParaRPr lang="en-US" sz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22811" y="4483693"/>
            <a:ext cx="2094414" cy="566057"/>
            <a:chOff x="875211" y="1746069"/>
            <a:chExt cx="2094414" cy="566057"/>
          </a:xfrm>
        </p:grpSpPr>
        <p:sp>
          <p:nvSpPr>
            <p:cNvPr id="27" name="Rounded Rectangle 26"/>
            <p:cNvSpPr/>
            <p:nvPr/>
          </p:nvSpPr>
          <p:spPr>
            <a:xfrm>
              <a:off x="875211" y="1746069"/>
              <a:ext cx="1733006" cy="566057"/>
            </a:xfrm>
            <a:prstGeom prst="roundRect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75211" y="1832801"/>
              <a:ext cx="2094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Result Process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813077" y="4817140"/>
            <a:ext cx="2136637" cy="1043226"/>
            <a:chOff x="6082023" y="4546656"/>
            <a:chExt cx="2136637" cy="1043226"/>
          </a:xfrm>
        </p:grpSpPr>
        <p:sp>
          <p:nvSpPr>
            <p:cNvPr id="35" name="Isosceles Triangle 34"/>
            <p:cNvSpPr/>
            <p:nvPr/>
          </p:nvSpPr>
          <p:spPr>
            <a:xfrm>
              <a:off x="6082023" y="4611188"/>
              <a:ext cx="252549" cy="209006"/>
            </a:xfrm>
            <a:prstGeom prst="triangl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20192" y="4546656"/>
              <a:ext cx="1898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Tabulation Sheet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04494" y="4943551"/>
              <a:ext cx="1854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Generate a real time automated printable sheet</a:t>
              </a:r>
              <a:endParaRPr lang="en-US" sz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32411" y="5214035"/>
            <a:ext cx="6827008" cy="1046689"/>
            <a:chOff x="1332411" y="4490511"/>
            <a:chExt cx="6827008" cy="1046689"/>
          </a:xfrm>
        </p:grpSpPr>
        <p:sp>
          <p:nvSpPr>
            <p:cNvPr id="32" name="Isosceles Triangle 31"/>
            <p:cNvSpPr/>
            <p:nvPr/>
          </p:nvSpPr>
          <p:spPr>
            <a:xfrm>
              <a:off x="1332411" y="4602480"/>
              <a:ext cx="252549" cy="209006"/>
            </a:xfrm>
            <a:prstGeom prst="triangl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3707217" y="4602480"/>
              <a:ext cx="252549" cy="209006"/>
            </a:xfrm>
            <a:prstGeom prst="triangl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56200" y="4567644"/>
              <a:ext cx="1898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Exam Info 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31006" y="4567644"/>
              <a:ext cx="1898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Marks Entry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200" y="4936976"/>
              <a:ext cx="1854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View, Edit and Entry Examination information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04627" y="4943551"/>
              <a:ext cx="1854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Enter student wise marks</a:t>
              </a:r>
              <a:endParaRPr lang="en-US" sz="1200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008402" y="4490511"/>
              <a:ext cx="2151017" cy="1046689"/>
              <a:chOff x="8456829" y="4546656"/>
              <a:chExt cx="2151017" cy="1046689"/>
            </a:xfrm>
          </p:grpSpPr>
          <p:sp>
            <p:nvSpPr>
              <p:cNvPr id="34" name="Isosceles Triangle 33"/>
              <p:cNvSpPr/>
              <p:nvPr/>
            </p:nvSpPr>
            <p:spPr>
              <a:xfrm>
                <a:off x="8456829" y="4611188"/>
                <a:ext cx="252549" cy="209006"/>
              </a:xfrm>
              <a:prstGeom prst="triangl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709378" y="4546656"/>
                <a:ext cx="1898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Progress Report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752921" y="4947014"/>
                <a:ext cx="18549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Generate a comprehensive progress report. </a:t>
                </a:r>
                <a:endParaRPr lang="en-US" sz="1200" dirty="0"/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8256933" y="3362310"/>
            <a:ext cx="2151017" cy="122529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709378" y="4625208"/>
            <a:ext cx="2151017" cy="122529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3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4214" y="526433"/>
            <a:ext cx="1803982" cy="640080"/>
          </a:xfrm>
        </p:spPr>
        <p:txBody>
          <a:bodyPr/>
          <a:lstStyle/>
          <a:p>
            <a:r>
              <a:rPr lang="en-US" dirty="0" smtClean="0"/>
              <a:t>User role</a:t>
            </a:r>
            <a:endParaRPr lang="en-US" dirty="0"/>
          </a:p>
        </p:txBody>
      </p:sp>
      <p:sp>
        <p:nvSpPr>
          <p:cNvPr id="4" name="Half Frame 3"/>
          <p:cNvSpPr/>
          <p:nvPr/>
        </p:nvSpPr>
        <p:spPr>
          <a:xfrm>
            <a:off x="6757851" y="1924594"/>
            <a:ext cx="809898" cy="896983"/>
          </a:xfrm>
          <a:prstGeom prst="halfFrame">
            <a:avLst>
              <a:gd name="adj1" fmla="val 12903"/>
              <a:gd name="adj2" fmla="val 13978"/>
            </a:avLst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10800000">
            <a:off x="10284823" y="4161875"/>
            <a:ext cx="809898" cy="896983"/>
          </a:xfrm>
          <a:prstGeom prst="halfFrame">
            <a:avLst>
              <a:gd name="adj1" fmla="val 12903"/>
              <a:gd name="adj2" fmla="val 13978"/>
            </a:avLst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98208" y="2699943"/>
            <a:ext cx="4422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DD462F"/>
                </a:solidFill>
                <a:latin typeface="+mj-lt"/>
              </a:rPr>
              <a:t>User Role</a:t>
            </a:r>
            <a:endParaRPr lang="en-US" sz="8000" b="1" dirty="0">
              <a:solidFill>
                <a:srgbClr val="DD462F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207" y="1924594"/>
            <a:ext cx="331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role</a:t>
            </a:r>
            <a:r>
              <a:rPr lang="en-US" sz="2800" dirty="0" smtClean="0"/>
              <a:t>: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DD462F"/>
                </a:solidFill>
              </a:rPr>
              <a:t>Admin</a:t>
            </a:r>
            <a:endParaRPr lang="en-US" sz="3600" dirty="0">
              <a:solidFill>
                <a:srgbClr val="DD462F"/>
              </a:solidFill>
            </a:endParaRPr>
          </a:p>
        </p:txBody>
      </p:sp>
      <p:pic>
        <p:nvPicPr>
          <p:cNvPr id="2050" name="Picture 2" descr="Admin Icon at GetDrawings |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848" y="3147431"/>
            <a:ext cx="1942847" cy="194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ardrop 14"/>
          <p:cNvSpPr/>
          <p:nvPr/>
        </p:nvSpPr>
        <p:spPr>
          <a:xfrm>
            <a:off x="521207" y="3013320"/>
            <a:ext cx="357051" cy="348342"/>
          </a:xfrm>
          <a:prstGeom prst="teardrop">
            <a:avLst>
              <a:gd name="adj" fmla="val 104878"/>
            </a:avLst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69264" y="2718297"/>
            <a:ext cx="7040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Setting up a school, which includes Classes, Section, Mediums, Subject</a:t>
            </a:r>
            <a:endParaRPr lang="en-US" sz="2800" dirty="0"/>
          </a:p>
        </p:txBody>
      </p:sp>
      <p:sp>
        <p:nvSpPr>
          <p:cNvPr id="17" name="Teardrop 16"/>
          <p:cNvSpPr/>
          <p:nvPr/>
        </p:nvSpPr>
        <p:spPr>
          <a:xfrm>
            <a:off x="521206" y="4262025"/>
            <a:ext cx="357051" cy="348342"/>
          </a:xfrm>
          <a:prstGeom prst="teardrop">
            <a:avLst>
              <a:gd name="adj" fmla="val 104878"/>
            </a:avLst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78257" y="3996510"/>
            <a:ext cx="7343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Updating variable informations life fees and attendance</a:t>
            </a:r>
            <a:endParaRPr lang="en-US" sz="2800" dirty="0"/>
          </a:p>
        </p:txBody>
      </p:sp>
      <p:sp>
        <p:nvSpPr>
          <p:cNvPr id="19" name="Teardrop 18"/>
          <p:cNvSpPr/>
          <p:nvPr/>
        </p:nvSpPr>
        <p:spPr>
          <a:xfrm>
            <a:off x="521206" y="5540238"/>
            <a:ext cx="357051" cy="348342"/>
          </a:xfrm>
          <a:prstGeom prst="teardrop">
            <a:avLst>
              <a:gd name="adj" fmla="val 104878"/>
            </a:avLst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69264" y="5448012"/>
            <a:ext cx="734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Inputting results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02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37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37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37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37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37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37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37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37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37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6" dur="37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37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37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/>
      <p:bldP spid="7" grpId="1"/>
      <p:bldP spid="13" grpId="0"/>
      <p:bldP spid="15" grpId="0" animBg="1"/>
      <p:bldP spid="14" grpId="0"/>
      <p:bldP spid="17" grpId="0" animBg="1"/>
      <p:bldP spid="18" grpId="0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9552" y="482891"/>
            <a:ext cx="1760439" cy="640080"/>
          </a:xfrm>
        </p:spPr>
        <p:txBody>
          <a:bodyPr/>
          <a:lstStyle/>
          <a:p>
            <a:r>
              <a:rPr lang="en-US" dirty="0" smtClean="0"/>
              <a:t>User role</a:t>
            </a:r>
            <a:endParaRPr lang="en-US" dirty="0"/>
          </a:p>
        </p:txBody>
      </p:sp>
      <p:sp>
        <p:nvSpPr>
          <p:cNvPr id="4" name="Half Frame 3"/>
          <p:cNvSpPr/>
          <p:nvPr/>
        </p:nvSpPr>
        <p:spPr>
          <a:xfrm>
            <a:off x="6757851" y="1924594"/>
            <a:ext cx="809898" cy="896983"/>
          </a:xfrm>
          <a:prstGeom prst="halfFrame">
            <a:avLst>
              <a:gd name="adj1" fmla="val 12903"/>
              <a:gd name="adj2" fmla="val 13978"/>
            </a:avLst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10800000">
            <a:off x="10284823" y="4161875"/>
            <a:ext cx="809898" cy="896983"/>
          </a:xfrm>
          <a:prstGeom prst="halfFrame">
            <a:avLst>
              <a:gd name="adj1" fmla="val 12903"/>
              <a:gd name="adj2" fmla="val 13978"/>
            </a:avLst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98208" y="2699943"/>
            <a:ext cx="4422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DD462F"/>
                </a:solidFill>
                <a:latin typeface="+mj-lt"/>
              </a:rPr>
              <a:t>User Role</a:t>
            </a:r>
            <a:endParaRPr lang="en-US" sz="8000" b="1" dirty="0">
              <a:solidFill>
                <a:srgbClr val="DD462F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207" y="1924594"/>
            <a:ext cx="331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role</a:t>
            </a:r>
            <a:r>
              <a:rPr lang="en-US" sz="2800" dirty="0" smtClean="0"/>
              <a:t>: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DD462F"/>
                </a:solidFill>
              </a:rPr>
              <a:t>Student</a:t>
            </a:r>
            <a:endParaRPr lang="en-US" sz="3600" dirty="0">
              <a:solidFill>
                <a:srgbClr val="DD462F"/>
              </a:solidFill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521207" y="3013320"/>
            <a:ext cx="357051" cy="348342"/>
          </a:xfrm>
          <a:prstGeom prst="teardrop">
            <a:avLst>
              <a:gd name="adj" fmla="val 104878"/>
            </a:avLst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78257" y="2925881"/>
            <a:ext cx="7040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Checking their latest Fees</a:t>
            </a:r>
            <a:endParaRPr lang="en-US" sz="2800" dirty="0"/>
          </a:p>
        </p:txBody>
      </p:sp>
      <p:sp>
        <p:nvSpPr>
          <p:cNvPr id="17" name="Teardrop 16"/>
          <p:cNvSpPr/>
          <p:nvPr/>
        </p:nvSpPr>
        <p:spPr>
          <a:xfrm>
            <a:off x="521206" y="4262025"/>
            <a:ext cx="357051" cy="348342"/>
          </a:xfrm>
          <a:prstGeom prst="teardrop">
            <a:avLst>
              <a:gd name="adj" fmla="val 104878"/>
            </a:avLst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78257" y="4142927"/>
            <a:ext cx="734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Getting their Results</a:t>
            </a:r>
            <a:endParaRPr lang="en-US" sz="2800" dirty="0"/>
          </a:p>
        </p:txBody>
      </p:sp>
      <p:sp>
        <p:nvSpPr>
          <p:cNvPr id="3" name="AutoShape 2" descr="USER MANUAL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USER MANU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811" y="3267134"/>
            <a:ext cx="2180878" cy="218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06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37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37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37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37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37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37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37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37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/>
      <p:bldP spid="7" grpId="1"/>
      <p:bldP spid="13" grpId="0"/>
      <p:bldP spid="15" grpId="0" animBg="1"/>
      <p:bldP spid="14" grpId="0"/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71af3243-3dd4-4a8d-8c0d-dd76da1f02a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428</Words>
  <Application>Microsoft Office PowerPoint</Application>
  <PresentationFormat>Widescreen</PresentationFormat>
  <Paragraphs>120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Calibri</vt:lpstr>
      <vt:lpstr>Segoe UI</vt:lpstr>
      <vt:lpstr>Segoe UI Light</vt:lpstr>
      <vt:lpstr>Segoe UI Semibold</vt:lpstr>
      <vt:lpstr>WelcomeDoc</vt:lpstr>
      <vt:lpstr>Welcome to Anton</vt:lpstr>
      <vt:lpstr>PowerPoint Presentation</vt:lpstr>
      <vt:lpstr>The impulse </vt:lpstr>
      <vt:lpstr>Bullseye</vt:lpstr>
      <vt:lpstr>Key Features </vt:lpstr>
      <vt:lpstr>Diving into the features </vt:lpstr>
      <vt:lpstr>Diving into the features </vt:lpstr>
      <vt:lpstr>User role</vt:lpstr>
      <vt:lpstr>User role</vt:lpstr>
      <vt:lpstr>The skeleton </vt:lpstr>
      <vt:lpstr>Timeframe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2021-02-27T05:59:09Z</dcterms:created>
  <dcterms:modified xsi:type="dcterms:W3CDTF">2021-05-01T20:50:08Z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