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46"/>
  </p:notesMasterIdLst>
  <p:sldIdLst>
    <p:sldId id="256" r:id="rId2"/>
    <p:sldId id="258" r:id="rId3"/>
    <p:sldId id="261" r:id="rId4"/>
    <p:sldId id="262" r:id="rId5"/>
    <p:sldId id="267" r:id="rId6"/>
    <p:sldId id="270" r:id="rId7"/>
    <p:sldId id="275" r:id="rId8"/>
    <p:sldId id="277" r:id="rId9"/>
    <p:sldId id="416" r:id="rId10"/>
    <p:sldId id="417" r:id="rId11"/>
    <p:sldId id="282" r:id="rId12"/>
    <p:sldId id="288" r:id="rId13"/>
    <p:sldId id="418" r:id="rId14"/>
    <p:sldId id="433" r:id="rId15"/>
    <p:sldId id="419" r:id="rId16"/>
    <p:sldId id="420" r:id="rId17"/>
    <p:sldId id="298" r:id="rId18"/>
    <p:sldId id="304" r:id="rId19"/>
    <p:sldId id="421" r:id="rId20"/>
    <p:sldId id="422" r:id="rId21"/>
    <p:sldId id="315" r:id="rId22"/>
    <p:sldId id="319" r:id="rId23"/>
    <p:sldId id="327" r:id="rId24"/>
    <p:sldId id="333" r:id="rId25"/>
    <p:sldId id="337" r:id="rId26"/>
    <p:sldId id="343" r:id="rId27"/>
    <p:sldId id="345" r:id="rId28"/>
    <p:sldId id="350" r:id="rId29"/>
    <p:sldId id="354" r:id="rId30"/>
    <p:sldId id="358" r:id="rId31"/>
    <p:sldId id="423" r:id="rId32"/>
    <p:sldId id="424" r:id="rId33"/>
    <p:sldId id="361" r:id="rId34"/>
    <p:sldId id="425" r:id="rId35"/>
    <p:sldId id="367" r:id="rId36"/>
    <p:sldId id="426" r:id="rId37"/>
    <p:sldId id="427" r:id="rId38"/>
    <p:sldId id="428" r:id="rId39"/>
    <p:sldId id="429" r:id="rId40"/>
    <p:sldId id="430" r:id="rId41"/>
    <p:sldId id="431" r:id="rId42"/>
    <p:sldId id="413" r:id="rId43"/>
    <p:sldId id="432" r:id="rId44"/>
    <p:sldId id="434" r:id="rId45"/>
  </p:sldIdLst>
  <p:sldSz cx="9144000" cy="5143500" type="screen16x9"/>
  <p:notesSz cx="3244850" cy="5765800"/>
  <p:defaultTextStyle>
    <a:defPPr>
      <a:defRPr lang="en-US"/>
    </a:defPPr>
    <a:lvl1pPr marL="0" algn="l" defTabSz="1449873" rtl="0" eaLnBrk="1" latinLnBrk="0" hangingPunct="1">
      <a:defRPr sz="2900" kern="1200">
        <a:solidFill>
          <a:schemeClr val="tx1"/>
        </a:solidFill>
        <a:latin typeface="+mn-lt"/>
        <a:ea typeface="+mn-ea"/>
        <a:cs typeface="+mn-cs"/>
      </a:defRPr>
    </a:lvl1pPr>
    <a:lvl2pPr marL="724936" algn="l" defTabSz="1449873" rtl="0" eaLnBrk="1" latinLnBrk="0" hangingPunct="1">
      <a:defRPr sz="2900" kern="1200">
        <a:solidFill>
          <a:schemeClr val="tx1"/>
        </a:solidFill>
        <a:latin typeface="+mn-lt"/>
        <a:ea typeface="+mn-ea"/>
        <a:cs typeface="+mn-cs"/>
      </a:defRPr>
    </a:lvl2pPr>
    <a:lvl3pPr marL="1449873" algn="l" defTabSz="1449873" rtl="0" eaLnBrk="1" latinLnBrk="0" hangingPunct="1">
      <a:defRPr sz="2900" kern="1200">
        <a:solidFill>
          <a:schemeClr val="tx1"/>
        </a:solidFill>
        <a:latin typeface="+mn-lt"/>
        <a:ea typeface="+mn-ea"/>
        <a:cs typeface="+mn-cs"/>
      </a:defRPr>
    </a:lvl3pPr>
    <a:lvl4pPr marL="2174809" algn="l" defTabSz="1449873" rtl="0" eaLnBrk="1" latinLnBrk="0" hangingPunct="1">
      <a:defRPr sz="2900" kern="1200">
        <a:solidFill>
          <a:schemeClr val="tx1"/>
        </a:solidFill>
        <a:latin typeface="+mn-lt"/>
        <a:ea typeface="+mn-ea"/>
        <a:cs typeface="+mn-cs"/>
      </a:defRPr>
    </a:lvl4pPr>
    <a:lvl5pPr marL="2899745" algn="l" defTabSz="1449873" rtl="0" eaLnBrk="1" latinLnBrk="0" hangingPunct="1">
      <a:defRPr sz="2900" kern="1200">
        <a:solidFill>
          <a:schemeClr val="tx1"/>
        </a:solidFill>
        <a:latin typeface="+mn-lt"/>
        <a:ea typeface="+mn-ea"/>
        <a:cs typeface="+mn-cs"/>
      </a:defRPr>
    </a:lvl5pPr>
    <a:lvl6pPr marL="3624682" algn="l" defTabSz="1449873" rtl="0" eaLnBrk="1" latinLnBrk="0" hangingPunct="1">
      <a:defRPr sz="2900" kern="1200">
        <a:solidFill>
          <a:schemeClr val="tx1"/>
        </a:solidFill>
        <a:latin typeface="+mn-lt"/>
        <a:ea typeface="+mn-ea"/>
        <a:cs typeface="+mn-cs"/>
      </a:defRPr>
    </a:lvl6pPr>
    <a:lvl7pPr marL="4349618" algn="l" defTabSz="1449873" rtl="0" eaLnBrk="1" latinLnBrk="0" hangingPunct="1">
      <a:defRPr sz="2900" kern="1200">
        <a:solidFill>
          <a:schemeClr val="tx1"/>
        </a:solidFill>
        <a:latin typeface="+mn-lt"/>
        <a:ea typeface="+mn-ea"/>
        <a:cs typeface="+mn-cs"/>
      </a:defRPr>
    </a:lvl7pPr>
    <a:lvl8pPr marL="5074554" algn="l" defTabSz="1449873" rtl="0" eaLnBrk="1" latinLnBrk="0" hangingPunct="1">
      <a:defRPr sz="2900" kern="1200">
        <a:solidFill>
          <a:schemeClr val="tx1"/>
        </a:solidFill>
        <a:latin typeface="+mn-lt"/>
        <a:ea typeface="+mn-ea"/>
        <a:cs typeface="+mn-cs"/>
      </a:defRPr>
    </a:lvl8pPr>
    <a:lvl9pPr marL="5799491" algn="l" defTabSz="1449873"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65">
          <p15:clr>
            <a:srgbClr val="A4A3A4"/>
          </p15:clr>
        </p15:guide>
        <p15:guide id="2" pos="34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C6827C-E08D-D048-9141-B8939EE03166}" v="1" dt="2023-09-26T15:40:06.57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592" autoAdjust="0"/>
  </p:normalViewPr>
  <p:slideViewPr>
    <p:cSldViewPr>
      <p:cViewPr varScale="1">
        <p:scale>
          <a:sx n="136" d="100"/>
          <a:sy n="136" d="100"/>
        </p:scale>
        <p:origin x="960" y="184"/>
      </p:cViewPr>
      <p:guideLst>
        <p:guide orient="horz" pos="4565"/>
        <p:guide pos="3426"/>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Vlassov" userId="26c91bfb-961d-4550-89f1-44d3ea075b4b" providerId="ADAL" clId="{C0C6827C-E08D-D048-9141-B8939EE03166}"/>
    <pc:docChg chg="custSel modSld">
      <pc:chgData name="Vladimir Vlassov" userId="26c91bfb-961d-4550-89f1-44d3ea075b4b" providerId="ADAL" clId="{C0C6827C-E08D-D048-9141-B8939EE03166}" dt="2023-09-26T15:40:12.511" v="2" actId="1076"/>
      <pc:docMkLst>
        <pc:docMk/>
      </pc:docMkLst>
      <pc:sldChg chg="addSp delSp modSp mod">
        <pc:chgData name="Vladimir Vlassov" userId="26c91bfb-961d-4550-89f1-44d3ea075b4b" providerId="ADAL" clId="{C0C6827C-E08D-D048-9141-B8939EE03166}" dt="2023-09-26T15:40:12.511" v="2" actId="1076"/>
        <pc:sldMkLst>
          <pc:docMk/>
          <pc:sldMk cId="1819520919" sldId="424"/>
        </pc:sldMkLst>
        <pc:picChg chg="add mod">
          <ac:chgData name="Vladimir Vlassov" userId="26c91bfb-961d-4550-89f1-44d3ea075b4b" providerId="ADAL" clId="{C0C6827C-E08D-D048-9141-B8939EE03166}" dt="2023-09-26T15:40:12.511" v="2" actId="1076"/>
          <ac:picMkLst>
            <pc:docMk/>
            <pc:sldMk cId="1819520919" sldId="424"/>
            <ac:picMk id="6" creationId="{8FEEF9F9-CB41-3539-7581-46CD26B05DDE}"/>
          </ac:picMkLst>
        </pc:picChg>
        <pc:picChg chg="del">
          <ac:chgData name="Vladimir Vlassov" userId="26c91bfb-961d-4550-89f1-44d3ea075b4b" providerId="ADAL" clId="{C0C6827C-E08D-D048-9141-B8939EE03166}" dt="2023-09-26T15:40:09.596" v="1" actId="478"/>
          <ac:picMkLst>
            <pc:docMk/>
            <pc:sldMk cId="1819520919" sldId="424"/>
            <ac:picMk id="1026" creationId="{00000000-0000-0000-0000-000000000000}"/>
          </ac:picMkLst>
        </pc:picChg>
      </pc:sldChg>
    </pc:docChg>
  </pc:docChgLst>
  <pc:docChgLst>
    <pc:chgData name="Vladimir Vlassov" userId="26c91bfb-961d-4550-89f1-44d3ea075b4b" providerId="ADAL" clId="{ACBB2A17-0A94-234C-AC6F-B5C214FE85C6}"/>
    <pc:docChg chg="modNotesMaster">
      <pc:chgData name="Vladimir Vlassov" userId="26c91bfb-961d-4550-89f1-44d3ea075b4b" providerId="ADAL" clId="{ACBB2A17-0A94-234C-AC6F-B5C214FE85C6}" dt="2022-10-02T10:04:33.074" v="2"/>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4"/>
            <a:ext cx="1406221" cy="2877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837738" y="4"/>
            <a:ext cx="1406221" cy="287726"/>
          </a:xfrm>
          <a:prstGeom prst="rect">
            <a:avLst/>
          </a:prstGeom>
        </p:spPr>
        <p:txBody>
          <a:bodyPr vert="horz" lIns="91440" tIns="45720" rIns="91440" bIns="45720" rtlCol="0"/>
          <a:lstStyle>
            <a:lvl1pPr algn="r">
              <a:defRPr sz="1200"/>
            </a:lvl1pPr>
          </a:lstStyle>
          <a:p>
            <a:fld id="{F8A1869C-FD27-4F11-8278-D5634ED509A1}" type="datetimeFigureOut">
              <a:rPr lang="en-US" smtClean="0"/>
              <a:t>9/26/23</a:t>
            </a:fld>
            <a:endParaRPr lang="en-US"/>
          </a:p>
        </p:txBody>
      </p:sp>
      <p:sp>
        <p:nvSpPr>
          <p:cNvPr id="4" name="Slide Image Placeholder 3"/>
          <p:cNvSpPr>
            <a:spLocks noGrp="1" noRot="1" noChangeAspect="1"/>
          </p:cNvSpPr>
          <p:nvPr>
            <p:ph type="sldImg" idx="2"/>
          </p:nvPr>
        </p:nvSpPr>
        <p:spPr>
          <a:xfrm>
            <a:off x="-300038" y="431800"/>
            <a:ext cx="3844926" cy="21637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24309" y="2739038"/>
            <a:ext cx="2596237" cy="25951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5475254"/>
            <a:ext cx="1406221" cy="29054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837738" y="5475254"/>
            <a:ext cx="1406221" cy="290546"/>
          </a:xfrm>
          <a:prstGeom prst="rect">
            <a:avLst/>
          </a:prstGeom>
        </p:spPr>
        <p:txBody>
          <a:bodyPr vert="horz" lIns="91440" tIns="45720" rIns="91440" bIns="45720" rtlCol="0" anchor="b"/>
          <a:lstStyle>
            <a:lvl1pPr algn="r">
              <a:defRPr sz="1200"/>
            </a:lvl1pPr>
          </a:lstStyle>
          <a:p>
            <a:fld id="{65E4D3E5-A281-4268-912F-00057B9BBEC1}" type="slidenum">
              <a:rPr lang="en-US" smtClean="0"/>
              <a:t>‹#›</a:t>
            </a:fld>
            <a:endParaRPr lang="en-US"/>
          </a:p>
        </p:txBody>
      </p:sp>
    </p:spTree>
    <p:extLst>
      <p:ext uri="{BB962C8B-B14F-4D97-AF65-F5344CB8AC3E}">
        <p14:creationId xmlns:p14="http://schemas.microsoft.com/office/powerpoint/2010/main" val="254740568"/>
      </p:ext>
    </p:extLst>
  </p:cSld>
  <p:clrMap bg1="lt1" tx1="dk1" bg2="lt2" tx2="dk2" accent1="accent1" accent2="accent2" accent3="accent3" accent4="accent4" accent5="accent5" accent6="accent6" hlink="hlink" folHlink="folHlink"/>
  <p:notesStyle>
    <a:lvl1pPr marL="0" algn="l" defTabSz="1449873" rtl="0" eaLnBrk="1" latinLnBrk="0" hangingPunct="1">
      <a:defRPr sz="1900" kern="1200">
        <a:solidFill>
          <a:schemeClr val="tx1"/>
        </a:solidFill>
        <a:latin typeface="+mn-lt"/>
        <a:ea typeface="+mn-ea"/>
        <a:cs typeface="+mn-cs"/>
      </a:defRPr>
    </a:lvl1pPr>
    <a:lvl2pPr marL="724936" algn="l" defTabSz="1449873" rtl="0" eaLnBrk="1" latinLnBrk="0" hangingPunct="1">
      <a:defRPr sz="1900" kern="1200">
        <a:solidFill>
          <a:schemeClr val="tx1"/>
        </a:solidFill>
        <a:latin typeface="+mn-lt"/>
        <a:ea typeface="+mn-ea"/>
        <a:cs typeface="+mn-cs"/>
      </a:defRPr>
    </a:lvl2pPr>
    <a:lvl3pPr marL="1449873" algn="l" defTabSz="1449873" rtl="0" eaLnBrk="1" latinLnBrk="0" hangingPunct="1">
      <a:defRPr sz="1900" kern="1200">
        <a:solidFill>
          <a:schemeClr val="tx1"/>
        </a:solidFill>
        <a:latin typeface="+mn-lt"/>
        <a:ea typeface="+mn-ea"/>
        <a:cs typeface="+mn-cs"/>
      </a:defRPr>
    </a:lvl3pPr>
    <a:lvl4pPr marL="2174809" algn="l" defTabSz="1449873" rtl="0" eaLnBrk="1" latinLnBrk="0" hangingPunct="1">
      <a:defRPr sz="1900" kern="1200">
        <a:solidFill>
          <a:schemeClr val="tx1"/>
        </a:solidFill>
        <a:latin typeface="+mn-lt"/>
        <a:ea typeface="+mn-ea"/>
        <a:cs typeface="+mn-cs"/>
      </a:defRPr>
    </a:lvl4pPr>
    <a:lvl5pPr marL="2899745" algn="l" defTabSz="1449873" rtl="0" eaLnBrk="1" latinLnBrk="0" hangingPunct="1">
      <a:defRPr sz="1900" kern="1200">
        <a:solidFill>
          <a:schemeClr val="tx1"/>
        </a:solidFill>
        <a:latin typeface="+mn-lt"/>
        <a:ea typeface="+mn-ea"/>
        <a:cs typeface="+mn-cs"/>
      </a:defRPr>
    </a:lvl5pPr>
    <a:lvl6pPr marL="3624682" algn="l" defTabSz="1449873" rtl="0" eaLnBrk="1" latinLnBrk="0" hangingPunct="1">
      <a:defRPr sz="1900" kern="1200">
        <a:solidFill>
          <a:schemeClr val="tx1"/>
        </a:solidFill>
        <a:latin typeface="+mn-lt"/>
        <a:ea typeface="+mn-ea"/>
        <a:cs typeface="+mn-cs"/>
      </a:defRPr>
    </a:lvl6pPr>
    <a:lvl7pPr marL="4349618" algn="l" defTabSz="1449873" rtl="0" eaLnBrk="1" latinLnBrk="0" hangingPunct="1">
      <a:defRPr sz="1900" kern="1200">
        <a:solidFill>
          <a:schemeClr val="tx1"/>
        </a:solidFill>
        <a:latin typeface="+mn-lt"/>
        <a:ea typeface="+mn-ea"/>
        <a:cs typeface="+mn-cs"/>
      </a:defRPr>
    </a:lvl7pPr>
    <a:lvl8pPr marL="5074554" algn="l" defTabSz="1449873" rtl="0" eaLnBrk="1" latinLnBrk="0" hangingPunct="1">
      <a:defRPr sz="1900" kern="1200">
        <a:solidFill>
          <a:schemeClr val="tx1"/>
        </a:solidFill>
        <a:latin typeface="+mn-lt"/>
        <a:ea typeface="+mn-ea"/>
        <a:cs typeface="+mn-cs"/>
      </a:defRPr>
    </a:lvl8pPr>
    <a:lvl9pPr marL="5799491" algn="l" defTabSz="1449873"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4D3E5-A281-4268-912F-00057B9BBEC1}" type="slidenum">
              <a:rPr lang="en-US" smtClean="0"/>
              <a:t>1</a:t>
            </a:fld>
            <a:endParaRPr lang="en-US"/>
          </a:p>
        </p:txBody>
      </p:sp>
    </p:spTree>
    <p:extLst>
      <p:ext uri="{BB962C8B-B14F-4D97-AF65-F5344CB8AC3E}">
        <p14:creationId xmlns:p14="http://schemas.microsoft.com/office/powerpoint/2010/main" val="827842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900" dirty="0"/>
              <a:t>Client</a:t>
            </a:r>
            <a:r>
              <a:rPr lang="sv-SE" sz="900" baseline="0" dirty="0"/>
              <a:t> P: trasfer 100 from A to B</a:t>
            </a:r>
          </a:p>
          <a:p>
            <a:r>
              <a:rPr lang="sv-SE" sz="900" baseline="0" dirty="0"/>
              <a:t>Client Q: get total balance of A and B</a:t>
            </a:r>
          </a:p>
          <a:p>
            <a:r>
              <a:rPr lang="en-US" sz="900" dirty="0"/>
              <a:t>The balances of the two bank accounts, A and B, are both initially $200. The result of</a:t>
            </a:r>
            <a:r>
              <a:rPr lang="en-US" sz="900" baseline="0" dirty="0"/>
              <a:t> </a:t>
            </a:r>
            <a:r>
              <a:rPr lang="en-US" sz="900" dirty="0"/>
              <a:t>branch Total includes the sum of A and B as $300, which is wrong. This is an illustration</a:t>
            </a:r>
            <a:r>
              <a:rPr lang="en-US" sz="900" baseline="0" dirty="0"/>
              <a:t> </a:t>
            </a:r>
            <a:r>
              <a:rPr lang="en-US" sz="900" dirty="0"/>
              <a:t>of the ‘</a:t>
            </a:r>
            <a:r>
              <a:rPr lang="en-US" sz="900" b="1" i="1" dirty="0"/>
              <a:t>inconsistent retrievals</a:t>
            </a:r>
            <a:r>
              <a:rPr lang="en-US" sz="900" dirty="0"/>
              <a:t>’ problem. q’s retrievals are inconsistent because p has</a:t>
            </a:r>
            <a:r>
              <a:rPr lang="en-US" sz="900" baseline="0" dirty="0"/>
              <a:t> </a:t>
            </a:r>
            <a:r>
              <a:rPr lang="en-US" sz="900" dirty="0"/>
              <a:t>performed only the withdrawal part of a transfer at the time the sum is calculated.</a:t>
            </a:r>
          </a:p>
          <a:p>
            <a:r>
              <a:rPr lang="en-US" sz="900" dirty="0"/>
              <a:t>Also </a:t>
            </a:r>
            <a:r>
              <a:rPr lang="en-US" sz="900" b="1" dirty="0"/>
              <a:t>unrepeatable read (read-write conflict)</a:t>
            </a:r>
            <a:endParaRPr lang="en-US" sz="900" dirty="0"/>
          </a:p>
        </p:txBody>
      </p:sp>
      <p:sp>
        <p:nvSpPr>
          <p:cNvPr id="4" name="Slide Number Placeholder 3"/>
          <p:cNvSpPr>
            <a:spLocks noGrp="1"/>
          </p:cNvSpPr>
          <p:nvPr>
            <p:ph type="sldNum" sz="quarter" idx="10"/>
          </p:nvPr>
        </p:nvSpPr>
        <p:spPr/>
        <p:txBody>
          <a:bodyPr/>
          <a:lstStyle/>
          <a:p>
            <a:fld id="{65E4D3E5-A281-4268-912F-00057B9BBEC1}" type="slidenum">
              <a:rPr lang="en-US" smtClean="0"/>
              <a:t>10</a:t>
            </a:fld>
            <a:endParaRPr lang="en-US"/>
          </a:p>
        </p:txBody>
      </p:sp>
    </p:spTree>
    <p:extLst>
      <p:ext uri="{BB962C8B-B14F-4D97-AF65-F5344CB8AC3E}">
        <p14:creationId xmlns:p14="http://schemas.microsoft.com/office/powerpoint/2010/main" val="3910272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If each of several transactions is known to have the correct effect</a:t>
            </a:r>
            <a:r>
              <a:rPr lang="en-US" sz="900" baseline="0" dirty="0"/>
              <a:t> </a:t>
            </a:r>
            <a:r>
              <a:rPr lang="en-US" sz="900" dirty="0"/>
              <a:t>when it is done on its own, then we can infer that if these transactions are done one at a</a:t>
            </a:r>
            <a:r>
              <a:rPr lang="en-US" sz="900" baseline="0" dirty="0"/>
              <a:t> </a:t>
            </a:r>
            <a:r>
              <a:rPr lang="en-US" sz="900" dirty="0"/>
              <a:t>time in some order the combined effect will also be correct. </a:t>
            </a:r>
            <a:r>
              <a:rPr lang="en-US" sz="900" b="1" dirty="0"/>
              <a:t>An interleaving of the</a:t>
            </a:r>
            <a:r>
              <a:rPr lang="en-US" sz="900" b="1" baseline="0" dirty="0"/>
              <a:t> </a:t>
            </a:r>
            <a:r>
              <a:rPr lang="en-US" sz="900" b="1" dirty="0"/>
              <a:t>operations of transactions </a:t>
            </a:r>
            <a:r>
              <a:rPr lang="en-US" sz="900" dirty="0"/>
              <a:t>in which the combined effect is the same as if the transactions</a:t>
            </a:r>
            <a:r>
              <a:rPr lang="en-US" sz="900" baseline="0" dirty="0"/>
              <a:t> </a:t>
            </a:r>
            <a:r>
              <a:rPr lang="en-US" sz="900" dirty="0"/>
              <a:t>had been performed one at a time in some order </a:t>
            </a:r>
            <a:r>
              <a:rPr lang="en-US" sz="900" b="1" dirty="0"/>
              <a:t>is a </a:t>
            </a:r>
            <a:r>
              <a:rPr lang="en-US" sz="900" b="1" i="1" dirty="0"/>
              <a:t>serially equivalent </a:t>
            </a:r>
            <a:r>
              <a:rPr lang="en-US" sz="900" b="1" dirty="0"/>
              <a:t>interleaving.</a:t>
            </a:r>
          </a:p>
          <a:p>
            <a:r>
              <a:rPr lang="en-US" sz="900" b="1" i="1" dirty="0"/>
              <a:t>The use of serial equivalence as a criterion for correct concurrent execution</a:t>
            </a:r>
            <a:r>
              <a:rPr lang="en-US" sz="900" b="1" i="1" baseline="0" dirty="0"/>
              <a:t> </a:t>
            </a:r>
            <a:r>
              <a:rPr lang="en-US" sz="900" b="1" i="1" dirty="0"/>
              <a:t>prevents the occurrence of lost updates and inconsistent retrievals.</a:t>
            </a:r>
          </a:p>
        </p:txBody>
      </p:sp>
      <p:sp>
        <p:nvSpPr>
          <p:cNvPr id="4" name="Slide Number Placeholder 3"/>
          <p:cNvSpPr>
            <a:spLocks noGrp="1"/>
          </p:cNvSpPr>
          <p:nvPr>
            <p:ph type="sldNum" sz="quarter" idx="10"/>
          </p:nvPr>
        </p:nvSpPr>
        <p:spPr/>
        <p:txBody>
          <a:bodyPr/>
          <a:lstStyle/>
          <a:p>
            <a:fld id="{65E4D3E5-A281-4268-912F-00057B9BBEC1}" type="slidenum">
              <a:rPr lang="en-US" smtClean="0"/>
              <a:t>11</a:t>
            </a:fld>
            <a:endParaRPr lang="en-US"/>
          </a:p>
        </p:txBody>
      </p:sp>
    </p:spTree>
    <p:extLst>
      <p:ext uri="{BB962C8B-B14F-4D97-AF65-F5344CB8AC3E}">
        <p14:creationId xmlns:p14="http://schemas.microsoft.com/office/powerpoint/2010/main" val="1140843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err="1"/>
              <a:t>A</a:t>
            </a:r>
            <a:r>
              <a:rPr lang="en-US" sz="800" b="1" i="1" dirty="0" err="1"/>
              <a:t>pair</a:t>
            </a:r>
            <a:r>
              <a:rPr lang="en-US" sz="800" b="1" i="1" dirty="0"/>
              <a:t> of operations conflicts, </a:t>
            </a:r>
            <a:r>
              <a:rPr lang="en-US" sz="800" dirty="0"/>
              <a:t>when their </a:t>
            </a:r>
            <a:r>
              <a:rPr lang="en-US" sz="800" b="1" i="1" dirty="0"/>
              <a:t>combined effect depends on the order in which they are executed</a:t>
            </a:r>
            <a:r>
              <a:rPr lang="en-US" sz="800" dirty="0"/>
              <a:t>. To simplify</a:t>
            </a:r>
            <a:r>
              <a:rPr lang="en-US" sz="800" baseline="0" dirty="0"/>
              <a:t> </a:t>
            </a:r>
            <a:r>
              <a:rPr lang="en-US" sz="800" dirty="0"/>
              <a:t>matters we consider a pair of operations, read and write. The conflict</a:t>
            </a:r>
            <a:r>
              <a:rPr lang="en-US" sz="800" baseline="0" dirty="0"/>
              <a:t> </a:t>
            </a:r>
            <a:r>
              <a:rPr lang="en-US" sz="800" dirty="0"/>
              <a:t>rules for read and write are as</a:t>
            </a:r>
            <a:r>
              <a:rPr lang="en-US" sz="800" baseline="0" dirty="0"/>
              <a:t> follows: </a:t>
            </a:r>
          </a:p>
          <a:p>
            <a:r>
              <a:rPr lang="en-US" sz="800" b="1" i="1" baseline="0" dirty="0"/>
              <a:t>read – read</a:t>
            </a:r>
            <a:r>
              <a:rPr lang="en-US" sz="800" baseline="0" dirty="0"/>
              <a:t>: No conflict because the effect of a pair of reads does not depend on the order in which they are executed</a:t>
            </a:r>
          </a:p>
          <a:p>
            <a:r>
              <a:rPr lang="en-US" sz="800" b="1" i="1" dirty="0"/>
              <a:t>read – write</a:t>
            </a:r>
            <a:r>
              <a:rPr lang="en-US" sz="800" dirty="0"/>
              <a:t>: Conflict</a:t>
            </a:r>
            <a:r>
              <a:rPr lang="en-US" sz="800" baseline="0" dirty="0"/>
              <a:t> </a:t>
            </a:r>
            <a:r>
              <a:rPr lang="en-US" sz="800" dirty="0"/>
              <a:t>because the effect of read and write depends on the order of their execution</a:t>
            </a:r>
          </a:p>
          <a:p>
            <a:r>
              <a:rPr lang="en-US" sz="800" b="1" i="1" dirty="0"/>
              <a:t>write – write:  </a:t>
            </a:r>
            <a:r>
              <a:rPr lang="en-US" sz="800" dirty="0"/>
              <a:t>Conflict</a:t>
            </a:r>
            <a:r>
              <a:rPr lang="en-US" sz="800" baseline="0" dirty="0"/>
              <a:t> </a:t>
            </a:r>
            <a:r>
              <a:rPr lang="en-US" sz="800" dirty="0"/>
              <a:t>because the effect of a pair of writes depends on the order of their execution</a:t>
            </a:r>
          </a:p>
          <a:p>
            <a:r>
              <a:rPr lang="en-US" sz="800" dirty="0"/>
              <a:t>When execution of transactions is interleaved, we can have 3 different violations:</a:t>
            </a:r>
          </a:p>
          <a:p>
            <a:r>
              <a:rPr lang="en-US" sz="800" b="1" dirty="0"/>
              <a:t>write-read</a:t>
            </a:r>
            <a:r>
              <a:rPr lang="en-US" sz="800" dirty="0"/>
              <a:t>: conflict (dirty read)</a:t>
            </a:r>
          </a:p>
          <a:p>
            <a:r>
              <a:rPr lang="en-US" sz="800" b="1" dirty="0"/>
              <a:t>read-write</a:t>
            </a:r>
            <a:r>
              <a:rPr lang="en-US" sz="800" dirty="0"/>
              <a:t>: conflict (unrepeatable read)</a:t>
            </a:r>
          </a:p>
          <a:p>
            <a:r>
              <a:rPr lang="en-US" sz="800" b="1" dirty="0"/>
              <a:t>write-write</a:t>
            </a:r>
            <a:r>
              <a:rPr lang="en-US" sz="800" dirty="0"/>
              <a:t>: conflict (overwriting uncommitted data)</a:t>
            </a:r>
          </a:p>
        </p:txBody>
      </p:sp>
      <p:sp>
        <p:nvSpPr>
          <p:cNvPr id="4" name="Slide Number Placeholder 3"/>
          <p:cNvSpPr>
            <a:spLocks noGrp="1"/>
          </p:cNvSpPr>
          <p:nvPr>
            <p:ph type="sldNum" sz="quarter" idx="10"/>
          </p:nvPr>
        </p:nvSpPr>
        <p:spPr/>
        <p:txBody>
          <a:bodyPr/>
          <a:lstStyle/>
          <a:p>
            <a:fld id="{65E4D3E5-A281-4268-912F-00057B9BBEC1}" type="slidenum">
              <a:rPr lang="en-US" smtClean="0"/>
              <a:t>12</a:t>
            </a:fld>
            <a:endParaRPr lang="en-US"/>
          </a:p>
        </p:txBody>
      </p:sp>
    </p:spTree>
    <p:extLst>
      <p:ext uri="{BB962C8B-B14F-4D97-AF65-F5344CB8AC3E}">
        <p14:creationId xmlns:p14="http://schemas.microsoft.com/office/powerpoint/2010/main" val="1960735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1" dirty="0"/>
              <a:t>The lost update problem occurs when two transactions read the old value of a</a:t>
            </a:r>
            <a:r>
              <a:rPr lang="en-US" sz="900" b="1" i="1" baseline="0" dirty="0"/>
              <a:t> </a:t>
            </a:r>
            <a:r>
              <a:rPr lang="en-US" sz="900" b="1" i="1" dirty="0"/>
              <a:t>variable and then use it to calculate the new value. </a:t>
            </a:r>
            <a:r>
              <a:rPr lang="en-US" sz="900" dirty="0"/>
              <a:t>This cannot happen if one transaction</a:t>
            </a:r>
            <a:r>
              <a:rPr lang="en-US" sz="900" baseline="0" dirty="0"/>
              <a:t> </a:t>
            </a:r>
            <a:r>
              <a:rPr lang="en-US" sz="900" dirty="0"/>
              <a:t>is performed before the other, because the later transaction will read the value written</a:t>
            </a:r>
            <a:r>
              <a:rPr lang="en-US" sz="900" baseline="0" dirty="0"/>
              <a:t> </a:t>
            </a:r>
            <a:r>
              <a:rPr lang="en-US" sz="900" dirty="0"/>
              <a:t>by the earlier one.</a:t>
            </a:r>
          </a:p>
          <a:p>
            <a:r>
              <a:rPr lang="sv-SE" sz="900" b="1" dirty="0"/>
              <a:t>The same order</a:t>
            </a:r>
            <a:r>
              <a:rPr lang="sv-SE" sz="900" dirty="0"/>
              <a:t>: if </a:t>
            </a:r>
            <a:r>
              <a:rPr lang="sv-SE" sz="900" b="1" dirty="0"/>
              <a:t>A</a:t>
            </a:r>
            <a:r>
              <a:rPr lang="sv-SE" sz="900" dirty="0"/>
              <a:t> reads first (getBalance) and </a:t>
            </a:r>
            <a:r>
              <a:rPr lang="sv-SE" sz="900" b="1" dirty="0"/>
              <a:t>C</a:t>
            </a:r>
            <a:r>
              <a:rPr lang="sv-SE" sz="900" dirty="0"/>
              <a:t> write second</a:t>
            </a:r>
            <a:r>
              <a:rPr lang="sv-SE" sz="900" baseline="0" dirty="0"/>
              <a:t> (SetBalance) then </a:t>
            </a:r>
            <a:r>
              <a:rPr lang="sv-SE" sz="900" b="1" baseline="0" dirty="0"/>
              <a:t>A</a:t>
            </a:r>
            <a:r>
              <a:rPr lang="sv-SE" sz="900" baseline="0" dirty="0"/>
              <a:t> writes first (SetBalance) and </a:t>
            </a:r>
            <a:r>
              <a:rPr lang="sv-SE" sz="900" b="1" baseline="0" dirty="0"/>
              <a:t>C</a:t>
            </a:r>
            <a:r>
              <a:rPr lang="sv-SE" sz="900" baseline="0" dirty="0"/>
              <a:t> reads second (getBalance); and </a:t>
            </a:r>
            <a:r>
              <a:rPr lang="sv-SE" sz="900" b="1" baseline="0" dirty="0"/>
              <a:t>A</a:t>
            </a:r>
            <a:r>
              <a:rPr lang="sv-SE" sz="900" baseline="0" dirty="0"/>
              <a:t> writes first (SetBalace) and </a:t>
            </a:r>
            <a:r>
              <a:rPr lang="sv-SE" sz="900" b="1" baseline="0" dirty="0"/>
              <a:t>C</a:t>
            </a:r>
            <a:r>
              <a:rPr lang="sv-SE" sz="900" baseline="0" dirty="0"/>
              <a:t> writes second.</a:t>
            </a:r>
            <a:endParaRPr lang="en-US" sz="900" dirty="0"/>
          </a:p>
        </p:txBody>
      </p:sp>
      <p:sp>
        <p:nvSpPr>
          <p:cNvPr id="4" name="Slide Number Placeholder 3"/>
          <p:cNvSpPr>
            <a:spLocks noGrp="1"/>
          </p:cNvSpPr>
          <p:nvPr>
            <p:ph type="sldNum" sz="quarter" idx="10"/>
          </p:nvPr>
        </p:nvSpPr>
        <p:spPr/>
        <p:txBody>
          <a:bodyPr/>
          <a:lstStyle/>
          <a:p>
            <a:fld id="{65E4D3E5-A281-4268-912F-00057B9BBEC1}" type="slidenum">
              <a:rPr lang="en-US" smtClean="0"/>
              <a:t>13</a:t>
            </a:fld>
            <a:endParaRPr lang="en-US"/>
          </a:p>
        </p:txBody>
      </p:sp>
    </p:spTree>
    <p:extLst>
      <p:ext uri="{BB962C8B-B14F-4D97-AF65-F5344CB8AC3E}">
        <p14:creationId xmlns:p14="http://schemas.microsoft.com/office/powerpoint/2010/main" val="660305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1" dirty="0"/>
              <a:t>The lost update problem occurs when two transactions read the old value of a</a:t>
            </a:r>
            <a:r>
              <a:rPr lang="en-US" sz="900" b="1" i="1" baseline="0" dirty="0"/>
              <a:t> </a:t>
            </a:r>
            <a:r>
              <a:rPr lang="en-US" sz="900" b="1" i="1" dirty="0"/>
              <a:t>variable and then use it to calculate the new value. </a:t>
            </a:r>
            <a:r>
              <a:rPr lang="en-US" sz="900" dirty="0"/>
              <a:t>This cannot happen if one transaction</a:t>
            </a:r>
            <a:r>
              <a:rPr lang="en-US" sz="900" baseline="0" dirty="0"/>
              <a:t> </a:t>
            </a:r>
            <a:r>
              <a:rPr lang="en-US" sz="900" dirty="0"/>
              <a:t>is performed before the other, because the later transaction will read the value written</a:t>
            </a:r>
            <a:r>
              <a:rPr lang="en-US" sz="900" baseline="0" dirty="0"/>
              <a:t> </a:t>
            </a:r>
            <a:r>
              <a:rPr lang="en-US" sz="900" dirty="0"/>
              <a:t>by the earlier one.</a:t>
            </a:r>
          </a:p>
          <a:p>
            <a:r>
              <a:rPr lang="sv-SE" sz="900" b="1" dirty="0"/>
              <a:t>The same order</a:t>
            </a:r>
            <a:r>
              <a:rPr lang="sv-SE" sz="900" dirty="0"/>
              <a:t>: if </a:t>
            </a:r>
            <a:r>
              <a:rPr lang="sv-SE" sz="900" b="1" dirty="0"/>
              <a:t>A</a:t>
            </a:r>
            <a:r>
              <a:rPr lang="sv-SE" sz="900" dirty="0"/>
              <a:t> reads first (getBalance) and </a:t>
            </a:r>
            <a:r>
              <a:rPr lang="sv-SE" sz="900" b="1" dirty="0"/>
              <a:t>C</a:t>
            </a:r>
            <a:r>
              <a:rPr lang="sv-SE" sz="900" dirty="0"/>
              <a:t> write second</a:t>
            </a:r>
            <a:r>
              <a:rPr lang="sv-SE" sz="900" baseline="0" dirty="0"/>
              <a:t> (SetBalance) then </a:t>
            </a:r>
            <a:r>
              <a:rPr lang="sv-SE" sz="900" b="1" baseline="0" dirty="0"/>
              <a:t>A</a:t>
            </a:r>
            <a:r>
              <a:rPr lang="sv-SE" sz="900" baseline="0" dirty="0"/>
              <a:t> writes first (SetBalance) and </a:t>
            </a:r>
            <a:r>
              <a:rPr lang="sv-SE" sz="900" b="1" baseline="0" dirty="0"/>
              <a:t>C</a:t>
            </a:r>
            <a:r>
              <a:rPr lang="sv-SE" sz="900" baseline="0" dirty="0"/>
              <a:t> reads second (getBalance); and </a:t>
            </a:r>
            <a:r>
              <a:rPr lang="sv-SE" sz="900" b="1" baseline="0" dirty="0"/>
              <a:t>A</a:t>
            </a:r>
            <a:r>
              <a:rPr lang="sv-SE" sz="900" baseline="0" dirty="0"/>
              <a:t> writes first (SetBalace) and </a:t>
            </a:r>
            <a:r>
              <a:rPr lang="sv-SE" sz="900" b="1" baseline="0" dirty="0"/>
              <a:t>C</a:t>
            </a:r>
            <a:r>
              <a:rPr lang="sv-SE" sz="900" baseline="0" dirty="0"/>
              <a:t> writes second.</a:t>
            </a:r>
            <a:endParaRPr lang="en-US" sz="900" dirty="0"/>
          </a:p>
        </p:txBody>
      </p:sp>
      <p:sp>
        <p:nvSpPr>
          <p:cNvPr id="4" name="Slide Number Placeholder 3"/>
          <p:cNvSpPr>
            <a:spLocks noGrp="1"/>
          </p:cNvSpPr>
          <p:nvPr>
            <p:ph type="sldNum" sz="quarter" idx="10"/>
          </p:nvPr>
        </p:nvSpPr>
        <p:spPr/>
        <p:txBody>
          <a:bodyPr/>
          <a:lstStyle/>
          <a:p>
            <a:fld id="{65E4D3E5-A281-4268-912F-00057B9BBEC1}" type="slidenum">
              <a:rPr lang="en-US" smtClean="0"/>
              <a:t>14</a:t>
            </a:fld>
            <a:endParaRPr lang="en-US"/>
          </a:p>
        </p:txBody>
      </p:sp>
    </p:spTree>
    <p:extLst>
      <p:ext uri="{BB962C8B-B14F-4D97-AF65-F5344CB8AC3E}">
        <p14:creationId xmlns:p14="http://schemas.microsoft.com/office/powerpoint/2010/main" val="3347073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1" dirty="0"/>
              <a:t>The inconsistent</a:t>
            </a:r>
            <a:r>
              <a:rPr lang="en-US" sz="800" b="1" i="1" baseline="0" dirty="0"/>
              <a:t> </a:t>
            </a:r>
            <a:r>
              <a:rPr lang="en-US" sz="800" b="1" i="1" dirty="0"/>
              <a:t>retrievals problem can occur when a retrieval transaction runs concurrently with an</a:t>
            </a:r>
            <a:r>
              <a:rPr lang="en-US" sz="800" b="1" i="1" baseline="0" dirty="0"/>
              <a:t> </a:t>
            </a:r>
            <a:r>
              <a:rPr lang="en-US" sz="800" b="1" i="1" dirty="0"/>
              <a:t>update transaction. It cannot occur if the retrieval transaction is performed before or</a:t>
            </a:r>
            <a:r>
              <a:rPr lang="en-US" sz="800" b="1" i="1" baseline="0" dirty="0"/>
              <a:t> </a:t>
            </a:r>
            <a:r>
              <a:rPr lang="en-US" sz="800" b="1" i="1" dirty="0"/>
              <a:t>after the update transaction. </a:t>
            </a:r>
            <a:r>
              <a:rPr lang="en-US" sz="800" b="1" dirty="0">
                <a:solidFill>
                  <a:srgbClr val="FF0000"/>
                </a:solidFill>
              </a:rPr>
              <a:t>A serially equivalent interleaving </a:t>
            </a:r>
            <a:r>
              <a:rPr lang="en-US" sz="800" dirty="0"/>
              <a:t>of a retrieval transaction</a:t>
            </a:r>
            <a:r>
              <a:rPr lang="en-US" sz="800" baseline="0" dirty="0"/>
              <a:t> </a:t>
            </a:r>
            <a:r>
              <a:rPr lang="en-US" sz="800" dirty="0"/>
              <a:t>and an update transaction will prevent inconsistent</a:t>
            </a:r>
            <a:r>
              <a:rPr lang="en-US" sz="800" baseline="0" dirty="0"/>
              <a:t> </a:t>
            </a:r>
            <a:r>
              <a:rPr lang="en-US" sz="800" dirty="0"/>
              <a:t>retrievals occurring.</a:t>
            </a:r>
          </a:p>
          <a:p>
            <a:r>
              <a:rPr lang="en-US" sz="800" dirty="0"/>
              <a:t>Serial equivalence is used as a criterion for the derivation of concurrency control</a:t>
            </a:r>
            <a:r>
              <a:rPr lang="en-US" sz="800" baseline="0" dirty="0"/>
              <a:t> </a:t>
            </a:r>
            <a:r>
              <a:rPr lang="en-US" sz="800" dirty="0"/>
              <a:t>protocols. </a:t>
            </a:r>
            <a:r>
              <a:rPr lang="en-US" sz="800" b="1" i="1" dirty="0"/>
              <a:t>These protocols attempt to serialize transactions in their access to objects.</a:t>
            </a:r>
            <a:r>
              <a:rPr lang="en-US" sz="800" b="1" i="1" baseline="0" dirty="0"/>
              <a:t> </a:t>
            </a:r>
            <a:r>
              <a:rPr lang="en-US" sz="800" b="1" i="1" dirty="0"/>
              <a:t>Three alternative approaches to concurrency control are commonly used: locking,</a:t>
            </a:r>
            <a:r>
              <a:rPr lang="en-US" sz="800" b="1" i="1" baseline="0" dirty="0"/>
              <a:t> </a:t>
            </a:r>
            <a:r>
              <a:rPr lang="en-US" sz="800" b="1" i="1" dirty="0"/>
              <a:t>optimistic concurrency control and timestamp ordering. However, most practical</a:t>
            </a:r>
            <a:r>
              <a:rPr lang="en-US" sz="800" b="1" i="1" baseline="0" dirty="0"/>
              <a:t> </a:t>
            </a:r>
            <a:r>
              <a:rPr lang="en-US" sz="800" b="1" i="1" dirty="0"/>
              <a:t>systems use locking</a:t>
            </a:r>
          </a:p>
        </p:txBody>
      </p:sp>
      <p:sp>
        <p:nvSpPr>
          <p:cNvPr id="4" name="Slide Number Placeholder 3"/>
          <p:cNvSpPr>
            <a:spLocks noGrp="1"/>
          </p:cNvSpPr>
          <p:nvPr>
            <p:ph type="sldNum" sz="quarter" idx="10"/>
          </p:nvPr>
        </p:nvSpPr>
        <p:spPr/>
        <p:txBody>
          <a:bodyPr/>
          <a:lstStyle/>
          <a:p>
            <a:fld id="{65E4D3E5-A281-4268-912F-00057B9BBEC1}" type="slidenum">
              <a:rPr lang="en-US" smtClean="0"/>
              <a:t>15</a:t>
            </a:fld>
            <a:endParaRPr lang="en-US"/>
          </a:p>
        </p:txBody>
      </p:sp>
    </p:spTree>
    <p:extLst>
      <p:ext uri="{BB962C8B-B14F-4D97-AF65-F5344CB8AC3E}">
        <p14:creationId xmlns:p14="http://schemas.microsoft.com/office/powerpoint/2010/main" val="2363974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Servers must record all the effects of committed transactions and none of the effects of</a:t>
            </a:r>
            <a:r>
              <a:rPr lang="en-US" sz="800" baseline="0" dirty="0"/>
              <a:t> </a:t>
            </a:r>
            <a:r>
              <a:rPr lang="en-US" sz="800" dirty="0"/>
              <a:t>aborted transactions. </a:t>
            </a:r>
            <a:r>
              <a:rPr lang="en-US" sz="800" b="1" dirty="0"/>
              <a:t>They must therefore allow for the fact that a transaction may abort</a:t>
            </a:r>
            <a:r>
              <a:rPr lang="en-US" sz="800" b="1" baseline="0" dirty="0"/>
              <a:t> </a:t>
            </a:r>
            <a:r>
              <a:rPr lang="en-US" sz="800" b="1" dirty="0"/>
              <a:t>by preventing it affecting other concurrent transactions if it does so.</a:t>
            </a:r>
            <a:r>
              <a:rPr lang="en-US" sz="800" b="1" baseline="0" dirty="0"/>
              <a:t> </a:t>
            </a:r>
            <a:r>
              <a:rPr lang="en-US" sz="800" b="1" dirty="0"/>
              <a:t>This section illustrates two problems associated with aborting transactions in the</a:t>
            </a:r>
            <a:r>
              <a:rPr lang="en-US" sz="800" b="1" baseline="0" dirty="0"/>
              <a:t> </a:t>
            </a:r>
            <a:r>
              <a:rPr lang="en-US" sz="800" b="1" dirty="0"/>
              <a:t>context of the banking example:</a:t>
            </a:r>
            <a:r>
              <a:rPr lang="en-US" sz="800" b="1" baseline="0" dirty="0"/>
              <a:t> dirty reads and premature writes.</a:t>
            </a:r>
          </a:p>
          <a:p>
            <a:r>
              <a:rPr lang="en-US" sz="800" b="0" dirty="0"/>
              <a:t>The isolation property of transactions requires that transactions do not see</a:t>
            </a:r>
            <a:r>
              <a:rPr lang="en-US" sz="800" b="0" baseline="0" dirty="0"/>
              <a:t> </a:t>
            </a:r>
            <a:r>
              <a:rPr lang="en-US" sz="800" b="0" dirty="0"/>
              <a:t>the uncommitted state of other transactions. </a:t>
            </a:r>
            <a:r>
              <a:rPr lang="en-US" sz="800" b="1" i="1" dirty="0"/>
              <a:t>The ‘dirty read’ problem is caused by the</a:t>
            </a:r>
            <a:r>
              <a:rPr lang="en-US" sz="800" b="1" i="1" baseline="0" dirty="0"/>
              <a:t> </a:t>
            </a:r>
            <a:r>
              <a:rPr lang="en-US" sz="800" b="1" i="1" dirty="0"/>
              <a:t>interaction between a read operation in one transaction and an earlier write operation in</a:t>
            </a:r>
            <a:r>
              <a:rPr lang="en-US" sz="800" b="1" i="1" baseline="0" dirty="0"/>
              <a:t> </a:t>
            </a:r>
            <a:r>
              <a:rPr lang="en-US" sz="800" b="1" i="1" dirty="0"/>
              <a:t>another transaction on the same object. In the case that p aborts, then q must abort as well.</a:t>
            </a:r>
          </a:p>
          <a:p>
            <a:endParaRPr lang="en-US" sz="800" b="1" i="1" dirty="0"/>
          </a:p>
        </p:txBody>
      </p:sp>
      <p:sp>
        <p:nvSpPr>
          <p:cNvPr id="4" name="Slide Number Placeholder 3"/>
          <p:cNvSpPr>
            <a:spLocks noGrp="1"/>
          </p:cNvSpPr>
          <p:nvPr>
            <p:ph type="sldNum" sz="quarter" idx="10"/>
          </p:nvPr>
        </p:nvSpPr>
        <p:spPr/>
        <p:txBody>
          <a:bodyPr/>
          <a:lstStyle/>
          <a:p>
            <a:fld id="{65E4D3E5-A281-4268-912F-00057B9BBEC1}" type="slidenum">
              <a:rPr lang="en-US" smtClean="0"/>
              <a:t>16</a:t>
            </a:fld>
            <a:endParaRPr lang="en-US"/>
          </a:p>
        </p:txBody>
      </p:sp>
    </p:spTree>
    <p:extLst>
      <p:ext uri="{BB962C8B-B14F-4D97-AF65-F5344CB8AC3E}">
        <p14:creationId xmlns:p14="http://schemas.microsoft.com/office/powerpoint/2010/main" val="2894834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If a transaction (like q) has committed after it has seen</a:t>
            </a:r>
            <a:r>
              <a:rPr lang="en-US" sz="900" baseline="0" dirty="0"/>
              <a:t> </a:t>
            </a:r>
            <a:r>
              <a:rPr lang="en-US" sz="900" dirty="0"/>
              <a:t>the effects of a transaction that subsequently aborted, the situation is not recoverable. To</a:t>
            </a:r>
            <a:r>
              <a:rPr lang="en-US" sz="900" baseline="0" dirty="0"/>
              <a:t> </a:t>
            </a:r>
            <a:r>
              <a:rPr lang="en-US" sz="900" dirty="0"/>
              <a:t>ensure that such situations will not arise, any transaction (like q) </a:t>
            </a:r>
            <a:r>
              <a:rPr lang="en-US" sz="900" b="1" i="1" dirty="0"/>
              <a:t>that is in danger of</a:t>
            </a:r>
            <a:r>
              <a:rPr lang="en-US" sz="900" b="1" i="1" baseline="0" dirty="0"/>
              <a:t> </a:t>
            </a:r>
            <a:r>
              <a:rPr lang="en-US" sz="900" b="1" i="1" dirty="0"/>
              <a:t>having a dirty read delays its commit operation</a:t>
            </a:r>
            <a:r>
              <a:rPr lang="en-US" sz="900" dirty="0"/>
              <a:t>. The strategy for recoverability is to</a:t>
            </a:r>
            <a:r>
              <a:rPr lang="en-US" sz="900" baseline="0" dirty="0"/>
              <a:t> </a:t>
            </a:r>
            <a:r>
              <a:rPr lang="en-US" sz="900" dirty="0"/>
              <a:t>delay commits until after the commitment of any other transaction whose uncommitted</a:t>
            </a:r>
            <a:r>
              <a:rPr lang="en-US" sz="900" baseline="0" dirty="0"/>
              <a:t> </a:t>
            </a:r>
            <a:r>
              <a:rPr lang="en-US" sz="900" dirty="0"/>
              <a:t>state has been observed. In</a:t>
            </a:r>
            <a:r>
              <a:rPr lang="en-US" sz="900" baseline="0" dirty="0"/>
              <a:t> </a:t>
            </a:r>
            <a:r>
              <a:rPr lang="en-US" sz="900" dirty="0"/>
              <a:t>the case that p aborts, then q must abort as well.</a:t>
            </a:r>
          </a:p>
        </p:txBody>
      </p:sp>
      <p:sp>
        <p:nvSpPr>
          <p:cNvPr id="4" name="Slide Number Placeholder 3"/>
          <p:cNvSpPr>
            <a:spLocks noGrp="1"/>
          </p:cNvSpPr>
          <p:nvPr>
            <p:ph type="sldNum" sz="quarter" idx="10"/>
          </p:nvPr>
        </p:nvSpPr>
        <p:spPr/>
        <p:txBody>
          <a:bodyPr/>
          <a:lstStyle/>
          <a:p>
            <a:fld id="{65E4D3E5-A281-4268-912F-00057B9BBEC1}" type="slidenum">
              <a:rPr lang="en-US" smtClean="0"/>
              <a:t>17</a:t>
            </a:fld>
            <a:endParaRPr lang="en-US"/>
          </a:p>
        </p:txBody>
      </p:sp>
    </p:spTree>
    <p:extLst>
      <p:ext uri="{BB962C8B-B14F-4D97-AF65-F5344CB8AC3E}">
        <p14:creationId xmlns:p14="http://schemas.microsoft.com/office/powerpoint/2010/main" val="287609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To avoid cascading aborts, transactions are only</a:t>
            </a:r>
            <a:r>
              <a:rPr lang="en-US" sz="900" baseline="0" dirty="0"/>
              <a:t> </a:t>
            </a:r>
            <a:r>
              <a:rPr lang="en-US" sz="900" dirty="0"/>
              <a:t>allowed to read objects that were written by committed transactions. </a:t>
            </a:r>
            <a:r>
              <a:rPr lang="en-US" sz="900" b="1" i="1" dirty="0"/>
              <a:t>To ensure that this</a:t>
            </a:r>
            <a:r>
              <a:rPr lang="en-US" sz="900" b="1" i="1" baseline="0" dirty="0"/>
              <a:t> </a:t>
            </a:r>
            <a:r>
              <a:rPr lang="en-US" sz="900" b="1" i="1" dirty="0"/>
              <a:t>is the case, any read operation must be delayed until other transactions that applied a</a:t>
            </a:r>
            <a:r>
              <a:rPr lang="en-US" sz="900" b="1" i="1" baseline="0" dirty="0"/>
              <a:t> </a:t>
            </a:r>
            <a:r>
              <a:rPr lang="en-US" sz="900" b="1" i="1" dirty="0"/>
              <a:t>write operation to the same object have committed or aborted. </a:t>
            </a:r>
            <a:r>
              <a:rPr lang="en-US" sz="900" dirty="0"/>
              <a:t>The avoidance of</a:t>
            </a:r>
            <a:r>
              <a:rPr lang="en-US" sz="900" baseline="0" dirty="0"/>
              <a:t> </a:t>
            </a:r>
            <a:r>
              <a:rPr lang="en-US" sz="900" dirty="0"/>
              <a:t>cascading aborts is a stronger condition than recoverability.</a:t>
            </a:r>
          </a:p>
        </p:txBody>
      </p:sp>
      <p:sp>
        <p:nvSpPr>
          <p:cNvPr id="4" name="Slide Number Placeholder 3"/>
          <p:cNvSpPr>
            <a:spLocks noGrp="1"/>
          </p:cNvSpPr>
          <p:nvPr>
            <p:ph type="sldNum" sz="quarter" idx="10"/>
          </p:nvPr>
        </p:nvSpPr>
        <p:spPr/>
        <p:txBody>
          <a:bodyPr/>
          <a:lstStyle/>
          <a:p>
            <a:fld id="{65E4D3E5-A281-4268-912F-00057B9BBEC1}" type="slidenum">
              <a:rPr lang="en-US" smtClean="0"/>
              <a:t>18</a:t>
            </a:fld>
            <a:endParaRPr lang="en-US"/>
          </a:p>
        </p:txBody>
      </p:sp>
    </p:spTree>
    <p:extLst>
      <p:ext uri="{BB962C8B-B14F-4D97-AF65-F5344CB8AC3E}">
        <p14:creationId xmlns:p14="http://schemas.microsoft.com/office/powerpoint/2010/main" val="327635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4D3E5-A281-4268-912F-00057B9BBEC1}" type="slidenum">
              <a:rPr lang="en-US" smtClean="0"/>
              <a:t>19</a:t>
            </a:fld>
            <a:endParaRPr lang="en-US"/>
          </a:p>
        </p:txBody>
      </p:sp>
    </p:spTree>
    <p:extLst>
      <p:ext uri="{BB962C8B-B14F-4D97-AF65-F5344CB8AC3E}">
        <p14:creationId xmlns:p14="http://schemas.microsoft.com/office/powerpoint/2010/main" val="144031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4D3E5-A281-4268-912F-00057B9BBEC1}" type="slidenum">
              <a:rPr lang="en-US" smtClean="0"/>
              <a:t>2</a:t>
            </a:fld>
            <a:endParaRPr lang="en-US"/>
          </a:p>
        </p:txBody>
      </p:sp>
    </p:spTree>
    <p:extLst>
      <p:ext uri="{BB962C8B-B14F-4D97-AF65-F5344CB8AC3E}">
        <p14:creationId xmlns:p14="http://schemas.microsoft.com/office/powerpoint/2010/main" val="2861643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Consider another implication of the possibility that a transaction</a:t>
            </a:r>
            <a:r>
              <a:rPr lang="en-US" sz="800" baseline="0" dirty="0"/>
              <a:t> </a:t>
            </a:r>
            <a:r>
              <a:rPr lang="en-US" sz="800" dirty="0"/>
              <a:t>may abort. This one is related to </a:t>
            </a:r>
            <a:r>
              <a:rPr lang="en-US" sz="800" b="1" i="1" dirty="0"/>
              <a:t>the interaction between write operations on the same</a:t>
            </a:r>
            <a:r>
              <a:rPr lang="en-US" sz="800" b="1" i="1" baseline="0" dirty="0"/>
              <a:t> </a:t>
            </a:r>
            <a:r>
              <a:rPr lang="en-US" sz="800" b="1" i="1" dirty="0"/>
              <a:t>object belonging to different transactions</a:t>
            </a:r>
            <a:r>
              <a:rPr lang="en-US" sz="800" dirty="0"/>
              <a:t>. </a:t>
            </a:r>
          </a:p>
          <a:p>
            <a:r>
              <a:rPr lang="en-US" sz="800" dirty="0"/>
              <a:t>Assume a = 100 before; serial effect of p then q is 110; </a:t>
            </a:r>
          </a:p>
          <a:p>
            <a:r>
              <a:rPr lang="en-US" sz="800" dirty="0"/>
              <a:t>after </a:t>
            </a:r>
            <a:r>
              <a:rPr lang="en-US" sz="800" dirty="0" err="1"/>
              <a:t>abortTransaction</a:t>
            </a:r>
            <a:r>
              <a:rPr lang="en-US" sz="800" dirty="0"/>
              <a:t> the state should be 110 but it is set to 100, i.e.</a:t>
            </a:r>
            <a:r>
              <a:rPr lang="en-US" sz="800" baseline="0" dirty="0"/>
              <a:t> the state (“ before image”) before p started.</a:t>
            </a:r>
          </a:p>
          <a:p>
            <a:r>
              <a:rPr lang="en-US" sz="800" dirty="0"/>
              <a:t>Some database systems implement the action of abort by restoring ‘before images’ of all the writes of a transaction.</a:t>
            </a:r>
          </a:p>
          <a:p>
            <a:r>
              <a:rPr lang="en-US" sz="800" dirty="0"/>
              <a:t>To ensure correct results in a recovery scheme that uses before images, write</a:t>
            </a:r>
            <a:r>
              <a:rPr lang="en-US" sz="800" baseline="0" dirty="0"/>
              <a:t> </a:t>
            </a:r>
            <a:r>
              <a:rPr lang="en-US" sz="800" dirty="0"/>
              <a:t>operations must be delayed until earlier transactions that updated the same objects have</a:t>
            </a:r>
            <a:r>
              <a:rPr lang="en-US" sz="800" baseline="0" dirty="0"/>
              <a:t> </a:t>
            </a:r>
            <a:r>
              <a:rPr lang="en-US" sz="800" dirty="0"/>
              <a:t>either committed or aborted.</a:t>
            </a:r>
          </a:p>
        </p:txBody>
      </p:sp>
      <p:sp>
        <p:nvSpPr>
          <p:cNvPr id="4" name="Slide Number Placeholder 3"/>
          <p:cNvSpPr>
            <a:spLocks noGrp="1"/>
          </p:cNvSpPr>
          <p:nvPr>
            <p:ph type="sldNum" sz="quarter" idx="10"/>
          </p:nvPr>
        </p:nvSpPr>
        <p:spPr/>
        <p:txBody>
          <a:bodyPr/>
          <a:lstStyle/>
          <a:p>
            <a:fld id="{65E4D3E5-A281-4268-912F-00057B9BBEC1}" type="slidenum">
              <a:rPr lang="en-US" smtClean="0"/>
              <a:t>20</a:t>
            </a:fld>
            <a:endParaRPr lang="en-US"/>
          </a:p>
        </p:txBody>
      </p:sp>
    </p:spTree>
    <p:extLst>
      <p:ext uri="{BB962C8B-B14F-4D97-AF65-F5344CB8AC3E}">
        <p14:creationId xmlns:p14="http://schemas.microsoft.com/office/powerpoint/2010/main" val="1886061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For a server of recoverable objects to participate in transactions, it</a:t>
            </a:r>
            <a:r>
              <a:rPr lang="en-US" sz="800" baseline="0" dirty="0"/>
              <a:t> </a:t>
            </a:r>
            <a:r>
              <a:rPr lang="en-US" sz="800" dirty="0"/>
              <a:t>must be designed so that any updates of objects can be removed if and when a</a:t>
            </a:r>
            <a:r>
              <a:rPr lang="en-US" sz="800" baseline="0" dirty="0"/>
              <a:t> </a:t>
            </a:r>
            <a:r>
              <a:rPr lang="en-US" sz="800" dirty="0"/>
              <a:t>transaction aborts. To make this possible, </a:t>
            </a:r>
            <a:r>
              <a:rPr lang="en-US" sz="800" b="1" i="1" dirty="0"/>
              <a:t>all of the update operations performed during</a:t>
            </a:r>
            <a:r>
              <a:rPr lang="en-US" sz="800" b="1" i="1" baseline="0" dirty="0"/>
              <a:t> </a:t>
            </a:r>
            <a:r>
              <a:rPr lang="en-US" sz="800" b="1" i="1" dirty="0"/>
              <a:t>a transaction are done in tentative versions of objects in volatile memory</a:t>
            </a:r>
            <a:r>
              <a:rPr lang="en-US" sz="800" dirty="0"/>
              <a:t>. Each</a:t>
            </a:r>
            <a:r>
              <a:rPr lang="en-US" sz="800" baseline="0" dirty="0"/>
              <a:t> </a:t>
            </a:r>
            <a:r>
              <a:rPr lang="en-US" sz="800" dirty="0"/>
              <a:t>transaction is provided with its own private set of tentative versions of any objects that</a:t>
            </a:r>
            <a:r>
              <a:rPr lang="en-US" sz="800" baseline="0" dirty="0"/>
              <a:t> </a:t>
            </a:r>
            <a:r>
              <a:rPr lang="en-US" sz="800" dirty="0"/>
              <a:t>it has altered. </a:t>
            </a:r>
            <a:r>
              <a:rPr lang="en-US" sz="800" b="1" i="1" dirty="0"/>
              <a:t>The tentative versions are transferred to the objects only </a:t>
            </a:r>
            <a:r>
              <a:rPr lang="en-US" sz="800" dirty="0"/>
              <a:t>when a transaction</a:t>
            </a:r>
            <a:r>
              <a:rPr lang="en-US" sz="800" baseline="0" dirty="0"/>
              <a:t> </a:t>
            </a:r>
            <a:r>
              <a:rPr lang="en-US" sz="800" dirty="0"/>
              <a:t>commits, by which time they will also have been recorded in permanent storage. When a transaction aborts, its tentative versions are</a:t>
            </a:r>
            <a:r>
              <a:rPr lang="en-US" sz="800" baseline="0" dirty="0"/>
              <a:t> </a:t>
            </a:r>
            <a:r>
              <a:rPr lang="en-US" sz="800" dirty="0"/>
              <a:t>deleted.</a:t>
            </a:r>
          </a:p>
        </p:txBody>
      </p:sp>
      <p:sp>
        <p:nvSpPr>
          <p:cNvPr id="4" name="Slide Number Placeholder 3"/>
          <p:cNvSpPr>
            <a:spLocks noGrp="1"/>
          </p:cNvSpPr>
          <p:nvPr>
            <p:ph type="sldNum" sz="quarter" idx="10"/>
          </p:nvPr>
        </p:nvSpPr>
        <p:spPr/>
        <p:txBody>
          <a:bodyPr/>
          <a:lstStyle/>
          <a:p>
            <a:fld id="{65E4D3E5-A281-4268-912F-00057B9BBEC1}" type="slidenum">
              <a:rPr lang="en-US" smtClean="0"/>
              <a:t>21</a:t>
            </a:fld>
            <a:endParaRPr lang="en-US"/>
          </a:p>
        </p:txBody>
      </p:sp>
    </p:spTree>
    <p:extLst>
      <p:ext uri="{BB962C8B-B14F-4D97-AF65-F5344CB8AC3E}">
        <p14:creationId xmlns:p14="http://schemas.microsoft.com/office/powerpoint/2010/main" val="2280492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Serial equivalence is used as a criterion for the derivation of concurrency control</a:t>
            </a:r>
            <a:r>
              <a:rPr lang="en-US" sz="800" baseline="0" dirty="0"/>
              <a:t> </a:t>
            </a:r>
            <a:r>
              <a:rPr lang="en-US" sz="800" dirty="0"/>
              <a:t>protocols. These protocols attempt to serialize transactions in their access to objects.</a:t>
            </a:r>
            <a:r>
              <a:rPr lang="en-US" sz="800" baseline="0" dirty="0"/>
              <a:t> </a:t>
            </a:r>
            <a:r>
              <a:rPr lang="en-US" sz="800" dirty="0"/>
              <a:t>Three alternative approaches to</a:t>
            </a:r>
            <a:r>
              <a:rPr lang="en-US" sz="800" baseline="0" dirty="0"/>
              <a:t> </a:t>
            </a:r>
            <a:r>
              <a:rPr lang="en-US" sz="800" dirty="0"/>
              <a:t>concurrency control are commonly used: locking,</a:t>
            </a:r>
            <a:r>
              <a:rPr lang="en-US" sz="800" baseline="0" dirty="0"/>
              <a:t> </a:t>
            </a:r>
            <a:r>
              <a:rPr lang="en-US" sz="800" dirty="0"/>
              <a:t>optimistic concurrency control and timestamp ordering.</a:t>
            </a:r>
          </a:p>
          <a:p>
            <a:r>
              <a:rPr lang="en-US" sz="800" dirty="0"/>
              <a:t>Basically, concurrency control can be achieved either by clients’ transactions</a:t>
            </a:r>
            <a:r>
              <a:rPr lang="en-US" sz="800" baseline="0" dirty="0"/>
              <a:t> </a:t>
            </a:r>
            <a:r>
              <a:rPr lang="en-US" sz="800" dirty="0"/>
              <a:t>waiting for one another or by restarting transactions after conflicts between operations</a:t>
            </a:r>
            <a:r>
              <a:rPr lang="en-US" sz="800" baseline="0" dirty="0"/>
              <a:t> </a:t>
            </a:r>
            <a:r>
              <a:rPr lang="en-US" sz="800" dirty="0"/>
              <a:t>have been detected, or by a combination of the two.</a:t>
            </a:r>
          </a:p>
        </p:txBody>
      </p:sp>
      <p:sp>
        <p:nvSpPr>
          <p:cNvPr id="4" name="Slide Number Placeholder 3"/>
          <p:cNvSpPr>
            <a:spLocks noGrp="1"/>
          </p:cNvSpPr>
          <p:nvPr>
            <p:ph type="sldNum" sz="quarter" idx="10"/>
          </p:nvPr>
        </p:nvSpPr>
        <p:spPr/>
        <p:txBody>
          <a:bodyPr/>
          <a:lstStyle/>
          <a:p>
            <a:fld id="{65E4D3E5-A281-4268-912F-00057B9BBEC1}" type="slidenum">
              <a:rPr lang="en-US" smtClean="0"/>
              <a:t>22</a:t>
            </a:fld>
            <a:endParaRPr lang="en-US"/>
          </a:p>
        </p:txBody>
      </p:sp>
    </p:spTree>
    <p:extLst>
      <p:ext uri="{BB962C8B-B14F-4D97-AF65-F5344CB8AC3E}">
        <p14:creationId xmlns:p14="http://schemas.microsoft.com/office/powerpoint/2010/main" val="1597810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Transactions must be scheduled so that their effect on shared data is serially equivalent.</a:t>
            </a:r>
            <a:r>
              <a:rPr lang="en-US" sz="800" baseline="0" dirty="0"/>
              <a:t> </a:t>
            </a:r>
            <a:r>
              <a:rPr lang="en-US" sz="800" dirty="0"/>
              <a:t>A server can achieve serial equivalence of transactions </a:t>
            </a:r>
            <a:r>
              <a:rPr lang="en-US" sz="800" b="1" i="1" dirty="0"/>
              <a:t>by serializing access </a:t>
            </a:r>
            <a:r>
              <a:rPr lang="en-US" sz="800" dirty="0"/>
              <a:t>to the</a:t>
            </a:r>
            <a:r>
              <a:rPr lang="en-US" sz="800" baseline="0" dirty="0"/>
              <a:t> </a:t>
            </a:r>
            <a:r>
              <a:rPr lang="en-US" sz="800" dirty="0"/>
              <a:t>objects.</a:t>
            </a:r>
          </a:p>
          <a:p>
            <a:r>
              <a:rPr lang="en-US" sz="800" dirty="0"/>
              <a:t>A simple example of a serializing mechanism is the use of </a:t>
            </a:r>
            <a:r>
              <a:rPr lang="en-US" sz="800" b="1" i="1" dirty="0"/>
              <a:t>exclusive locks</a:t>
            </a:r>
            <a:r>
              <a:rPr lang="en-US" sz="800" dirty="0"/>
              <a:t>.</a:t>
            </a:r>
          </a:p>
          <a:p>
            <a:r>
              <a:rPr lang="en-US" sz="800" dirty="0"/>
              <a:t>All pairs of conflicting</a:t>
            </a:r>
            <a:r>
              <a:rPr lang="en-US" sz="800" baseline="0" dirty="0"/>
              <a:t> </a:t>
            </a:r>
            <a:r>
              <a:rPr lang="en-US" sz="800" dirty="0"/>
              <a:t>operations of two transactions should be executed in the same order. To ensure this, a</a:t>
            </a:r>
            <a:r>
              <a:rPr lang="en-US" sz="800" baseline="0" dirty="0"/>
              <a:t> </a:t>
            </a:r>
            <a:r>
              <a:rPr lang="en-US" sz="800" dirty="0"/>
              <a:t>transaction is not allowed any new locks after it has released a lock. The first phase of</a:t>
            </a:r>
            <a:r>
              <a:rPr lang="en-US" sz="800" baseline="0" dirty="0"/>
              <a:t> </a:t>
            </a:r>
            <a:r>
              <a:rPr lang="en-US" sz="800" dirty="0"/>
              <a:t>each transaction is a ‘</a:t>
            </a:r>
            <a:r>
              <a:rPr lang="en-US" sz="800" b="1" i="1" dirty="0"/>
              <a:t>growing phase</a:t>
            </a:r>
            <a:r>
              <a:rPr lang="en-US" sz="800" dirty="0"/>
              <a:t>’, during which new locks are acquired. In the</a:t>
            </a:r>
            <a:r>
              <a:rPr lang="en-US" sz="800" baseline="0" dirty="0"/>
              <a:t> </a:t>
            </a:r>
            <a:r>
              <a:rPr lang="en-US" sz="800" dirty="0"/>
              <a:t>second phase, the locks are released (a ‘</a:t>
            </a:r>
            <a:r>
              <a:rPr lang="en-US" sz="800" b="1" i="1" dirty="0"/>
              <a:t>shrinking phase</a:t>
            </a:r>
            <a:r>
              <a:rPr lang="en-US" sz="800" dirty="0"/>
              <a:t>’). This is called </a:t>
            </a:r>
            <a:r>
              <a:rPr lang="en-US" sz="800" b="1" i="1" dirty="0"/>
              <a:t>two-phase</a:t>
            </a:r>
            <a:r>
              <a:rPr lang="en-US" sz="800" b="1" i="1" baseline="0" dirty="0"/>
              <a:t> </a:t>
            </a:r>
            <a:r>
              <a:rPr lang="en-US" sz="800" b="1" i="1" dirty="0"/>
              <a:t>locking.</a:t>
            </a:r>
          </a:p>
        </p:txBody>
      </p:sp>
      <p:sp>
        <p:nvSpPr>
          <p:cNvPr id="4" name="Slide Number Placeholder 3"/>
          <p:cNvSpPr>
            <a:spLocks noGrp="1"/>
          </p:cNvSpPr>
          <p:nvPr>
            <p:ph type="sldNum" sz="quarter" idx="10"/>
          </p:nvPr>
        </p:nvSpPr>
        <p:spPr/>
        <p:txBody>
          <a:bodyPr/>
          <a:lstStyle/>
          <a:p>
            <a:fld id="{65E4D3E5-A281-4268-912F-00057B9BBEC1}" type="slidenum">
              <a:rPr lang="en-US" smtClean="0"/>
              <a:t>23</a:t>
            </a:fld>
            <a:endParaRPr lang="en-US"/>
          </a:p>
        </p:txBody>
      </p:sp>
    </p:spTree>
    <p:extLst>
      <p:ext uri="{BB962C8B-B14F-4D97-AF65-F5344CB8AC3E}">
        <p14:creationId xmlns:p14="http://schemas.microsoft.com/office/powerpoint/2010/main" val="2251418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because transactions may abort, strict executions</a:t>
            </a:r>
            <a:r>
              <a:rPr lang="en-US" sz="800" baseline="0" dirty="0"/>
              <a:t> </a:t>
            </a:r>
            <a:r>
              <a:rPr lang="en-US" sz="800" dirty="0"/>
              <a:t>are needed to prevent dirty reads and premature writes. Under a strict execution regime,</a:t>
            </a:r>
            <a:r>
              <a:rPr lang="en-US" sz="800" baseline="0" dirty="0"/>
              <a:t> </a:t>
            </a:r>
            <a:r>
              <a:rPr lang="en-US" sz="800" dirty="0"/>
              <a:t>a transaction that needs to read or write an object must be delayed until other</a:t>
            </a:r>
            <a:r>
              <a:rPr lang="en-US" sz="800" baseline="0" dirty="0"/>
              <a:t> </a:t>
            </a:r>
            <a:r>
              <a:rPr lang="en-US" sz="800" dirty="0"/>
              <a:t>transactions that wrote the same object have committed or aborted. To enforce this rule,</a:t>
            </a:r>
            <a:r>
              <a:rPr lang="en-US" sz="800" baseline="0" dirty="0"/>
              <a:t> </a:t>
            </a:r>
            <a:r>
              <a:rPr lang="en-US" sz="800" dirty="0"/>
              <a:t>any locks applied during the progress of a transaction are held until the transaction</a:t>
            </a:r>
            <a:r>
              <a:rPr lang="en-US" sz="800" baseline="0" dirty="0"/>
              <a:t> </a:t>
            </a:r>
            <a:r>
              <a:rPr lang="en-US" sz="800" dirty="0"/>
              <a:t>commits or aborts. This is called </a:t>
            </a:r>
            <a:r>
              <a:rPr lang="en-US" sz="800" b="1" i="1" u="sng" dirty="0"/>
              <a:t>strict two-phase locking</a:t>
            </a:r>
            <a:r>
              <a:rPr lang="en-US" sz="800" dirty="0"/>
              <a:t>. The presence of the locks</a:t>
            </a:r>
            <a:r>
              <a:rPr lang="en-US" sz="800" baseline="0" dirty="0"/>
              <a:t> </a:t>
            </a:r>
            <a:r>
              <a:rPr lang="en-US" sz="800" dirty="0"/>
              <a:t>prevents other transactions reading or writing the objects. When a transaction commits,</a:t>
            </a:r>
            <a:r>
              <a:rPr lang="en-US" sz="800" baseline="0" dirty="0"/>
              <a:t> </a:t>
            </a:r>
            <a:r>
              <a:rPr lang="en-US" sz="800" dirty="0"/>
              <a:t>to ensure recoverability, the locks must be held until all the objects it updated have been</a:t>
            </a:r>
            <a:r>
              <a:rPr lang="en-US" sz="800" baseline="0" dirty="0"/>
              <a:t> </a:t>
            </a:r>
            <a:r>
              <a:rPr lang="en-US" sz="800" dirty="0"/>
              <a:t>written to permanent storage.</a:t>
            </a:r>
          </a:p>
        </p:txBody>
      </p:sp>
      <p:sp>
        <p:nvSpPr>
          <p:cNvPr id="4" name="Slide Number Placeholder 3"/>
          <p:cNvSpPr>
            <a:spLocks noGrp="1"/>
          </p:cNvSpPr>
          <p:nvPr>
            <p:ph type="sldNum" sz="quarter" idx="10"/>
          </p:nvPr>
        </p:nvSpPr>
        <p:spPr/>
        <p:txBody>
          <a:bodyPr/>
          <a:lstStyle/>
          <a:p>
            <a:fld id="{65E4D3E5-A281-4268-912F-00057B9BBEC1}" type="slidenum">
              <a:rPr lang="en-US" smtClean="0"/>
              <a:t>24</a:t>
            </a:fld>
            <a:endParaRPr lang="en-US"/>
          </a:p>
        </p:txBody>
      </p:sp>
    </p:spTree>
    <p:extLst>
      <p:ext uri="{BB962C8B-B14F-4D97-AF65-F5344CB8AC3E}">
        <p14:creationId xmlns:p14="http://schemas.microsoft.com/office/powerpoint/2010/main" val="1548632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pairs of read operations</a:t>
            </a:r>
            <a:r>
              <a:rPr lang="en-US" sz="800" baseline="0" dirty="0"/>
              <a:t> </a:t>
            </a:r>
            <a:r>
              <a:rPr lang="en-US" sz="800" dirty="0"/>
              <a:t>from different transactions on the same object do not conflict. Therefore, a simple</a:t>
            </a:r>
            <a:r>
              <a:rPr lang="en-US" sz="800" baseline="0" dirty="0"/>
              <a:t> </a:t>
            </a:r>
            <a:r>
              <a:rPr lang="en-US" sz="800" dirty="0"/>
              <a:t>exclusive lock that is used for both read and write operations reduces concurrency more</a:t>
            </a:r>
            <a:r>
              <a:rPr lang="en-US" sz="800" baseline="0" dirty="0"/>
              <a:t> </a:t>
            </a:r>
            <a:r>
              <a:rPr lang="en-US" sz="800" dirty="0"/>
              <a:t>than is necessary.</a:t>
            </a:r>
          </a:p>
          <a:p>
            <a:r>
              <a:rPr lang="en-US" sz="800" b="1" dirty="0"/>
              <a:t>A request for a write lock on an object is delayed by the presence</a:t>
            </a:r>
            <a:r>
              <a:rPr lang="en-US" sz="800" b="1" baseline="0" dirty="0"/>
              <a:t> </a:t>
            </a:r>
            <a:r>
              <a:rPr lang="en-US" sz="800" b="1" dirty="0"/>
              <a:t>of a read lock belonging to another transaction.</a:t>
            </a:r>
          </a:p>
          <a:p>
            <a:r>
              <a:rPr lang="en-US" sz="800" b="1" dirty="0">
                <a:solidFill>
                  <a:srgbClr val="FF0000"/>
                </a:solidFill>
              </a:rPr>
              <a:t>A request for</a:t>
            </a:r>
            <a:r>
              <a:rPr lang="en-US" sz="800" b="1" baseline="0" dirty="0">
                <a:solidFill>
                  <a:srgbClr val="FF0000"/>
                </a:solidFill>
              </a:rPr>
              <a:t> </a:t>
            </a:r>
            <a:r>
              <a:rPr lang="en-US" sz="800" b="1" dirty="0">
                <a:solidFill>
                  <a:srgbClr val="FF0000"/>
                </a:solidFill>
              </a:rPr>
              <a:t>either a read lock or a write lock on an object is delayed by the presence of a write lock</a:t>
            </a:r>
            <a:r>
              <a:rPr lang="en-US" sz="800" b="1" baseline="0" dirty="0">
                <a:solidFill>
                  <a:srgbClr val="FF0000"/>
                </a:solidFill>
              </a:rPr>
              <a:t> </a:t>
            </a:r>
            <a:r>
              <a:rPr lang="en-US" sz="800" b="1" dirty="0">
                <a:solidFill>
                  <a:srgbClr val="FF0000"/>
                </a:solidFill>
              </a:rPr>
              <a:t>belonging to another transaction.</a:t>
            </a:r>
          </a:p>
          <a:p>
            <a:endParaRPr lang="en-US" sz="800" dirty="0"/>
          </a:p>
        </p:txBody>
      </p:sp>
      <p:sp>
        <p:nvSpPr>
          <p:cNvPr id="4" name="Slide Number Placeholder 3"/>
          <p:cNvSpPr>
            <a:spLocks noGrp="1"/>
          </p:cNvSpPr>
          <p:nvPr>
            <p:ph type="sldNum" sz="quarter" idx="10"/>
          </p:nvPr>
        </p:nvSpPr>
        <p:spPr/>
        <p:txBody>
          <a:bodyPr/>
          <a:lstStyle/>
          <a:p>
            <a:fld id="{65E4D3E5-A281-4268-912F-00057B9BBEC1}" type="slidenum">
              <a:rPr lang="en-US" smtClean="0"/>
              <a:t>25</a:t>
            </a:fld>
            <a:endParaRPr lang="en-US"/>
          </a:p>
        </p:txBody>
      </p:sp>
    </p:spTree>
    <p:extLst>
      <p:ext uri="{BB962C8B-B14F-4D97-AF65-F5344CB8AC3E}">
        <p14:creationId xmlns:p14="http://schemas.microsoft.com/office/powerpoint/2010/main" val="1878545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1" dirty="0"/>
              <a:t>This is an optimistic scheme that allows one </a:t>
            </a:r>
            <a:r>
              <a:rPr lang="en-US" sz="800" b="1" i="1" dirty="0" err="1"/>
              <a:t>txn</a:t>
            </a:r>
            <a:r>
              <a:rPr lang="en-US" sz="800" b="1" i="1" dirty="0"/>
              <a:t> to write</a:t>
            </a:r>
            <a:r>
              <a:rPr lang="en-US" sz="800" b="1" i="1" baseline="0" dirty="0"/>
              <a:t> </a:t>
            </a:r>
            <a:r>
              <a:rPr lang="en-US" sz="800" b="1" i="1" dirty="0"/>
              <a:t>tentative versions of objects while other </a:t>
            </a:r>
            <a:r>
              <a:rPr lang="en-US" sz="800" b="1" i="1" dirty="0" err="1"/>
              <a:t>txns</a:t>
            </a:r>
            <a:r>
              <a:rPr lang="en-US" sz="800" b="1" i="1" dirty="0"/>
              <a:t> read from the committed versions</a:t>
            </a:r>
            <a:r>
              <a:rPr lang="en-US" sz="800" b="1" i="1" baseline="0" dirty="0"/>
              <a:t> </a:t>
            </a:r>
            <a:r>
              <a:rPr lang="en-US" sz="800" b="1" i="1" dirty="0"/>
              <a:t>of the same objects. </a:t>
            </a:r>
            <a:r>
              <a:rPr lang="en-US" sz="800" dirty="0"/>
              <a:t>Reads only wait if another </a:t>
            </a:r>
            <a:r>
              <a:rPr lang="en-US" sz="800" dirty="0" err="1"/>
              <a:t>txn</a:t>
            </a:r>
            <a:r>
              <a:rPr lang="en-US" sz="800" dirty="0"/>
              <a:t> is currently</a:t>
            </a:r>
            <a:r>
              <a:rPr lang="en-US" sz="800" baseline="0" dirty="0"/>
              <a:t> </a:t>
            </a:r>
            <a:r>
              <a:rPr lang="en-US" sz="800" dirty="0"/>
              <a:t>committing the same object. This scheme allows more concurrency than read-write</a:t>
            </a:r>
            <a:r>
              <a:rPr lang="en-US" sz="800" baseline="0" dirty="0"/>
              <a:t> </a:t>
            </a:r>
            <a:r>
              <a:rPr lang="en-US" sz="800" dirty="0"/>
              <a:t>locks but writing </a:t>
            </a:r>
            <a:r>
              <a:rPr lang="en-US" sz="800" dirty="0" err="1"/>
              <a:t>txns</a:t>
            </a:r>
            <a:r>
              <a:rPr lang="en-US" sz="800" dirty="0"/>
              <a:t> risk waiting or even rejection when they attempt to</a:t>
            </a:r>
            <a:r>
              <a:rPr lang="en-US" sz="800" baseline="0" dirty="0"/>
              <a:t> </a:t>
            </a:r>
            <a:r>
              <a:rPr lang="en-US" sz="800" dirty="0"/>
              <a:t>commit. </a:t>
            </a:r>
            <a:r>
              <a:rPr lang="en-US" sz="800" dirty="0" err="1"/>
              <a:t>Txns</a:t>
            </a:r>
            <a:r>
              <a:rPr lang="en-US" sz="800" dirty="0"/>
              <a:t> cannot commit their writes immediately if other</a:t>
            </a:r>
            <a:r>
              <a:rPr lang="en-US" sz="800" baseline="0" dirty="0"/>
              <a:t> </a:t>
            </a:r>
            <a:r>
              <a:rPr lang="en-US" sz="800" dirty="0"/>
              <a:t>uncompleted </a:t>
            </a:r>
            <a:r>
              <a:rPr lang="en-US" sz="800" dirty="0" err="1"/>
              <a:t>txns</a:t>
            </a:r>
            <a:r>
              <a:rPr lang="en-US" sz="800" dirty="0"/>
              <a:t> have read the same objects. Therefore, </a:t>
            </a:r>
            <a:r>
              <a:rPr lang="en-US" sz="800" dirty="0" err="1"/>
              <a:t>txns</a:t>
            </a:r>
            <a:r>
              <a:rPr lang="en-US" sz="800" dirty="0"/>
              <a:t> that</a:t>
            </a:r>
            <a:r>
              <a:rPr lang="en-US" sz="800" baseline="0" dirty="0"/>
              <a:t> </a:t>
            </a:r>
            <a:r>
              <a:rPr lang="en-US" sz="800" dirty="0"/>
              <a:t>request to commit in such situation wait until the reading </a:t>
            </a:r>
            <a:r>
              <a:rPr lang="en-US" sz="800" dirty="0" err="1"/>
              <a:t>txns</a:t>
            </a:r>
            <a:r>
              <a:rPr lang="en-US" sz="800" dirty="0"/>
              <a:t> have</a:t>
            </a:r>
            <a:r>
              <a:rPr lang="en-US" sz="800" baseline="0" dirty="0"/>
              <a:t> </a:t>
            </a:r>
            <a:r>
              <a:rPr lang="en-US" sz="800" dirty="0"/>
              <a:t>completed. Deadlocks may occur when </a:t>
            </a:r>
            <a:r>
              <a:rPr lang="en-US" sz="800" dirty="0" err="1"/>
              <a:t>txns</a:t>
            </a:r>
            <a:r>
              <a:rPr lang="en-US" sz="800" dirty="0"/>
              <a:t> are waiting to commit. Therefore,</a:t>
            </a:r>
            <a:r>
              <a:rPr lang="en-US" sz="800" baseline="0" dirty="0"/>
              <a:t> </a:t>
            </a:r>
            <a:r>
              <a:rPr lang="en-US" sz="800" dirty="0" err="1"/>
              <a:t>txns</a:t>
            </a:r>
            <a:r>
              <a:rPr lang="en-US" sz="800" dirty="0"/>
              <a:t> may need to be aborted when they are waiting to commit, to resolve</a:t>
            </a:r>
            <a:r>
              <a:rPr lang="en-US" sz="800" baseline="0" dirty="0"/>
              <a:t> </a:t>
            </a:r>
            <a:r>
              <a:rPr lang="en-US" sz="800" dirty="0"/>
              <a:t>deadlocks. </a:t>
            </a:r>
            <a:r>
              <a:rPr lang="en-US" sz="800" b="1" dirty="0"/>
              <a:t>This variation on strict two-phase locking uses three types of lock: a read lock, a</a:t>
            </a:r>
            <a:r>
              <a:rPr lang="en-US" sz="800" b="1" baseline="0" dirty="0"/>
              <a:t> </a:t>
            </a:r>
            <a:r>
              <a:rPr lang="en-US" sz="800" b="1" dirty="0"/>
              <a:t>write lock and a commit lock. </a:t>
            </a:r>
            <a:r>
              <a:rPr lang="en-US" sz="800" b="0" i="0" u="none" strike="noStrike" kern="1200" baseline="0" dirty="0">
                <a:solidFill>
                  <a:schemeClr val="tx1"/>
                </a:solidFill>
                <a:latin typeface="+mn-lt"/>
                <a:ea typeface="+mn-ea"/>
                <a:cs typeface="+mn-cs"/>
              </a:rPr>
              <a:t>When the </a:t>
            </a:r>
            <a:r>
              <a:rPr lang="en-US" sz="800" b="0" i="0" u="none" strike="noStrike" kern="1200" baseline="0" dirty="0" err="1">
                <a:solidFill>
                  <a:schemeClr val="tx1"/>
                </a:solidFill>
                <a:latin typeface="+mn-lt"/>
                <a:ea typeface="+mn-ea"/>
                <a:cs typeface="+mn-cs"/>
              </a:rPr>
              <a:t>txn</a:t>
            </a:r>
            <a:r>
              <a:rPr lang="en-US" sz="800" b="0" i="0" u="none" strike="noStrike" kern="1200" baseline="0" dirty="0">
                <a:solidFill>
                  <a:schemeClr val="tx1"/>
                </a:solidFill>
                <a:latin typeface="+mn-lt"/>
                <a:ea typeface="+mn-ea"/>
                <a:cs typeface="+mn-cs"/>
              </a:rPr>
              <a:t> coordinator receives a request to commit a </a:t>
            </a:r>
            <a:r>
              <a:rPr lang="en-US" sz="800" b="0" i="0" u="none" strike="noStrike" kern="1200" baseline="0" dirty="0" err="1">
                <a:solidFill>
                  <a:schemeClr val="tx1"/>
                </a:solidFill>
                <a:latin typeface="+mn-lt"/>
                <a:ea typeface="+mn-ea"/>
                <a:cs typeface="+mn-cs"/>
              </a:rPr>
              <a:t>txn</a:t>
            </a:r>
            <a:r>
              <a:rPr lang="en-US" sz="800" b="0" i="0" u="none" strike="noStrike" kern="1200" baseline="0" dirty="0">
                <a:solidFill>
                  <a:schemeClr val="tx1"/>
                </a:solidFill>
                <a:latin typeface="+mn-lt"/>
                <a:ea typeface="+mn-ea"/>
                <a:cs typeface="+mn-cs"/>
              </a:rPr>
              <a:t>, it attempts to convert all that transaction’s write locks to commit locks. If any of the objects have outstanding read locks, the </a:t>
            </a:r>
            <a:r>
              <a:rPr lang="en-US" sz="800" b="0" i="0" u="none" strike="noStrike" kern="1200" baseline="0" dirty="0" err="1">
                <a:solidFill>
                  <a:schemeClr val="tx1"/>
                </a:solidFill>
                <a:latin typeface="+mn-lt"/>
                <a:ea typeface="+mn-ea"/>
                <a:cs typeface="+mn-cs"/>
              </a:rPr>
              <a:t>txn</a:t>
            </a:r>
            <a:r>
              <a:rPr lang="en-US" sz="800" b="0" i="0" u="none" strike="noStrike" kern="1200" baseline="0" dirty="0">
                <a:solidFill>
                  <a:schemeClr val="tx1"/>
                </a:solidFill>
                <a:latin typeface="+mn-lt"/>
                <a:ea typeface="+mn-ea"/>
                <a:cs typeface="+mn-cs"/>
              </a:rPr>
              <a:t> must wait until the </a:t>
            </a:r>
            <a:r>
              <a:rPr lang="en-US" sz="800" b="0" i="0" u="none" strike="noStrike" kern="1200" baseline="0" dirty="0" err="1">
                <a:solidFill>
                  <a:schemeClr val="tx1"/>
                </a:solidFill>
                <a:latin typeface="+mn-lt"/>
                <a:ea typeface="+mn-ea"/>
                <a:cs typeface="+mn-cs"/>
              </a:rPr>
              <a:t>txns</a:t>
            </a:r>
            <a:r>
              <a:rPr lang="en-US" sz="800" b="0" i="0" u="none" strike="noStrike" kern="1200" baseline="0" dirty="0">
                <a:solidFill>
                  <a:schemeClr val="tx1"/>
                </a:solidFill>
                <a:latin typeface="+mn-lt"/>
                <a:ea typeface="+mn-ea"/>
                <a:cs typeface="+mn-cs"/>
              </a:rPr>
              <a:t> that set these locks have completed and the locks are released.</a:t>
            </a:r>
            <a:endParaRPr lang="en-US" sz="800" dirty="0"/>
          </a:p>
        </p:txBody>
      </p:sp>
      <p:sp>
        <p:nvSpPr>
          <p:cNvPr id="4" name="Slide Number Placeholder 3"/>
          <p:cNvSpPr>
            <a:spLocks noGrp="1"/>
          </p:cNvSpPr>
          <p:nvPr>
            <p:ph type="sldNum" sz="quarter" idx="10"/>
          </p:nvPr>
        </p:nvSpPr>
        <p:spPr/>
        <p:txBody>
          <a:bodyPr/>
          <a:lstStyle/>
          <a:p>
            <a:fld id="{65E4D3E5-A281-4268-912F-00057B9BBEC1}" type="slidenum">
              <a:rPr lang="en-US" smtClean="0"/>
              <a:t>26</a:t>
            </a:fld>
            <a:endParaRPr lang="en-US"/>
          </a:p>
        </p:txBody>
      </p:sp>
    </p:spTree>
    <p:extLst>
      <p:ext uri="{BB962C8B-B14F-4D97-AF65-F5344CB8AC3E}">
        <p14:creationId xmlns:p14="http://schemas.microsoft.com/office/powerpoint/2010/main" val="3481347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use of a </a:t>
            </a:r>
            <a:r>
              <a:rPr lang="en-US" sz="900" b="1" i="1" dirty="0"/>
              <a:t>hierarchy of locks with different granularities</a:t>
            </a:r>
            <a:r>
              <a:rPr lang="en-US" sz="900" dirty="0"/>
              <a:t>.</a:t>
            </a:r>
            <a:r>
              <a:rPr lang="en-US" sz="900" baseline="0" dirty="0"/>
              <a:t> </a:t>
            </a:r>
            <a:r>
              <a:rPr lang="en-US" sz="900" dirty="0"/>
              <a:t>At each level, the setting of </a:t>
            </a:r>
            <a:r>
              <a:rPr lang="en-US" sz="900" b="1" i="1" dirty="0"/>
              <a:t>a parent lock </a:t>
            </a:r>
            <a:r>
              <a:rPr lang="en-US" sz="900" dirty="0"/>
              <a:t>has the same effect as setting </a:t>
            </a:r>
            <a:r>
              <a:rPr lang="en-US" sz="900" b="1" i="1" dirty="0"/>
              <a:t>all the equivalent</a:t>
            </a:r>
            <a:r>
              <a:rPr lang="en-US" sz="900" b="1" i="1" baseline="0" dirty="0"/>
              <a:t> </a:t>
            </a:r>
            <a:r>
              <a:rPr lang="en-US" sz="900" b="1" i="1" dirty="0"/>
              <a:t>child locks</a:t>
            </a:r>
            <a:r>
              <a:rPr lang="en-US" sz="900" dirty="0"/>
              <a:t>. This economizes on the number of locks to be set. In our banking </a:t>
            </a:r>
            <a:r>
              <a:rPr lang="en-US" sz="900" b="1" i="1" dirty="0"/>
              <a:t>example</a:t>
            </a:r>
            <a:r>
              <a:rPr lang="en-US" sz="900" dirty="0"/>
              <a:t>,</a:t>
            </a:r>
            <a:r>
              <a:rPr lang="en-US" sz="900" baseline="0" dirty="0"/>
              <a:t> </a:t>
            </a:r>
            <a:r>
              <a:rPr lang="en-US" sz="900" b="1" i="1" dirty="0"/>
              <a:t>the branch is the parent and the accounts are children</a:t>
            </a:r>
          </a:p>
        </p:txBody>
      </p:sp>
      <p:sp>
        <p:nvSpPr>
          <p:cNvPr id="4" name="Slide Number Placeholder 3"/>
          <p:cNvSpPr>
            <a:spLocks noGrp="1"/>
          </p:cNvSpPr>
          <p:nvPr>
            <p:ph type="sldNum" sz="quarter" idx="10"/>
          </p:nvPr>
        </p:nvSpPr>
        <p:spPr/>
        <p:txBody>
          <a:bodyPr/>
          <a:lstStyle/>
          <a:p>
            <a:fld id="{65E4D3E5-A281-4268-912F-00057B9BBEC1}" type="slidenum">
              <a:rPr lang="en-US" smtClean="0"/>
              <a:t>27</a:t>
            </a:fld>
            <a:endParaRPr lang="en-US"/>
          </a:p>
        </p:txBody>
      </p:sp>
    </p:spTree>
    <p:extLst>
      <p:ext uri="{BB962C8B-B14F-4D97-AF65-F5344CB8AC3E}">
        <p14:creationId xmlns:p14="http://schemas.microsoft.com/office/powerpoint/2010/main" val="1886943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4D3E5-A281-4268-912F-00057B9BBEC1}" type="slidenum">
              <a:rPr lang="en-US" smtClean="0"/>
              <a:t>28</a:t>
            </a:fld>
            <a:endParaRPr lang="en-US"/>
          </a:p>
        </p:txBody>
      </p:sp>
    </p:spTree>
    <p:extLst>
      <p:ext uri="{BB962C8B-B14F-4D97-AF65-F5344CB8AC3E}">
        <p14:creationId xmlns:p14="http://schemas.microsoft.com/office/powerpoint/2010/main" val="90797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based on the observation that, in most applications, the likelihood of two clients’</a:t>
            </a:r>
            <a:r>
              <a:rPr lang="en-US" sz="800" baseline="0" dirty="0"/>
              <a:t> </a:t>
            </a:r>
            <a:r>
              <a:rPr lang="en-US" sz="800" dirty="0"/>
              <a:t>transactions accessing the same object is low.</a:t>
            </a:r>
          </a:p>
          <a:p>
            <a:r>
              <a:rPr lang="en-US" sz="800" dirty="0"/>
              <a:t>During the </a:t>
            </a:r>
            <a:r>
              <a:rPr lang="en-US" sz="800" b="1" i="1" dirty="0"/>
              <a:t>working phase</a:t>
            </a:r>
            <a:r>
              <a:rPr lang="en-US" sz="800" dirty="0"/>
              <a:t>, each transaction has a </a:t>
            </a:r>
            <a:r>
              <a:rPr lang="en-US" sz="800" b="1" i="1" dirty="0"/>
              <a:t>tentative version</a:t>
            </a:r>
            <a:r>
              <a:rPr lang="en-US" sz="800" baseline="0" dirty="0"/>
              <a:t> </a:t>
            </a:r>
            <a:r>
              <a:rPr lang="en-US" sz="800" dirty="0"/>
              <a:t>of each of the objects that it updates.</a:t>
            </a:r>
            <a:r>
              <a:rPr lang="en-US" sz="800" baseline="0" dirty="0"/>
              <a:t> </a:t>
            </a:r>
            <a:r>
              <a:rPr lang="en-US" sz="800" dirty="0"/>
              <a:t>When there are several concurrent transactions,</a:t>
            </a:r>
            <a:r>
              <a:rPr lang="en-US" sz="800" baseline="0" dirty="0"/>
              <a:t> </a:t>
            </a:r>
            <a:r>
              <a:rPr lang="en-US" sz="800" dirty="0"/>
              <a:t>several different tentative values of the same object may coexist.</a:t>
            </a:r>
          </a:p>
          <a:p>
            <a:r>
              <a:rPr lang="en-US" sz="800" b="1" i="1" dirty="0"/>
              <a:t>Update phase</a:t>
            </a:r>
            <a:r>
              <a:rPr lang="en-US" sz="800" dirty="0"/>
              <a:t>: If a transaction is validated, all of the changes recorded in its tentative</a:t>
            </a:r>
            <a:r>
              <a:rPr lang="en-US" sz="800" baseline="0" dirty="0"/>
              <a:t> </a:t>
            </a:r>
            <a:r>
              <a:rPr lang="en-US" sz="800" dirty="0"/>
              <a:t>versions are made permanent. Read-only transactions can commit immediately after</a:t>
            </a:r>
            <a:r>
              <a:rPr lang="en-US" sz="800" baseline="0" dirty="0"/>
              <a:t> </a:t>
            </a:r>
            <a:r>
              <a:rPr lang="en-US" sz="800" dirty="0"/>
              <a:t>passing validation. Write transactions are ready to commit once the tentative versions</a:t>
            </a:r>
            <a:r>
              <a:rPr lang="en-US" sz="800" baseline="0" dirty="0"/>
              <a:t> </a:t>
            </a:r>
            <a:r>
              <a:rPr lang="en-US" sz="800" dirty="0"/>
              <a:t>of the objects have been recorded in permanent storage.</a:t>
            </a:r>
          </a:p>
        </p:txBody>
      </p:sp>
      <p:sp>
        <p:nvSpPr>
          <p:cNvPr id="4" name="Slide Number Placeholder 3"/>
          <p:cNvSpPr>
            <a:spLocks noGrp="1"/>
          </p:cNvSpPr>
          <p:nvPr>
            <p:ph type="sldNum" sz="quarter" idx="10"/>
          </p:nvPr>
        </p:nvSpPr>
        <p:spPr/>
        <p:txBody>
          <a:bodyPr/>
          <a:lstStyle/>
          <a:p>
            <a:fld id="{65E4D3E5-A281-4268-912F-00057B9BBEC1}" type="slidenum">
              <a:rPr lang="en-US" smtClean="0"/>
              <a:t>29</a:t>
            </a:fld>
            <a:endParaRPr lang="en-US"/>
          </a:p>
        </p:txBody>
      </p:sp>
    </p:spTree>
    <p:extLst>
      <p:ext uri="{BB962C8B-B14F-4D97-AF65-F5344CB8AC3E}">
        <p14:creationId xmlns:p14="http://schemas.microsoft.com/office/powerpoint/2010/main" val="2049398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4D3E5-A281-4268-912F-00057B9BBEC1}" type="slidenum">
              <a:rPr lang="en-US" smtClean="0"/>
              <a:t>3</a:t>
            </a:fld>
            <a:endParaRPr lang="en-US"/>
          </a:p>
        </p:txBody>
      </p:sp>
    </p:spTree>
    <p:extLst>
      <p:ext uri="{BB962C8B-B14F-4D97-AF65-F5344CB8AC3E}">
        <p14:creationId xmlns:p14="http://schemas.microsoft.com/office/powerpoint/2010/main" val="1944950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1" dirty="0"/>
              <a:t>Validation uses the read-write conflict rules to ensure that the scheduling of a particular transaction is serially equivalent with respect to all other overlapping transactions </a:t>
            </a:r>
            <a:r>
              <a:rPr lang="en-US" sz="800" dirty="0"/>
              <a:t>– that is, any transactions that had not yet committed at the time this transaction started. To assist in performing validation, each transaction is assigned a transaction number when it enters the validation phase (that is, when the client issues a </a:t>
            </a:r>
            <a:r>
              <a:rPr lang="en-US" sz="800" dirty="0" err="1"/>
              <a:t>closeTransaction</a:t>
            </a:r>
            <a:r>
              <a:rPr lang="en-US" sz="800" dirty="0"/>
              <a:t>). If the transaction is validated and completes successfully, it retains this number; if it fails the validation checks and is aborted, or if the transaction is read only, the number is released for reassignment. Transaction numbers are integers assigned in ascending sequence; the number of a transaction therefore defines its position in time – a transaction always finishes its working phase after all transactions with lower numbers. </a:t>
            </a:r>
          </a:p>
        </p:txBody>
      </p:sp>
      <p:sp>
        <p:nvSpPr>
          <p:cNvPr id="4" name="Slide Number Placeholder 3"/>
          <p:cNvSpPr>
            <a:spLocks noGrp="1"/>
          </p:cNvSpPr>
          <p:nvPr>
            <p:ph type="sldNum" sz="quarter" idx="10"/>
          </p:nvPr>
        </p:nvSpPr>
        <p:spPr/>
        <p:txBody>
          <a:bodyPr/>
          <a:lstStyle/>
          <a:p>
            <a:fld id="{65E4D3E5-A281-4268-912F-00057B9BBEC1}" type="slidenum">
              <a:rPr lang="en-US" smtClean="0"/>
              <a:t>30</a:t>
            </a:fld>
            <a:endParaRPr lang="en-US"/>
          </a:p>
        </p:txBody>
      </p:sp>
    </p:spTree>
    <p:extLst>
      <p:ext uri="{BB962C8B-B14F-4D97-AF65-F5344CB8AC3E}">
        <p14:creationId xmlns:p14="http://schemas.microsoft.com/office/powerpoint/2010/main" val="2685893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noProof="0" dirty="0" err="1"/>
              <a:t>Tv</a:t>
            </a:r>
            <a:r>
              <a:rPr lang="en-US" sz="800" noProof="0" dirty="0"/>
              <a:t> is</a:t>
            </a:r>
            <a:r>
              <a:rPr lang="en-US" sz="800" baseline="0" noProof="0" dirty="0"/>
              <a:t> under validation; </a:t>
            </a:r>
            <a:r>
              <a:rPr lang="en-US" sz="800" baseline="0" noProof="0" dirty="0" err="1"/>
              <a:t>Ti</a:t>
            </a:r>
            <a:r>
              <a:rPr lang="en-US" sz="800" baseline="0" noProof="0" dirty="0"/>
              <a:t> is overlapping transaction.</a:t>
            </a:r>
          </a:p>
          <a:p>
            <a:r>
              <a:rPr lang="en-US" sz="800" baseline="0" noProof="0" dirty="0"/>
              <a:t>Each transaction is assigned a transaction number when it enters the validation phase (that is, when the client issues a </a:t>
            </a:r>
            <a:r>
              <a:rPr lang="en-US" sz="800" baseline="0" noProof="0" dirty="0" err="1"/>
              <a:t>closeTransaction</a:t>
            </a:r>
            <a:r>
              <a:rPr lang="en-US" sz="800" baseline="0" noProof="0" dirty="0"/>
              <a:t>).</a:t>
            </a:r>
          </a:p>
          <a:p>
            <a:r>
              <a:rPr lang="en-US" sz="800" noProof="0" dirty="0"/>
              <a:t>If the transaction number were to be assigned at</a:t>
            </a:r>
            <a:r>
              <a:rPr lang="en-US" sz="800" baseline="0" noProof="0" dirty="0"/>
              <a:t> </a:t>
            </a:r>
            <a:r>
              <a:rPr lang="en-US" sz="800" noProof="0" dirty="0"/>
              <a:t>the beginning of the working phase, then a transaction that reached the end of the</a:t>
            </a:r>
            <a:r>
              <a:rPr lang="en-US" sz="800" baseline="0" noProof="0" dirty="0"/>
              <a:t> </a:t>
            </a:r>
            <a:r>
              <a:rPr lang="en-US" sz="800" noProof="0" dirty="0"/>
              <a:t>working phase before one with a lower number would have to wait until the earlier one</a:t>
            </a:r>
            <a:r>
              <a:rPr lang="en-US" sz="800" baseline="0" noProof="0" dirty="0"/>
              <a:t> </a:t>
            </a:r>
            <a:r>
              <a:rPr lang="en-US" sz="800" noProof="0" dirty="0"/>
              <a:t>had completed before it could be validated.</a:t>
            </a:r>
          </a:p>
          <a:p>
            <a:r>
              <a:rPr lang="en-US" sz="800" noProof="0" dirty="0"/>
              <a:t>As the validation and update phases of a transaction are generally short in duration</a:t>
            </a:r>
            <a:r>
              <a:rPr lang="en-US" sz="800" baseline="0" noProof="0" dirty="0"/>
              <a:t> </a:t>
            </a:r>
            <a:r>
              <a:rPr lang="en-US" sz="800" noProof="0" dirty="0"/>
              <a:t>compared with the working phase, a simplification can be achieved by </a:t>
            </a:r>
            <a:r>
              <a:rPr lang="en-US" sz="800" b="1" i="1" noProof="0" dirty="0"/>
              <a:t>making the rule</a:t>
            </a:r>
            <a:r>
              <a:rPr lang="en-US" sz="800" b="1" i="1" baseline="0" noProof="0" dirty="0"/>
              <a:t> </a:t>
            </a:r>
            <a:r>
              <a:rPr lang="en-US" sz="800" b="1" i="1" noProof="0" dirty="0"/>
              <a:t>that only one transaction may be in the validation and update phase at one time. When</a:t>
            </a:r>
            <a:r>
              <a:rPr lang="en-US" sz="800" b="1" i="1" baseline="0" noProof="0" dirty="0"/>
              <a:t> </a:t>
            </a:r>
            <a:r>
              <a:rPr lang="en-US" sz="800" b="1" i="1" noProof="0" dirty="0"/>
              <a:t>no two transactions may overlap in the update phase, rule 3 is satisfied.</a:t>
            </a:r>
          </a:p>
        </p:txBody>
      </p:sp>
      <p:sp>
        <p:nvSpPr>
          <p:cNvPr id="4" name="Slide Number Placeholder 3"/>
          <p:cNvSpPr>
            <a:spLocks noGrp="1"/>
          </p:cNvSpPr>
          <p:nvPr>
            <p:ph type="sldNum" sz="quarter" idx="10"/>
          </p:nvPr>
        </p:nvSpPr>
        <p:spPr/>
        <p:txBody>
          <a:bodyPr/>
          <a:lstStyle/>
          <a:p>
            <a:fld id="{65E4D3E5-A281-4268-912F-00057B9BBEC1}" type="slidenum">
              <a:rPr lang="en-US" smtClean="0"/>
              <a:t>31</a:t>
            </a:fld>
            <a:endParaRPr lang="en-US"/>
          </a:p>
        </p:txBody>
      </p:sp>
    </p:spTree>
    <p:extLst>
      <p:ext uri="{BB962C8B-B14F-4D97-AF65-F5344CB8AC3E}">
        <p14:creationId xmlns:p14="http://schemas.microsoft.com/office/powerpoint/2010/main" val="3638280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449873" rtl="0" eaLnBrk="1" fontAlgn="auto" latinLnBrk="0" hangingPunct="1">
              <a:lnSpc>
                <a:spcPct val="100000"/>
              </a:lnSpc>
              <a:spcBef>
                <a:spcPts val="0"/>
              </a:spcBef>
              <a:spcAft>
                <a:spcPts val="0"/>
              </a:spcAft>
              <a:buClrTx/>
              <a:buSzTx/>
              <a:buFontTx/>
              <a:buNone/>
              <a:tabLst/>
              <a:defRPr/>
            </a:pPr>
            <a:r>
              <a:rPr lang="en-US" sz="800" noProof="0" dirty="0"/>
              <a:t>As the validation and update phases of a transaction are generally short in duration</a:t>
            </a:r>
            <a:r>
              <a:rPr lang="en-US" sz="800" baseline="0" noProof="0" dirty="0"/>
              <a:t> </a:t>
            </a:r>
            <a:r>
              <a:rPr lang="en-US" sz="800" noProof="0" dirty="0"/>
              <a:t>compared with the working phase, a simplification can be achieved by </a:t>
            </a:r>
            <a:r>
              <a:rPr lang="en-US" sz="800" b="1" i="1" noProof="0" dirty="0"/>
              <a:t>making the rule</a:t>
            </a:r>
            <a:r>
              <a:rPr lang="en-US" sz="800" b="1" i="1" baseline="0" noProof="0" dirty="0"/>
              <a:t> </a:t>
            </a:r>
            <a:r>
              <a:rPr lang="en-US" sz="800" b="1" i="1" noProof="0" dirty="0"/>
              <a:t>that only one transaction may be in the validation and update phase at one time. When</a:t>
            </a:r>
            <a:r>
              <a:rPr lang="en-US" sz="800" b="1" i="1" baseline="0" noProof="0" dirty="0"/>
              <a:t> </a:t>
            </a:r>
            <a:r>
              <a:rPr lang="en-US" sz="800" b="1" i="1" noProof="0" dirty="0"/>
              <a:t>no two transactions may overlap in the update phase, rule 3 is satisfied.</a:t>
            </a:r>
          </a:p>
          <a:p>
            <a:r>
              <a:rPr lang="en-US" sz="800" dirty="0"/>
              <a:t>The validation of a transaction must ensure that rules 1 and 2 are obeyed by testing for overlaps between the objects of pairs of transactions Tv and </a:t>
            </a:r>
            <a:r>
              <a:rPr lang="en-US" sz="800" dirty="0" err="1"/>
              <a:t>Ti</a:t>
            </a:r>
            <a:r>
              <a:rPr lang="en-US" sz="800" b="1" dirty="0"/>
              <a:t>. There are two forms of validation – backward and forward. Backward validation</a:t>
            </a:r>
            <a:r>
              <a:rPr lang="en-US" sz="800" dirty="0"/>
              <a:t> checks the transaction undergoing validation </a:t>
            </a:r>
            <a:r>
              <a:rPr lang="en-US" sz="800" b="1" dirty="0"/>
              <a:t>with other preceding overlapping transactions</a:t>
            </a:r>
            <a:r>
              <a:rPr lang="en-US" sz="800" b="0" dirty="0"/>
              <a:t> – those that entered the validation phase before it. </a:t>
            </a:r>
            <a:r>
              <a:rPr lang="en-US" sz="800" b="1" dirty="0"/>
              <a:t>Forward validation </a:t>
            </a:r>
            <a:r>
              <a:rPr lang="en-US" sz="800" b="0" dirty="0"/>
              <a:t>checks the transaction undergoing validation </a:t>
            </a:r>
            <a:r>
              <a:rPr lang="en-US" sz="800" b="1" dirty="0"/>
              <a:t>with other later transactions, which are still active. </a:t>
            </a:r>
          </a:p>
        </p:txBody>
      </p:sp>
      <p:sp>
        <p:nvSpPr>
          <p:cNvPr id="4" name="Slide Number Placeholder 3"/>
          <p:cNvSpPr>
            <a:spLocks noGrp="1"/>
          </p:cNvSpPr>
          <p:nvPr>
            <p:ph type="sldNum" sz="quarter" idx="10"/>
          </p:nvPr>
        </p:nvSpPr>
        <p:spPr/>
        <p:txBody>
          <a:bodyPr/>
          <a:lstStyle/>
          <a:p>
            <a:fld id="{65E4D3E5-A281-4268-912F-00057B9BBEC1}" type="slidenum">
              <a:rPr lang="en-US" smtClean="0"/>
              <a:t>32</a:t>
            </a:fld>
            <a:endParaRPr lang="en-US"/>
          </a:p>
        </p:txBody>
      </p:sp>
    </p:spTree>
    <p:extLst>
      <p:ext uri="{BB962C8B-B14F-4D97-AF65-F5344CB8AC3E}">
        <p14:creationId xmlns:p14="http://schemas.microsoft.com/office/powerpoint/2010/main" val="3330859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449873" rtl="0" eaLnBrk="1" fontAlgn="auto" latinLnBrk="0" hangingPunct="1">
              <a:lnSpc>
                <a:spcPct val="100000"/>
              </a:lnSpc>
              <a:spcBef>
                <a:spcPts val="0"/>
              </a:spcBef>
              <a:spcAft>
                <a:spcPts val="0"/>
              </a:spcAft>
              <a:buClrTx/>
              <a:buSzTx/>
              <a:buFontTx/>
              <a:buNone/>
              <a:tabLst/>
              <a:defRPr/>
            </a:pPr>
            <a:r>
              <a:rPr lang="en-US" sz="800" b="1" dirty="0"/>
              <a:t>Backward validation</a:t>
            </a:r>
            <a:r>
              <a:rPr lang="en-US" sz="800" dirty="0"/>
              <a:t> checks the transaction undergoing validation </a:t>
            </a:r>
            <a:r>
              <a:rPr lang="en-US" sz="800" b="1" i="1" dirty="0"/>
              <a:t>with other preceding overlapping transactions, i.e. earlier overlapping transactions. Validation with past </a:t>
            </a:r>
            <a:r>
              <a:rPr lang="en-US" sz="800" b="1" i="1" dirty="0" err="1"/>
              <a:t>transations</a:t>
            </a:r>
            <a:r>
              <a:rPr lang="en-US" sz="800" b="1" i="1" dirty="0"/>
              <a:t> – backward.</a:t>
            </a:r>
          </a:p>
          <a:p>
            <a:pPr marL="0" marR="0" indent="0" algn="l" defTabSz="1449873"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effectLst/>
                <a:latin typeface="+mn-lt"/>
                <a:ea typeface="+mn-ea"/>
                <a:cs typeface="+mn-cs"/>
              </a:rPr>
              <a:t>As all the </a:t>
            </a:r>
            <a:r>
              <a:rPr lang="en-US" sz="800" i="1" kern="1200" dirty="0">
                <a:solidFill>
                  <a:schemeClr val="tx1"/>
                </a:solidFill>
                <a:effectLst/>
                <a:latin typeface="+mn-lt"/>
                <a:ea typeface="+mn-ea"/>
                <a:cs typeface="+mn-cs"/>
              </a:rPr>
              <a:t>read </a:t>
            </a:r>
            <a:r>
              <a:rPr lang="en-US" sz="800" kern="1200" dirty="0">
                <a:solidFill>
                  <a:schemeClr val="tx1"/>
                </a:solidFill>
                <a:effectLst/>
                <a:latin typeface="+mn-lt"/>
                <a:ea typeface="+mn-ea"/>
                <a:cs typeface="+mn-cs"/>
              </a:rPr>
              <a:t>operations of earlier overlapping transactions were performed before the validation of </a:t>
            </a:r>
            <a:r>
              <a:rPr lang="en-US" sz="800" i="1" kern="1200" dirty="0" err="1">
                <a:solidFill>
                  <a:schemeClr val="tx1"/>
                </a:solidFill>
                <a:effectLst/>
                <a:latin typeface="+mn-lt"/>
                <a:ea typeface="+mn-ea"/>
                <a:cs typeface="+mn-cs"/>
              </a:rPr>
              <a:t>Tv</a:t>
            </a:r>
            <a:r>
              <a:rPr lang="en-US" sz="800" i="1" kern="1200" dirty="0">
                <a:solidFill>
                  <a:schemeClr val="tx1"/>
                </a:solidFill>
                <a:effectLst/>
                <a:latin typeface="+mn-lt"/>
                <a:ea typeface="+mn-ea"/>
                <a:cs typeface="+mn-cs"/>
              </a:rPr>
              <a:t>  </a:t>
            </a:r>
            <a:r>
              <a:rPr lang="en-US" sz="800" kern="1200" dirty="0">
                <a:solidFill>
                  <a:schemeClr val="tx1"/>
                </a:solidFill>
                <a:effectLst/>
                <a:latin typeface="+mn-lt"/>
                <a:ea typeface="+mn-ea"/>
                <a:cs typeface="+mn-cs"/>
              </a:rPr>
              <a:t>started, they cannot be affected by the </a:t>
            </a:r>
            <a:r>
              <a:rPr lang="en-US" sz="800" i="1" kern="1200" dirty="0">
                <a:solidFill>
                  <a:schemeClr val="tx1"/>
                </a:solidFill>
                <a:effectLst/>
                <a:latin typeface="+mn-lt"/>
                <a:ea typeface="+mn-ea"/>
                <a:cs typeface="+mn-cs"/>
              </a:rPr>
              <a:t>writes </a:t>
            </a:r>
            <a:r>
              <a:rPr lang="en-US" sz="800" kern="1200" dirty="0">
                <a:solidFill>
                  <a:schemeClr val="tx1"/>
                </a:solidFill>
                <a:effectLst/>
                <a:latin typeface="+mn-lt"/>
                <a:ea typeface="+mn-ea"/>
                <a:cs typeface="+mn-cs"/>
              </a:rPr>
              <a:t>of the current transaction (and </a:t>
            </a:r>
            <a:r>
              <a:rPr lang="en-US" sz="800" b="1" kern="1200" dirty="0">
                <a:solidFill>
                  <a:schemeClr val="tx1"/>
                </a:solidFill>
                <a:effectLst/>
                <a:latin typeface="+mn-lt"/>
                <a:ea typeface="+mn-ea"/>
                <a:cs typeface="+mn-cs"/>
              </a:rPr>
              <a:t>rule 1 is satisfied</a:t>
            </a:r>
            <a:r>
              <a:rPr lang="en-US" sz="800" kern="1200" dirty="0">
                <a:solidFill>
                  <a:schemeClr val="tx1"/>
                </a:solidFill>
                <a:effectLst/>
                <a:latin typeface="+mn-lt"/>
                <a:ea typeface="+mn-ea"/>
                <a:cs typeface="+mn-cs"/>
              </a:rPr>
              <a:t>). The validation of transaction </a:t>
            </a:r>
            <a:r>
              <a:rPr lang="en-US" sz="800" i="1" kern="1200" dirty="0" err="1">
                <a:solidFill>
                  <a:schemeClr val="tx1"/>
                </a:solidFill>
                <a:effectLst/>
                <a:latin typeface="+mn-lt"/>
                <a:ea typeface="+mn-ea"/>
                <a:cs typeface="+mn-cs"/>
              </a:rPr>
              <a:t>Tv</a:t>
            </a:r>
            <a:r>
              <a:rPr lang="en-US" sz="800" i="1" kern="1200" dirty="0">
                <a:solidFill>
                  <a:schemeClr val="tx1"/>
                </a:solidFill>
                <a:effectLst/>
                <a:latin typeface="+mn-lt"/>
                <a:ea typeface="+mn-ea"/>
                <a:cs typeface="+mn-cs"/>
              </a:rPr>
              <a:t>  </a:t>
            </a:r>
            <a:r>
              <a:rPr lang="en-US" sz="800" kern="1200" dirty="0">
                <a:solidFill>
                  <a:schemeClr val="tx1"/>
                </a:solidFill>
                <a:effectLst/>
                <a:latin typeface="+mn-lt"/>
                <a:ea typeface="+mn-ea"/>
                <a:cs typeface="+mn-cs"/>
              </a:rPr>
              <a:t>checks whether its read set (the objects affected by the </a:t>
            </a:r>
            <a:r>
              <a:rPr lang="en-US" sz="800" i="1" kern="1200" dirty="0">
                <a:solidFill>
                  <a:schemeClr val="tx1"/>
                </a:solidFill>
                <a:effectLst/>
                <a:latin typeface="+mn-lt"/>
                <a:ea typeface="+mn-ea"/>
                <a:cs typeface="+mn-cs"/>
              </a:rPr>
              <a:t>read </a:t>
            </a:r>
            <a:r>
              <a:rPr lang="en-US" sz="800" kern="1200" dirty="0">
                <a:solidFill>
                  <a:schemeClr val="tx1"/>
                </a:solidFill>
                <a:effectLst/>
                <a:latin typeface="+mn-lt"/>
                <a:ea typeface="+mn-ea"/>
                <a:cs typeface="+mn-cs"/>
              </a:rPr>
              <a:t>operations of </a:t>
            </a:r>
            <a:r>
              <a:rPr lang="en-US" sz="800" i="1" kern="1200" dirty="0" err="1">
                <a:solidFill>
                  <a:schemeClr val="tx1"/>
                </a:solidFill>
                <a:effectLst/>
                <a:latin typeface="+mn-lt"/>
                <a:ea typeface="+mn-ea"/>
                <a:cs typeface="+mn-cs"/>
              </a:rPr>
              <a:t>Tv</a:t>
            </a:r>
            <a:r>
              <a:rPr lang="en-US" sz="800" kern="1200" dirty="0">
                <a:solidFill>
                  <a:schemeClr val="tx1"/>
                </a:solidFill>
                <a:effectLst/>
                <a:latin typeface="+mn-lt"/>
                <a:ea typeface="+mn-ea"/>
                <a:cs typeface="+mn-cs"/>
              </a:rPr>
              <a:t>) overlaps with any of the write sets of earlier overlapping transactions, </a:t>
            </a:r>
            <a:r>
              <a:rPr lang="en-US" sz="800" i="1" kern="1200" dirty="0" err="1">
                <a:solidFill>
                  <a:schemeClr val="tx1"/>
                </a:solidFill>
                <a:effectLst/>
                <a:latin typeface="+mn-lt"/>
                <a:ea typeface="+mn-ea"/>
                <a:cs typeface="+mn-cs"/>
              </a:rPr>
              <a:t>Ti</a:t>
            </a:r>
            <a:r>
              <a:rPr lang="en-US" sz="800" i="1" kern="1200" dirty="0">
                <a:solidFill>
                  <a:schemeClr val="tx1"/>
                </a:solidFill>
                <a:effectLst/>
                <a:latin typeface="+mn-lt"/>
                <a:ea typeface="+mn-ea"/>
                <a:cs typeface="+mn-cs"/>
              </a:rPr>
              <a:t> </a:t>
            </a:r>
            <a:r>
              <a:rPr lang="en-US" sz="800" kern="1200" dirty="0">
                <a:solidFill>
                  <a:schemeClr val="tx1"/>
                </a:solidFill>
                <a:effectLst/>
                <a:latin typeface="+mn-lt"/>
                <a:ea typeface="+mn-ea"/>
                <a:cs typeface="+mn-cs"/>
              </a:rPr>
              <a:t>(rule 2). If there is any overlap, the validation fails. </a:t>
            </a:r>
          </a:p>
          <a:p>
            <a:endParaRPr lang="en-US" sz="800" dirty="0"/>
          </a:p>
        </p:txBody>
      </p:sp>
      <p:sp>
        <p:nvSpPr>
          <p:cNvPr id="4" name="Slide Number Placeholder 3"/>
          <p:cNvSpPr>
            <a:spLocks noGrp="1"/>
          </p:cNvSpPr>
          <p:nvPr>
            <p:ph type="sldNum" sz="quarter" idx="10"/>
          </p:nvPr>
        </p:nvSpPr>
        <p:spPr/>
        <p:txBody>
          <a:bodyPr/>
          <a:lstStyle/>
          <a:p>
            <a:fld id="{65E4D3E5-A281-4268-912F-00057B9BBEC1}" type="slidenum">
              <a:rPr lang="en-US" smtClean="0"/>
              <a:t>33</a:t>
            </a:fld>
            <a:endParaRPr lang="en-US"/>
          </a:p>
        </p:txBody>
      </p:sp>
    </p:spTree>
    <p:extLst>
      <p:ext uri="{BB962C8B-B14F-4D97-AF65-F5344CB8AC3E}">
        <p14:creationId xmlns:p14="http://schemas.microsoft.com/office/powerpoint/2010/main" val="3038472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449873" rtl="0" eaLnBrk="1" fontAlgn="auto" latinLnBrk="0" hangingPunct="1">
              <a:lnSpc>
                <a:spcPct val="100000"/>
              </a:lnSpc>
              <a:spcBef>
                <a:spcPts val="0"/>
              </a:spcBef>
              <a:spcAft>
                <a:spcPts val="0"/>
              </a:spcAft>
              <a:buClrTx/>
              <a:buSzTx/>
              <a:buFontTx/>
              <a:buNone/>
              <a:tabLst/>
              <a:defRPr/>
            </a:pPr>
            <a:r>
              <a:rPr lang="en-US" sz="900" b="1" dirty="0"/>
              <a:t>Forward validation </a:t>
            </a:r>
            <a:r>
              <a:rPr lang="en-US" sz="900" dirty="0"/>
              <a:t>checks the transaction undergoing validation </a:t>
            </a:r>
            <a:r>
              <a:rPr lang="en-US" sz="900" b="1" i="1" dirty="0"/>
              <a:t>with other later transactions, which are still active. Validation with future transactions – forward.</a:t>
            </a:r>
          </a:p>
          <a:p>
            <a:r>
              <a:rPr lang="en-US" sz="900" dirty="0"/>
              <a:t>In forward validation of the transaction Tv, the write set of Tv is compared with the read sets of all overlapping active transactions – those that are still in their working phase (rule 1). Rule 2 is automatically fulfilled because the active transactions do not write until after </a:t>
            </a:r>
            <a:r>
              <a:rPr lang="en-US" sz="900" dirty="0" err="1"/>
              <a:t>Tv</a:t>
            </a:r>
            <a:r>
              <a:rPr lang="en-US" sz="900" dirty="0"/>
              <a:t> has completed. </a:t>
            </a:r>
          </a:p>
        </p:txBody>
      </p:sp>
      <p:sp>
        <p:nvSpPr>
          <p:cNvPr id="4" name="Slide Number Placeholder 3"/>
          <p:cNvSpPr>
            <a:spLocks noGrp="1"/>
          </p:cNvSpPr>
          <p:nvPr>
            <p:ph type="sldNum" sz="quarter" idx="10"/>
          </p:nvPr>
        </p:nvSpPr>
        <p:spPr/>
        <p:txBody>
          <a:bodyPr/>
          <a:lstStyle/>
          <a:p>
            <a:fld id="{65E4D3E5-A281-4268-912F-00057B9BBEC1}" type="slidenum">
              <a:rPr lang="en-US" smtClean="0"/>
              <a:t>34</a:t>
            </a:fld>
            <a:endParaRPr lang="en-US"/>
          </a:p>
        </p:txBody>
      </p:sp>
    </p:spTree>
    <p:extLst>
      <p:ext uri="{BB962C8B-B14F-4D97-AF65-F5344CB8AC3E}">
        <p14:creationId xmlns:p14="http://schemas.microsoft.com/office/powerpoint/2010/main" val="78905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dirty="0"/>
              <a:t>Backward</a:t>
            </a:r>
            <a:r>
              <a:rPr lang="en-US" sz="800" dirty="0"/>
              <a:t>:</a:t>
            </a:r>
            <a:r>
              <a:rPr lang="en-US" sz="800" baseline="0" dirty="0"/>
              <a:t> check my reads with committed writes. </a:t>
            </a:r>
            <a:r>
              <a:rPr lang="en-US" sz="800" b="1" baseline="0" noProof="0" dirty="0"/>
              <a:t>Forward</a:t>
            </a:r>
            <a:r>
              <a:rPr lang="en-US" sz="800" baseline="0" noProof="0" dirty="0"/>
              <a:t>: check later reads with my (uncommitted) writes. Moving target: read set may changed; Flexible: defer validation until a later time; abort; or kill the other transactions.</a:t>
            </a:r>
            <a:r>
              <a:rPr lang="en-US" sz="800" b="0" baseline="0" noProof="0" dirty="0"/>
              <a:t> </a:t>
            </a:r>
            <a:r>
              <a:rPr lang="en-US" sz="800" b="1" noProof="0" dirty="0"/>
              <a:t>Liveness: </a:t>
            </a:r>
            <a:r>
              <a:rPr lang="en-US" sz="800" noProof="0" dirty="0"/>
              <a:t>When a transaction is aborted, it will normally be restarted by the client</a:t>
            </a:r>
            <a:r>
              <a:rPr lang="en-US" sz="800" baseline="0" noProof="0" dirty="0"/>
              <a:t> </a:t>
            </a:r>
            <a:r>
              <a:rPr lang="en-US" sz="800" noProof="0" dirty="0"/>
              <a:t>program. But in schemes that rely on aborting and restarting transactions, there is no</a:t>
            </a:r>
            <a:r>
              <a:rPr lang="en-US" sz="800" baseline="0" noProof="0" dirty="0"/>
              <a:t> </a:t>
            </a:r>
            <a:r>
              <a:rPr lang="en-US" sz="800" noProof="0" dirty="0"/>
              <a:t>guarantee that a particular transaction will ever pass the validation checks, for it may</a:t>
            </a:r>
            <a:r>
              <a:rPr lang="en-US" sz="800" baseline="0" noProof="0" dirty="0"/>
              <a:t> </a:t>
            </a:r>
            <a:r>
              <a:rPr lang="en-US" sz="800" noProof="0" dirty="0"/>
              <a:t>come into conflict with other transactions for the use of objects each time it is restarted.</a:t>
            </a:r>
            <a:r>
              <a:rPr lang="en-US" sz="800" baseline="0" noProof="0" dirty="0"/>
              <a:t> </a:t>
            </a:r>
            <a:r>
              <a:rPr lang="en-US" sz="800" b="1" noProof="0" dirty="0"/>
              <a:t>The prevention of a transaction ever being able to commit is called </a:t>
            </a:r>
            <a:r>
              <a:rPr lang="en-US" sz="800" b="1" i="1" noProof="0" dirty="0"/>
              <a:t>starvation</a:t>
            </a:r>
            <a:r>
              <a:rPr lang="en-US" sz="800" b="1" noProof="0" dirty="0"/>
              <a:t>. </a:t>
            </a:r>
            <a:r>
              <a:rPr lang="en-US" sz="800" noProof="0" dirty="0"/>
              <a:t>Occurrences of starvation are likely to be rare, but a server that uses optimistic</a:t>
            </a:r>
            <a:r>
              <a:rPr lang="en-US" sz="800" baseline="0" noProof="0" dirty="0"/>
              <a:t> </a:t>
            </a:r>
            <a:r>
              <a:rPr lang="en-US" sz="800" noProof="0" dirty="0"/>
              <a:t>concurrency control must ensure that a client does not have its transaction aborted</a:t>
            </a:r>
            <a:r>
              <a:rPr lang="en-US" sz="800" baseline="0" noProof="0" dirty="0"/>
              <a:t> </a:t>
            </a:r>
            <a:r>
              <a:rPr lang="en-US" sz="800" noProof="0" dirty="0"/>
              <a:t>repeatedly. Kung and Robinson suggest that this could be done if the server detects a</a:t>
            </a:r>
            <a:r>
              <a:rPr lang="en-US" sz="800" baseline="0" noProof="0" dirty="0"/>
              <a:t> </a:t>
            </a:r>
            <a:r>
              <a:rPr lang="en-US" sz="800" noProof="0" dirty="0"/>
              <a:t>transaction that has been aborted several times. They suggest that when the server</a:t>
            </a:r>
            <a:r>
              <a:rPr lang="en-US" sz="800" baseline="0" noProof="0" dirty="0"/>
              <a:t> </a:t>
            </a:r>
            <a:r>
              <a:rPr lang="en-US" sz="800" noProof="0" dirty="0"/>
              <a:t>detects such a transaction it should be given exclusive access by the use of a critical</a:t>
            </a:r>
            <a:r>
              <a:rPr lang="en-US" sz="800" baseline="0" noProof="0" dirty="0"/>
              <a:t> </a:t>
            </a:r>
            <a:r>
              <a:rPr lang="en-US" sz="800" noProof="0" dirty="0"/>
              <a:t>section protected by a semaphore.</a:t>
            </a:r>
          </a:p>
        </p:txBody>
      </p:sp>
      <p:sp>
        <p:nvSpPr>
          <p:cNvPr id="4" name="Slide Number Placeholder 3"/>
          <p:cNvSpPr>
            <a:spLocks noGrp="1"/>
          </p:cNvSpPr>
          <p:nvPr>
            <p:ph type="sldNum" sz="quarter" idx="10"/>
          </p:nvPr>
        </p:nvSpPr>
        <p:spPr/>
        <p:txBody>
          <a:bodyPr/>
          <a:lstStyle/>
          <a:p>
            <a:fld id="{65E4D3E5-A281-4268-912F-00057B9BBEC1}" type="slidenum">
              <a:rPr lang="en-US" smtClean="0"/>
              <a:t>35</a:t>
            </a:fld>
            <a:endParaRPr lang="en-US"/>
          </a:p>
        </p:txBody>
      </p:sp>
    </p:spTree>
    <p:extLst>
      <p:ext uri="{BB962C8B-B14F-4D97-AF65-F5344CB8AC3E}">
        <p14:creationId xmlns:p14="http://schemas.microsoft.com/office/powerpoint/2010/main" val="2159691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In concurrency control schemes based on timestamp ordering, each operation in a transaction is validated when it is carried out. If the operation cannot be validated, the transaction is aborted immediately and can then be restarted by the client. Each transaction is assigned a unique timestamp value when it starts. The timestamp defines its position in the time sequence of transactions. Requests from transactions can be totally ordered according to their timestamps. The basic timestamp ordering rule is based on operation conflicts and is very simple: </a:t>
            </a:r>
            <a:r>
              <a:rPr lang="en-US" sz="1800" b="1" dirty="0"/>
              <a:t>A transaction’s request to write an object is valid only if that object was last read and written by earlier transactions. A transaction’s request to read an object is valid only if that object was last written by an earlier transaction. This rule assumes that there is only one version of each object and restricts access to one</a:t>
            </a:r>
            <a:r>
              <a:rPr lang="en-US" sz="1800" b="1" baseline="0" dirty="0"/>
              <a:t> </a:t>
            </a:r>
            <a:r>
              <a:rPr lang="en-US" sz="1800" b="1" dirty="0"/>
              <a:t>transaction at a time.</a:t>
            </a:r>
          </a:p>
          <a:p>
            <a:endParaRPr lang="en-US" sz="1800" b="1" dirty="0"/>
          </a:p>
        </p:txBody>
      </p:sp>
      <p:sp>
        <p:nvSpPr>
          <p:cNvPr id="4" name="Slide Number Placeholder 3"/>
          <p:cNvSpPr>
            <a:spLocks noGrp="1"/>
          </p:cNvSpPr>
          <p:nvPr>
            <p:ph type="sldNum" sz="quarter" idx="10"/>
          </p:nvPr>
        </p:nvSpPr>
        <p:spPr/>
        <p:txBody>
          <a:bodyPr/>
          <a:lstStyle/>
          <a:p>
            <a:fld id="{65E4D3E5-A281-4268-912F-00057B9BBEC1}" type="slidenum">
              <a:rPr lang="en-US" smtClean="0"/>
              <a:t>36</a:t>
            </a:fld>
            <a:endParaRPr lang="en-US"/>
          </a:p>
        </p:txBody>
      </p:sp>
    </p:spTree>
    <p:extLst>
      <p:ext uri="{BB962C8B-B14F-4D97-AF65-F5344CB8AC3E}">
        <p14:creationId xmlns:p14="http://schemas.microsoft.com/office/powerpoint/2010/main" val="9492801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noProof="0" dirty="0"/>
              <a:t>Tc is current; </a:t>
            </a:r>
            <a:r>
              <a:rPr lang="en-US" sz="900" noProof="0" dirty="0" err="1"/>
              <a:t>Ti</a:t>
            </a:r>
            <a:r>
              <a:rPr lang="en-US" sz="900" noProof="0" dirty="0"/>
              <a:t> is later than Tc</a:t>
            </a:r>
          </a:p>
          <a:p>
            <a:r>
              <a:rPr lang="en-US" sz="900" noProof="0" dirty="0"/>
              <a:t>Too late:</a:t>
            </a:r>
          </a:p>
          <a:p>
            <a:pPr marL="457200" indent="-457200">
              <a:buAutoNum type="arabicParenR"/>
            </a:pPr>
            <a:r>
              <a:rPr lang="en-US" sz="900" noProof="0" dirty="0"/>
              <a:t>Tc must not write an object that has been read by any </a:t>
            </a:r>
            <a:r>
              <a:rPr lang="en-US" sz="900" noProof="0" dirty="0" err="1"/>
              <a:t>Ti</a:t>
            </a:r>
            <a:r>
              <a:rPr lang="en-US" sz="900" noProof="0" dirty="0"/>
              <a:t> such that </a:t>
            </a:r>
            <a:r>
              <a:rPr lang="en-US" sz="900" noProof="0" dirty="0" err="1"/>
              <a:t>Ti</a:t>
            </a:r>
            <a:r>
              <a:rPr lang="en-US" sz="900" noProof="0" dirty="0"/>
              <a:t> &gt; Tc. (This requires that Tc &gt;= the maximum read timestamp of the object.)</a:t>
            </a:r>
          </a:p>
          <a:p>
            <a:pPr marL="457200" marR="0" lvl="0" indent="-457200" algn="l" defTabSz="1449873" rtl="0" eaLnBrk="1" fontAlgn="auto" latinLnBrk="0" hangingPunct="1">
              <a:lnSpc>
                <a:spcPct val="100000"/>
              </a:lnSpc>
              <a:spcBef>
                <a:spcPts val="0"/>
              </a:spcBef>
              <a:spcAft>
                <a:spcPts val="0"/>
              </a:spcAft>
              <a:buClrTx/>
              <a:buSzTx/>
              <a:buFontTx/>
              <a:buAutoNum type="arabicParenR"/>
              <a:tabLst/>
              <a:defRPr/>
            </a:pPr>
            <a:r>
              <a:rPr lang="en-US" sz="900" noProof="0" dirty="0"/>
              <a:t>Tc must not write an object that has been written by any </a:t>
            </a:r>
            <a:r>
              <a:rPr lang="en-US" sz="900" noProof="0" dirty="0" err="1"/>
              <a:t>Ti</a:t>
            </a:r>
            <a:r>
              <a:rPr lang="en-US" sz="900" noProof="0" dirty="0"/>
              <a:t> where </a:t>
            </a:r>
            <a:r>
              <a:rPr lang="en-US" sz="900" noProof="0" dirty="0" err="1"/>
              <a:t>Ti</a:t>
            </a:r>
            <a:r>
              <a:rPr lang="en-US" sz="900" noProof="0" dirty="0"/>
              <a:t> &gt;Tc. (</a:t>
            </a:r>
            <a:r>
              <a:rPr lang="en-GB" sz="900" kern="1200" dirty="0">
                <a:solidFill>
                  <a:schemeClr val="tx1"/>
                </a:solidFill>
                <a:effectLst/>
                <a:latin typeface="+mn-lt"/>
                <a:ea typeface="+mn-ea"/>
                <a:cs typeface="+mn-cs"/>
              </a:rPr>
              <a:t>This requires that Tc &gt; the write timestamp of the committed object.</a:t>
            </a:r>
            <a:r>
              <a:rPr lang="en-US" sz="900" noProof="0" dirty="0"/>
              <a:t>)</a:t>
            </a:r>
          </a:p>
          <a:p>
            <a:pPr marL="457200" marR="0" lvl="0" indent="-457200" algn="l" defTabSz="1449873" rtl="0" eaLnBrk="1" fontAlgn="auto" latinLnBrk="0" hangingPunct="1">
              <a:lnSpc>
                <a:spcPct val="100000"/>
              </a:lnSpc>
              <a:spcBef>
                <a:spcPts val="0"/>
              </a:spcBef>
              <a:spcAft>
                <a:spcPts val="0"/>
              </a:spcAft>
              <a:buClrTx/>
              <a:buSzTx/>
              <a:buFontTx/>
              <a:buAutoNum type="arabicParenR"/>
              <a:tabLst/>
              <a:defRPr/>
            </a:pPr>
            <a:r>
              <a:rPr lang="en-US" sz="900" noProof="0" dirty="0"/>
              <a:t>Tc must not read an object that has been written by any </a:t>
            </a:r>
            <a:r>
              <a:rPr lang="en-US" sz="900" noProof="0" dirty="0" err="1"/>
              <a:t>Ti</a:t>
            </a:r>
            <a:r>
              <a:rPr lang="en-US" sz="900" noProof="0" dirty="0"/>
              <a:t> where </a:t>
            </a:r>
            <a:r>
              <a:rPr lang="en-US" sz="900" noProof="0" dirty="0" err="1"/>
              <a:t>Ti</a:t>
            </a:r>
            <a:r>
              <a:rPr lang="en-US" sz="900" noProof="0" dirty="0"/>
              <a:t> &gt; Tc. (</a:t>
            </a:r>
            <a:r>
              <a:rPr lang="en-GB" sz="900" kern="1200" dirty="0">
                <a:solidFill>
                  <a:schemeClr val="tx1"/>
                </a:solidFill>
                <a:effectLst/>
                <a:latin typeface="+mn-lt"/>
                <a:ea typeface="+mn-ea"/>
                <a:cs typeface="+mn-cs"/>
              </a:rPr>
              <a:t>This requires that Tc &gt; the write timestamp of the committed object.</a:t>
            </a:r>
            <a:r>
              <a:rPr lang="en-US" sz="900" kern="1200" noProof="0" dirty="0">
                <a:solidFill>
                  <a:schemeClr val="tx1"/>
                </a:solidFill>
                <a:effectLst/>
                <a:latin typeface="+mn-lt"/>
                <a:ea typeface="+mn-ea"/>
                <a:cs typeface="+mn-cs"/>
              </a:rPr>
              <a:t>)</a:t>
            </a:r>
            <a:endParaRPr lang="en-GB"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E4D3E5-A281-4268-912F-00057B9BBEC1}" type="slidenum">
              <a:rPr lang="en-US" smtClean="0"/>
              <a:t>37</a:t>
            </a:fld>
            <a:endParaRPr lang="en-US"/>
          </a:p>
        </p:txBody>
      </p:sp>
    </p:spTree>
    <p:extLst>
      <p:ext uri="{BB962C8B-B14F-4D97-AF65-F5344CB8AC3E}">
        <p14:creationId xmlns:p14="http://schemas.microsoft.com/office/powerpoint/2010/main" val="2384488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noProof="0" dirty="0"/>
              <a:t>Too late:</a:t>
            </a:r>
          </a:p>
          <a:p>
            <a:pPr marL="457200" indent="-457200">
              <a:buAutoNum type="arabicParenR"/>
            </a:pPr>
            <a:r>
              <a:rPr lang="en-US" sz="900" noProof="0" dirty="0"/>
              <a:t>Tc must not write an object that has been read by any </a:t>
            </a:r>
            <a:r>
              <a:rPr lang="en-US" sz="900" noProof="0" dirty="0" err="1"/>
              <a:t>Ti</a:t>
            </a:r>
            <a:r>
              <a:rPr lang="en-US" sz="900" noProof="0" dirty="0"/>
              <a:t> such that </a:t>
            </a:r>
            <a:r>
              <a:rPr lang="en-US" sz="900" noProof="0" dirty="0" err="1"/>
              <a:t>Ti</a:t>
            </a:r>
            <a:r>
              <a:rPr lang="en-US" sz="900" noProof="0" dirty="0"/>
              <a:t> &gt; Tc. (This requires that Tc &gt;= the maximum read timestamp of the object.)</a:t>
            </a:r>
          </a:p>
          <a:p>
            <a:pPr marL="457200" marR="0" lvl="0" indent="-457200" algn="l" defTabSz="1449873" rtl="0" eaLnBrk="1" fontAlgn="auto" latinLnBrk="0" hangingPunct="1">
              <a:lnSpc>
                <a:spcPct val="100000"/>
              </a:lnSpc>
              <a:spcBef>
                <a:spcPts val="0"/>
              </a:spcBef>
              <a:spcAft>
                <a:spcPts val="0"/>
              </a:spcAft>
              <a:buClrTx/>
              <a:buSzTx/>
              <a:buFontTx/>
              <a:buAutoNum type="arabicParenR"/>
              <a:tabLst/>
              <a:defRPr/>
            </a:pPr>
            <a:r>
              <a:rPr lang="en-US" sz="900" noProof="0" dirty="0"/>
              <a:t>Tc must not write an object that has been written by any </a:t>
            </a:r>
            <a:r>
              <a:rPr lang="en-US" sz="900" noProof="0" dirty="0" err="1"/>
              <a:t>Ti</a:t>
            </a:r>
            <a:r>
              <a:rPr lang="en-US" sz="900" noProof="0" dirty="0"/>
              <a:t> where </a:t>
            </a:r>
            <a:r>
              <a:rPr lang="en-US" sz="900" noProof="0" dirty="0" err="1"/>
              <a:t>Ti</a:t>
            </a:r>
            <a:r>
              <a:rPr lang="en-US" sz="900" noProof="0" dirty="0"/>
              <a:t> &gt;Tc. (</a:t>
            </a:r>
            <a:r>
              <a:rPr lang="en-GB" sz="900" kern="1200" dirty="0">
                <a:solidFill>
                  <a:schemeClr val="tx1"/>
                </a:solidFill>
                <a:effectLst/>
                <a:latin typeface="+mn-lt"/>
                <a:ea typeface="+mn-ea"/>
                <a:cs typeface="+mn-cs"/>
              </a:rPr>
              <a:t>This requires that Tc &gt; the write timestamp of the committed object.</a:t>
            </a:r>
            <a:r>
              <a:rPr lang="en-US" sz="900" noProof="0" dirty="0"/>
              <a:t>)</a:t>
            </a:r>
          </a:p>
          <a:p>
            <a:pPr marL="457200" marR="0" lvl="0" indent="-457200" algn="l" defTabSz="1449873" rtl="0" eaLnBrk="1" fontAlgn="auto" latinLnBrk="0" hangingPunct="1">
              <a:lnSpc>
                <a:spcPct val="100000"/>
              </a:lnSpc>
              <a:spcBef>
                <a:spcPts val="0"/>
              </a:spcBef>
              <a:spcAft>
                <a:spcPts val="0"/>
              </a:spcAft>
              <a:buClrTx/>
              <a:buSzTx/>
              <a:buFontTx/>
              <a:buAutoNum type="arabicParenR"/>
              <a:tabLst/>
              <a:defRPr/>
            </a:pPr>
            <a:r>
              <a:rPr lang="en-US" sz="900" noProof="0" dirty="0"/>
              <a:t>Tc must not read an object that has been written by any </a:t>
            </a:r>
            <a:r>
              <a:rPr lang="en-US" sz="900" noProof="0" dirty="0" err="1"/>
              <a:t>Ti</a:t>
            </a:r>
            <a:r>
              <a:rPr lang="en-US" sz="900" noProof="0" dirty="0"/>
              <a:t> where </a:t>
            </a:r>
            <a:r>
              <a:rPr lang="en-US" sz="900" noProof="0" dirty="0" err="1"/>
              <a:t>Ti</a:t>
            </a:r>
            <a:r>
              <a:rPr lang="en-US" sz="900" noProof="0" dirty="0"/>
              <a:t> &gt; Tc. (</a:t>
            </a:r>
            <a:r>
              <a:rPr lang="en-GB" sz="900" kern="1200" dirty="0">
                <a:solidFill>
                  <a:schemeClr val="tx1"/>
                </a:solidFill>
                <a:effectLst/>
                <a:latin typeface="+mn-lt"/>
                <a:ea typeface="+mn-ea"/>
                <a:cs typeface="+mn-cs"/>
              </a:rPr>
              <a:t>This requires that Tc &gt; the write timestamp of the committed object.</a:t>
            </a:r>
            <a:r>
              <a:rPr lang="en-US" sz="900" kern="1200" noProof="0" dirty="0">
                <a:solidFill>
                  <a:schemeClr val="tx1"/>
                </a:solidFill>
                <a:effectLst/>
                <a:latin typeface="+mn-lt"/>
                <a:ea typeface="+mn-ea"/>
                <a:cs typeface="+mn-cs"/>
              </a:rPr>
              <a:t>)</a:t>
            </a:r>
            <a:endParaRPr lang="en-GB" sz="9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5E4D3E5-A281-4268-912F-00057B9BBEC1}" type="slidenum">
              <a:rPr lang="en-US" smtClean="0"/>
              <a:t>38</a:t>
            </a:fld>
            <a:endParaRPr lang="en-US"/>
          </a:p>
        </p:txBody>
      </p:sp>
    </p:spTree>
    <p:extLst>
      <p:ext uri="{BB962C8B-B14F-4D97-AF65-F5344CB8AC3E}">
        <p14:creationId xmlns:p14="http://schemas.microsoft.com/office/powerpoint/2010/main" val="2754729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900" dirty="0"/>
              <a:t>Value at 16</a:t>
            </a:r>
            <a:r>
              <a:rPr lang="sv-SE" sz="900" baseline="0" dirty="0"/>
              <a:t> </a:t>
            </a:r>
            <a:r>
              <a:rPr lang="sv-SE" sz="900" baseline="0" dirty="0">
                <a:sym typeface="Wingdings" panose="05000000000000000000" pitchFamily="2" charset="2"/>
              </a:rPr>
              <a:t> read at 13 – too late, abort!</a:t>
            </a:r>
          </a:p>
          <a:p>
            <a:r>
              <a:rPr lang="en-US" sz="900" noProof="0" dirty="0"/>
              <a:t>Too late:</a:t>
            </a:r>
          </a:p>
          <a:p>
            <a:pPr marL="457200" indent="-457200">
              <a:buAutoNum type="arabicParenR"/>
            </a:pPr>
            <a:r>
              <a:rPr lang="en-US" sz="900" noProof="0" dirty="0"/>
              <a:t>Tc must not write an object that has been read by any </a:t>
            </a:r>
            <a:r>
              <a:rPr lang="en-US" sz="900" noProof="0" dirty="0" err="1"/>
              <a:t>Ti</a:t>
            </a:r>
            <a:r>
              <a:rPr lang="en-US" sz="900" noProof="0" dirty="0"/>
              <a:t> such that </a:t>
            </a:r>
            <a:r>
              <a:rPr lang="en-US" sz="900" noProof="0" dirty="0" err="1"/>
              <a:t>Ti</a:t>
            </a:r>
            <a:r>
              <a:rPr lang="en-US" sz="900" noProof="0" dirty="0"/>
              <a:t> &gt; Tc. (This requires that Tc &gt;= the maximum read timestamp of the object.)</a:t>
            </a:r>
          </a:p>
          <a:p>
            <a:pPr marL="457200" marR="0" lvl="0" indent="-457200" algn="l" defTabSz="1449873" rtl="0" eaLnBrk="1" fontAlgn="auto" latinLnBrk="0" hangingPunct="1">
              <a:lnSpc>
                <a:spcPct val="100000"/>
              </a:lnSpc>
              <a:spcBef>
                <a:spcPts val="0"/>
              </a:spcBef>
              <a:spcAft>
                <a:spcPts val="0"/>
              </a:spcAft>
              <a:buClrTx/>
              <a:buSzTx/>
              <a:buFontTx/>
              <a:buAutoNum type="arabicParenR"/>
              <a:tabLst/>
              <a:defRPr/>
            </a:pPr>
            <a:r>
              <a:rPr lang="en-US" sz="900" noProof="0" dirty="0"/>
              <a:t>Tc must not write an object that has been written by any </a:t>
            </a:r>
            <a:r>
              <a:rPr lang="en-US" sz="900" noProof="0" dirty="0" err="1"/>
              <a:t>Ti</a:t>
            </a:r>
            <a:r>
              <a:rPr lang="en-US" sz="900" noProof="0" dirty="0"/>
              <a:t> where </a:t>
            </a:r>
            <a:r>
              <a:rPr lang="en-US" sz="900" noProof="0" dirty="0" err="1"/>
              <a:t>Ti</a:t>
            </a:r>
            <a:r>
              <a:rPr lang="en-US" sz="900" noProof="0" dirty="0"/>
              <a:t> &gt;Tc. (</a:t>
            </a:r>
            <a:r>
              <a:rPr lang="en-GB" sz="900" kern="1200" dirty="0">
                <a:solidFill>
                  <a:schemeClr val="tx1"/>
                </a:solidFill>
                <a:effectLst/>
                <a:latin typeface="+mn-lt"/>
                <a:ea typeface="+mn-ea"/>
                <a:cs typeface="+mn-cs"/>
              </a:rPr>
              <a:t>This requires that Tc &gt; the write timestamp of the committed object.</a:t>
            </a:r>
            <a:r>
              <a:rPr lang="en-US" sz="900" noProof="0" dirty="0"/>
              <a:t>)</a:t>
            </a:r>
          </a:p>
          <a:p>
            <a:pPr marL="457200" marR="0" lvl="0" indent="-457200" algn="l" defTabSz="1449873" rtl="0" eaLnBrk="1" fontAlgn="auto" latinLnBrk="0" hangingPunct="1">
              <a:lnSpc>
                <a:spcPct val="100000"/>
              </a:lnSpc>
              <a:spcBef>
                <a:spcPts val="0"/>
              </a:spcBef>
              <a:spcAft>
                <a:spcPts val="0"/>
              </a:spcAft>
              <a:buClrTx/>
              <a:buSzTx/>
              <a:buFontTx/>
              <a:buAutoNum type="arabicParenR"/>
              <a:tabLst/>
              <a:defRPr/>
            </a:pPr>
            <a:r>
              <a:rPr lang="en-US" sz="900" noProof="0" dirty="0"/>
              <a:t>Tc must not read an object that has been written by any </a:t>
            </a:r>
            <a:r>
              <a:rPr lang="en-US" sz="900" noProof="0" dirty="0" err="1"/>
              <a:t>Ti</a:t>
            </a:r>
            <a:r>
              <a:rPr lang="en-US" sz="900" noProof="0" dirty="0"/>
              <a:t> where </a:t>
            </a:r>
            <a:r>
              <a:rPr lang="en-US" sz="900" noProof="0" dirty="0" err="1"/>
              <a:t>Ti</a:t>
            </a:r>
            <a:r>
              <a:rPr lang="en-US" sz="900" noProof="0" dirty="0"/>
              <a:t> &gt; Tc. (</a:t>
            </a:r>
            <a:r>
              <a:rPr lang="en-GB" sz="900" kern="1200" dirty="0">
                <a:solidFill>
                  <a:schemeClr val="tx1"/>
                </a:solidFill>
                <a:effectLst/>
                <a:latin typeface="+mn-lt"/>
                <a:ea typeface="+mn-ea"/>
                <a:cs typeface="+mn-cs"/>
              </a:rPr>
              <a:t>This requires that Tc &gt; the write timestamp of the committed object.</a:t>
            </a:r>
            <a:r>
              <a:rPr lang="en-US" sz="900" kern="1200" noProof="0" dirty="0">
                <a:solidFill>
                  <a:schemeClr val="tx1"/>
                </a:solidFill>
                <a:effectLst/>
                <a:latin typeface="+mn-lt"/>
                <a:ea typeface="+mn-ea"/>
                <a:cs typeface="+mn-cs"/>
              </a:rPr>
              <a:t>)</a:t>
            </a:r>
            <a:endParaRPr lang="en-GB"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E4D3E5-A281-4268-912F-00057B9BBEC1}" type="slidenum">
              <a:rPr lang="en-US" smtClean="0"/>
              <a:t>39</a:t>
            </a:fld>
            <a:endParaRPr lang="en-US"/>
          </a:p>
        </p:txBody>
      </p:sp>
    </p:spTree>
    <p:extLst>
      <p:ext uri="{BB962C8B-B14F-4D97-AF65-F5344CB8AC3E}">
        <p14:creationId xmlns:p14="http://schemas.microsoft.com/office/powerpoint/2010/main" val="129004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4D3E5-A281-4268-912F-00057B9BBEC1}" type="slidenum">
              <a:rPr lang="en-US" smtClean="0"/>
              <a:t>4</a:t>
            </a:fld>
            <a:endParaRPr lang="en-US"/>
          </a:p>
        </p:txBody>
      </p:sp>
    </p:spTree>
    <p:extLst>
      <p:ext uri="{BB962C8B-B14F-4D97-AF65-F5344CB8AC3E}">
        <p14:creationId xmlns:p14="http://schemas.microsoft.com/office/powerpoint/2010/main" val="34313799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900" dirty="0"/>
              <a:t>Value at 16</a:t>
            </a:r>
            <a:r>
              <a:rPr lang="sv-SE" sz="900" baseline="0" dirty="0"/>
              <a:t> </a:t>
            </a:r>
            <a:r>
              <a:rPr lang="sv-SE" sz="900" baseline="0" dirty="0">
                <a:sym typeface="Wingdings" panose="05000000000000000000" pitchFamily="2" charset="2"/>
              </a:rPr>
              <a:t> read at 13 – too late, abort!</a:t>
            </a:r>
          </a:p>
          <a:p>
            <a:r>
              <a:rPr lang="en-US" sz="900" noProof="0" dirty="0"/>
              <a:t>Too late:</a:t>
            </a:r>
          </a:p>
          <a:p>
            <a:pPr marL="457200" indent="-457200">
              <a:buAutoNum type="arabicParenR"/>
            </a:pPr>
            <a:r>
              <a:rPr lang="en-US" sz="900" noProof="0" dirty="0"/>
              <a:t>Tc must not write an object that has been read by any </a:t>
            </a:r>
            <a:r>
              <a:rPr lang="en-US" sz="900" noProof="0" dirty="0" err="1"/>
              <a:t>Ti</a:t>
            </a:r>
            <a:r>
              <a:rPr lang="en-US" sz="900" noProof="0" dirty="0"/>
              <a:t> such that </a:t>
            </a:r>
            <a:r>
              <a:rPr lang="en-US" sz="900" noProof="0" dirty="0" err="1"/>
              <a:t>Ti</a:t>
            </a:r>
            <a:r>
              <a:rPr lang="en-US" sz="900" noProof="0" dirty="0"/>
              <a:t> &gt; Tc. (This requires that Tc &gt;= the maximum read timestamp of the object.)</a:t>
            </a:r>
          </a:p>
          <a:p>
            <a:pPr marL="457200" marR="0" lvl="0" indent="-457200" algn="l" defTabSz="1449873" rtl="0" eaLnBrk="1" fontAlgn="auto" latinLnBrk="0" hangingPunct="1">
              <a:lnSpc>
                <a:spcPct val="100000"/>
              </a:lnSpc>
              <a:spcBef>
                <a:spcPts val="0"/>
              </a:spcBef>
              <a:spcAft>
                <a:spcPts val="0"/>
              </a:spcAft>
              <a:buClrTx/>
              <a:buSzTx/>
              <a:buFontTx/>
              <a:buAutoNum type="arabicParenR"/>
              <a:tabLst/>
              <a:defRPr/>
            </a:pPr>
            <a:r>
              <a:rPr lang="en-US" sz="900" noProof="0" dirty="0"/>
              <a:t>Tc must not write an object that has been written by any </a:t>
            </a:r>
            <a:r>
              <a:rPr lang="en-US" sz="900" noProof="0" dirty="0" err="1"/>
              <a:t>Ti</a:t>
            </a:r>
            <a:r>
              <a:rPr lang="en-US" sz="900" noProof="0" dirty="0"/>
              <a:t> where </a:t>
            </a:r>
            <a:r>
              <a:rPr lang="en-US" sz="900" noProof="0" dirty="0" err="1"/>
              <a:t>Ti</a:t>
            </a:r>
            <a:r>
              <a:rPr lang="en-US" sz="900" noProof="0" dirty="0"/>
              <a:t> &gt;Tc. (</a:t>
            </a:r>
            <a:r>
              <a:rPr lang="en-GB" sz="900" kern="1200" dirty="0">
                <a:solidFill>
                  <a:schemeClr val="tx1"/>
                </a:solidFill>
                <a:effectLst/>
                <a:latin typeface="+mn-lt"/>
                <a:ea typeface="+mn-ea"/>
                <a:cs typeface="+mn-cs"/>
              </a:rPr>
              <a:t>This requires that Tc &gt; the write timestamp of the committed object.</a:t>
            </a:r>
            <a:r>
              <a:rPr lang="en-US" sz="900" noProof="0" dirty="0"/>
              <a:t>)</a:t>
            </a:r>
          </a:p>
          <a:p>
            <a:pPr marL="457200" marR="0" lvl="0" indent="-457200" algn="l" defTabSz="1449873" rtl="0" eaLnBrk="1" fontAlgn="auto" latinLnBrk="0" hangingPunct="1">
              <a:lnSpc>
                <a:spcPct val="100000"/>
              </a:lnSpc>
              <a:spcBef>
                <a:spcPts val="0"/>
              </a:spcBef>
              <a:spcAft>
                <a:spcPts val="0"/>
              </a:spcAft>
              <a:buClrTx/>
              <a:buSzTx/>
              <a:buFontTx/>
              <a:buAutoNum type="arabicParenR"/>
              <a:tabLst/>
              <a:defRPr/>
            </a:pPr>
            <a:r>
              <a:rPr lang="en-US" sz="900" noProof="0" dirty="0"/>
              <a:t>Tc must not read an object that has been written by any </a:t>
            </a:r>
            <a:r>
              <a:rPr lang="en-US" sz="900" noProof="0" dirty="0" err="1"/>
              <a:t>Ti</a:t>
            </a:r>
            <a:r>
              <a:rPr lang="en-US" sz="900" noProof="0" dirty="0"/>
              <a:t> where </a:t>
            </a:r>
            <a:r>
              <a:rPr lang="en-US" sz="900" noProof="0" dirty="0" err="1"/>
              <a:t>Ti</a:t>
            </a:r>
            <a:r>
              <a:rPr lang="en-US" sz="900" noProof="0" dirty="0"/>
              <a:t> &gt; Tc. (</a:t>
            </a:r>
            <a:r>
              <a:rPr lang="en-GB" sz="900" kern="1200" dirty="0">
                <a:solidFill>
                  <a:schemeClr val="tx1"/>
                </a:solidFill>
                <a:effectLst/>
                <a:latin typeface="+mn-lt"/>
                <a:ea typeface="+mn-ea"/>
                <a:cs typeface="+mn-cs"/>
              </a:rPr>
              <a:t>This requires that Tc &gt; the write timestamp of the committed object.</a:t>
            </a:r>
            <a:r>
              <a:rPr lang="en-US" sz="900" kern="1200" noProof="0" dirty="0">
                <a:solidFill>
                  <a:schemeClr val="tx1"/>
                </a:solidFill>
                <a:effectLst/>
                <a:latin typeface="+mn-lt"/>
                <a:ea typeface="+mn-ea"/>
                <a:cs typeface="+mn-cs"/>
              </a:rPr>
              <a:t>)</a:t>
            </a:r>
            <a:endParaRPr lang="en-GB"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E4D3E5-A281-4268-912F-00057B9BBEC1}" type="slidenum">
              <a:rPr lang="en-US" smtClean="0"/>
              <a:t>40</a:t>
            </a:fld>
            <a:endParaRPr lang="en-US"/>
          </a:p>
        </p:txBody>
      </p:sp>
    </p:spTree>
    <p:extLst>
      <p:ext uri="{BB962C8B-B14F-4D97-AF65-F5344CB8AC3E}">
        <p14:creationId xmlns:p14="http://schemas.microsoft.com/office/powerpoint/2010/main" val="1290043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In </a:t>
            </a:r>
            <a:r>
              <a:rPr lang="en-US" sz="800" dirty="0" err="1"/>
              <a:t>multiversion</a:t>
            </a:r>
            <a:r>
              <a:rPr lang="en-US" sz="800" dirty="0"/>
              <a:t> timestamp ordering, a list of old committed versions as well as tentative versions is kept for each object. This list represents the history of the values of the object. </a:t>
            </a:r>
            <a:r>
              <a:rPr lang="en-US" sz="800" b="1" dirty="0"/>
              <a:t>The benefit of using </a:t>
            </a:r>
          </a:p>
          <a:p>
            <a:r>
              <a:rPr lang="en-US" sz="800" b="1" dirty="0"/>
              <a:t>multiple versions is that read operations that arrive too late need not be rejected.</a:t>
            </a:r>
            <a:r>
              <a:rPr lang="en-US" sz="800" dirty="0"/>
              <a:t> Each version has a read timestamp recording the largest timestamp of any transaction that has read from it in addition to a write timestamp. As before, whenever a write operation is accepted, it is directed to a tentative version with the write timestamp of the transaction. Whenever a read operation is carried out, it is directed to the version with the largest write timestamp less than the transaction timestamp. If the transaction timestamp is larger than the read timestamp of the version being used, the read timestamp of the version is set to the transaction timestamp. </a:t>
            </a:r>
            <a:r>
              <a:rPr lang="en-US" sz="800" b="1" dirty="0"/>
              <a:t>When a read arrives late, it can be allowed to read from an old committed version, so there is no need to abort late read operations. In </a:t>
            </a:r>
            <a:r>
              <a:rPr lang="en-US" sz="800" b="1" dirty="0" err="1"/>
              <a:t>multiversion</a:t>
            </a:r>
            <a:r>
              <a:rPr lang="en-US" sz="800" b="1" dirty="0"/>
              <a:t> timestamp ordering, read operations are always permitted, although they may have to wait for earlier transactions to complete (either commit or abort), which ensures that executions are recoverable.</a:t>
            </a:r>
            <a:r>
              <a:rPr lang="en-US" sz="800" dirty="0"/>
              <a:t> </a:t>
            </a:r>
            <a:r>
              <a:rPr lang="en-US" sz="800" b="1" dirty="0"/>
              <a:t>There is no conflict between write operations of different transactions, because each transaction writes its own committed version of the objects it accesses. This removes rule 2 in the conflict rules for timestamp ordering. </a:t>
            </a:r>
          </a:p>
          <a:p>
            <a:pPr marL="0" marR="0" lvl="0" indent="0" algn="l" defTabSz="1449873" rtl="0" eaLnBrk="1" fontAlgn="auto" latinLnBrk="0" hangingPunct="1">
              <a:lnSpc>
                <a:spcPct val="100000"/>
              </a:lnSpc>
              <a:spcBef>
                <a:spcPts val="0"/>
              </a:spcBef>
              <a:spcAft>
                <a:spcPts val="0"/>
              </a:spcAft>
              <a:buClrTx/>
              <a:buSzTx/>
              <a:buFontTx/>
              <a:buNone/>
              <a:tabLst/>
              <a:defRPr/>
            </a:pPr>
            <a:r>
              <a:rPr lang="sv-SE" sz="800" b="1" dirty="0">
                <a:solidFill>
                  <a:srgbClr val="FF0000"/>
                </a:solidFill>
              </a:rPr>
              <a:t>In</a:t>
            </a:r>
            <a:r>
              <a:rPr lang="sv-SE" sz="800" b="1" baseline="0" dirty="0">
                <a:solidFill>
                  <a:srgbClr val="FF0000"/>
                </a:solidFill>
              </a:rPr>
              <a:t> the last </a:t>
            </a:r>
            <a:r>
              <a:rPr lang="sv-SE" sz="800" b="1" baseline="0" dirty="0" err="1">
                <a:solidFill>
                  <a:srgbClr val="FF0000"/>
                </a:solidFill>
              </a:rPr>
              <a:t>case</a:t>
            </a:r>
            <a:r>
              <a:rPr lang="sv-SE" sz="800" b="1" baseline="0" dirty="0">
                <a:solidFill>
                  <a:srgbClr val="FF0000"/>
                </a:solidFill>
              </a:rPr>
              <a:t>: </a:t>
            </a:r>
            <a:r>
              <a:rPr lang="sv-SE" sz="800" b="1" baseline="0" dirty="0" err="1">
                <a:solidFill>
                  <a:srgbClr val="FF0000"/>
                </a:solidFill>
              </a:rPr>
              <a:t>write</a:t>
            </a:r>
            <a:r>
              <a:rPr lang="sv-SE" sz="800" b="1" baseline="0" dirty="0">
                <a:solidFill>
                  <a:srgbClr val="FF0000"/>
                </a:solidFill>
              </a:rPr>
              <a:t> at 13 </a:t>
            </a:r>
            <a:r>
              <a:rPr lang="sv-SE" sz="800" b="1" baseline="0" dirty="0" err="1">
                <a:solidFill>
                  <a:srgbClr val="FF0000"/>
                </a:solidFill>
              </a:rPr>
              <a:t>should</a:t>
            </a:r>
            <a:r>
              <a:rPr lang="sv-SE" sz="800" b="1" baseline="0" dirty="0">
                <a:solidFill>
                  <a:srgbClr val="FF0000"/>
                </a:solidFill>
              </a:rPr>
              <a:t> be </a:t>
            </a:r>
            <a:r>
              <a:rPr lang="sv-SE" sz="800" b="1" baseline="0" dirty="0" err="1">
                <a:solidFill>
                  <a:srgbClr val="FF0000"/>
                </a:solidFill>
              </a:rPr>
              <a:t>aborted</a:t>
            </a:r>
            <a:r>
              <a:rPr lang="sv-SE" sz="800" b="1" baseline="0" dirty="0">
                <a:solidFill>
                  <a:srgbClr val="FF0000"/>
                </a:solidFill>
              </a:rPr>
              <a:t> </a:t>
            </a:r>
            <a:r>
              <a:rPr lang="sv-SE" sz="800" b="1" baseline="0" dirty="0" err="1">
                <a:solidFill>
                  <a:srgbClr val="FF0000"/>
                </a:solidFill>
              </a:rPr>
              <a:t>becasue</a:t>
            </a:r>
            <a:r>
              <a:rPr lang="sv-SE" sz="800" b="1" baseline="0" dirty="0">
                <a:solidFill>
                  <a:srgbClr val="FF0000"/>
                </a:solidFill>
              </a:rPr>
              <a:t> the version 12 has </a:t>
            </a:r>
            <a:r>
              <a:rPr lang="sv-SE" sz="800" b="1" baseline="0" dirty="0" err="1">
                <a:solidFill>
                  <a:srgbClr val="FF0000"/>
                </a:solidFill>
              </a:rPr>
              <a:t>been</a:t>
            </a:r>
            <a:r>
              <a:rPr lang="sv-SE" sz="800" b="1" baseline="0" dirty="0">
                <a:solidFill>
                  <a:srgbClr val="FF0000"/>
                </a:solidFill>
              </a:rPr>
              <a:t> read at 14.</a:t>
            </a:r>
            <a:endParaRPr lang="en-US" sz="800" b="1" dirty="0">
              <a:solidFill>
                <a:srgbClr val="FF0000"/>
              </a:solidFill>
            </a:endParaRPr>
          </a:p>
        </p:txBody>
      </p:sp>
      <p:sp>
        <p:nvSpPr>
          <p:cNvPr id="4" name="Slide Number Placeholder 3"/>
          <p:cNvSpPr>
            <a:spLocks noGrp="1"/>
          </p:cNvSpPr>
          <p:nvPr>
            <p:ph type="sldNum" sz="quarter" idx="10"/>
          </p:nvPr>
        </p:nvSpPr>
        <p:spPr/>
        <p:txBody>
          <a:bodyPr/>
          <a:lstStyle/>
          <a:p>
            <a:fld id="{65E4D3E5-A281-4268-912F-00057B9BBEC1}" type="slidenum">
              <a:rPr lang="en-US" smtClean="0"/>
              <a:t>41</a:t>
            </a:fld>
            <a:endParaRPr lang="en-US"/>
          </a:p>
        </p:txBody>
      </p:sp>
    </p:spTree>
    <p:extLst>
      <p:ext uri="{BB962C8B-B14F-4D97-AF65-F5344CB8AC3E}">
        <p14:creationId xmlns:p14="http://schemas.microsoft.com/office/powerpoint/2010/main" val="36920842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4D3E5-A281-4268-912F-00057B9BBEC1}" type="slidenum">
              <a:rPr lang="en-US" smtClean="0"/>
              <a:t>42</a:t>
            </a:fld>
            <a:endParaRPr lang="en-US"/>
          </a:p>
        </p:txBody>
      </p:sp>
    </p:spTree>
    <p:extLst>
      <p:ext uri="{BB962C8B-B14F-4D97-AF65-F5344CB8AC3E}">
        <p14:creationId xmlns:p14="http://schemas.microsoft.com/office/powerpoint/2010/main" val="1073672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4D3E5-A281-4268-912F-00057B9BBEC1}" type="slidenum">
              <a:rPr lang="en-US" smtClean="0"/>
              <a:t>43</a:t>
            </a:fld>
            <a:endParaRPr lang="en-US"/>
          </a:p>
        </p:txBody>
      </p:sp>
    </p:spTree>
    <p:extLst>
      <p:ext uri="{BB962C8B-B14F-4D97-AF65-F5344CB8AC3E}">
        <p14:creationId xmlns:p14="http://schemas.microsoft.com/office/powerpoint/2010/main" val="1890977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4D3E5-A281-4268-912F-00057B9BBEC1}" type="slidenum">
              <a:rPr lang="en-US" smtClean="0"/>
              <a:t>44</a:t>
            </a:fld>
            <a:endParaRPr lang="en-US"/>
          </a:p>
        </p:txBody>
      </p:sp>
    </p:spTree>
    <p:extLst>
      <p:ext uri="{BB962C8B-B14F-4D97-AF65-F5344CB8AC3E}">
        <p14:creationId xmlns:p14="http://schemas.microsoft.com/office/powerpoint/2010/main" val="1634885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4D3E5-A281-4268-912F-00057B9BBEC1}" type="slidenum">
              <a:rPr lang="en-US" smtClean="0"/>
              <a:t>5</a:t>
            </a:fld>
            <a:endParaRPr lang="en-US"/>
          </a:p>
        </p:txBody>
      </p:sp>
    </p:spTree>
    <p:extLst>
      <p:ext uri="{BB962C8B-B14F-4D97-AF65-F5344CB8AC3E}">
        <p14:creationId xmlns:p14="http://schemas.microsoft.com/office/powerpoint/2010/main" val="2968095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Concurrent transactions = interleaved </a:t>
            </a:r>
            <a:r>
              <a:rPr lang="en-US" dirty="0" err="1"/>
              <a:t>trasactions</a:t>
            </a:r>
            <a:r>
              <a:rPr lang="en-US" dirty="0"/>
              <a:t> </a:t>
            </a:r>
          </a:p>
        </p:txBody>
      </p:sp>
      <p:sp>
        <p:nvSpPr>
          <p:cNvPr id="4" name="Slide Number Placeholder 3"/>
          <p:cNvSpPr>
            <a:spLocks noGrp="1"/>
          </p:cNvSpPr>
          <p:nvPr>
            <p:ph type="sldNum" sz="quarter" idx="5"/>
          </p:nvPr>
        </p:nvSpPr>
        <p:spPr/>
        <p:txBody>
          <a:bodyPr/>
          <a:lstStyle/>
          <a:p>
            <a:fld id="{65E4D3E5-A281-4268-912F-00057B9BBEC1}" type="slidenum">
              <a:rPr lang="en-US" smtClean="0"/>
              <a:t>6</a:t>
            </a:fld>
            <a:endParaRPr lang="en-US"/>
          </a:p>
        </p:txBody>
      </p:sp>
    </p:spTree>
    <p:extLst>
      <p:ext uri="{BB962C8B-B14F-4D97-AF65-F5344CB8AC3E}">
        <p14:creationId xmlns:p14="http://schemas.microsoft.com/office/powerpoint/2010/main" val="4146770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4D3E5-A281-4268-912F-00057B9BBEC1}" type="slidenum">
              <a:rPr lang="en-US" smtClean="0"/>
              <a:t>7</a:t>
            </a:fld>
            <a:endParaRPr lang="en-US"/>
          </a:p>
        </p:txBody>
      </p:sp>
    </p:spTree>
    <p:extLst>
      <p:ext uri="{BB962C8B-B14F-4D97-AF65-F5344CB8AC3E}">
        <p14:creationId xmlns:p14="http://schemas.microsoft.com/office/powerpoint/2010/main" val="3138798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4D3E5-A281-4268-912F-00057B9BBEC1}" type="slidenum">
              <a:rPr lang="en-US" smtClean="0"/>
              <a:t>8</a:t>
            </a:fld>
            <a:endParaRPr lang="en-US"/>
          </a:p>
        </p:txBody>
      </p:sp>
    </p:spTree>
    <p:extLst>
      <p:ext uri="{BB962C8B-B14F-4D97-AF65-F5344CB8AC3E}">
        <p14:creationId xmlns:p14="http://schemas.microsoft.com/office/powerpoint/2010/main" val="4117491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noProof="0" dirty="0"/>
              <a:t>Assume that all operations</a:t>
            </a:r>
            <a:r>
              <a:rPr lang="en-US" sz="850" baseline="0" noProof="0" dirty="0"/>
              <a:t> are synchronized, i.e. Atomic.</a:t>
            </a:r>
          </a:p>
          <a:p>
            <a:r>
              <a:rPr lang="en-US" sz="850" baseline="0" noProof="0" dirty="0"/>
              <a:t>Client A: increase </a:t>
            </a:r>
            <a:r>
              <a:rPr lang="en-US" sz="850" b="1" i="0" baseline="0" noProof="0" dirty="0"/>
              <a:t>b</a:t>
            </a:r>
            <a:r>
              <a:rPr lang="en-US" sz="850" baseline="0" noProof="0" dirty="0"/>
              <a:t> by 10% from </a:t>
            </a:r>
            <a:r>
              <a:rPr lang="en-US" sz="850" b="1" baseline="0" noProof="0" dirty="0"/>
              <a:t>a</a:t>
            </a:r>
          </a:p>
          <a:p>
            <a:r>
              <a:rPr lang="en-US" sz="850" baseline="0" noProof="0" dirty="0"/>
              <a:t>Client C: increase </a:t>
            </a:r>
            <a:r>
              <a:rPr lang="en-US" sz="850" b="1" baseline="0" noProof="0" dirty="0"/>
              <a:t>b</a:t>
            </a:r>
            <a:r>
              <a:rPr lang="en-US" sz="850" baseline="0" noProof="0" dirty="0"/>
              <a:t> by 10% from </a:t>
            </a:r>
            <a:r>
              <a:rPr lang="en-US" sz="850" b="1" baseline="0" noProof="0" dirty="0"/>
              <a:t>c</a:t>
            </a:r>
          </a:p>
          <a:p>
            <a:r>
              <a:rPr lang="en-US" sz="850" baseline="0" noProof="0" dirty="0"/>
              <a:t>The net effects on account </a:t>
            </a:r>
            <a:r>
              <a:rPr lang="en-US" sz="850" b="1" baseline="0" noProof="0" dirty="0"/>
              <a:t>b</a:t>
            </a:r>
            <a:r>
              <a:rPr lang="en-US" sz="850" baseline="0" noProof="0" dirty="0"/>
              <a:t> of executing the transactions of both clients should be to increase the balance of account </a:t>
            </a:r>
            <a:r>
              <a:rPr lang="en-US" sz="850" b="1" baseline="0" noProof="0" dirty="0"/>
              <a:t>b</a:t>
            </a:r>
            <a:r>
              <a:rPr lang="en-US" sz="850" baseline="0" noProof="0" dirty="0"/>
              <a:t> </a:t>
            </a:r>
            <a:r>
              <a:rPr lang="en-US" sz="850" b="1" baseline="0" noProof="0" dirty="0"/>
              <a:t>by 10% twice</a:t>
            </a:r>
            <a:r>
              <a:rPr lang="en-US" sz="850" baseline="0" noProof="0" dirty="0"/>
              <a:t>. However it might be not the case if the transactions are executed concurrently. This is an illustration of the ‘</a:t>
            </a:r>
            <a:r>
              <a:rPr lang="en-US" sz="850" b="1" baseline="0" noProof="0" dirty="0"/>
              <a:t>lost update’ problem</a:t>
            </a:r>
            <a:r>
              <a:rPr lang="en-US" sz="850" baseline="0" noProof="0" dirty="0"/>
              <a:t>. C’s update is lost because client A overwrites it without seeing it. Both transactions have read the old value before either writes the new value.</a:t>
            </a:r>
          </a:p>
          <a:p>
            <a:r>
              <a:rPr lang="en-US" sz="850" baseline="0" noProof="0" dirty="0"/>
              <a:t>A concurrent program of n processes each of m atomic actions can produce  (n*m)!/(m!)^n different histories. 20 in this example.</a:t>
            </a:r>
          </a:p>
        </p:txBody>
      </p:sp>
      <p:sp>
        <p:nvSpPr>
          <p:cNvPr id="4" name="Slide Number Placeholder 3"/>
          <p:cNvSpPr>
            <a:spLocks noGrp="1"/>
          </p:cNvSpPr>
          <p:nvPr>
            <p:ph type="sldNum" sz="quarter" idx="10"/>
          </p:nvPr>
        </p:nvSpPr>
        <p:spPr/>
        <p:txBody>
          <a:bodyPr/>
          <a:lstStyle/>
          <a:p>
            <a:fld id="{65E4D3E5-A281-4268-912F-00057B9BBEC1}" type="slidenum">
              <a:rPr lang="en-US" smtClean="0"/>
              <a:t>9</a:t>
            </a:fld>
            <a:endParaRPr lang="en-US"/>
          </a:p>
        </p:txBody>
      </p:sp>
    </p:spTree>
    <p:extLst>
      <p:ext uri="{BB962C8B-B14F-4D97-AF65-F5344CB8AC3E}">
        <p14:creationId xmlns:p14="http://schemas.microsoft.com/office/powerpoint/2010/main" val="2797412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_eng">
    <p:spTree>
      <p:nvGrpSpPr>
        <p:cNvPr id="1" name=""/>
        <p:cNvGrpSpPr/>
        <p:nvPr/>
      </p:nvGrpSpPr>
      <p:grpSpPr>
        <a:xfrm>
          <a:off x="0" y="0"/>
          <a:ext cx="0" cy="0"/>
          <a:chOff x="0" y="0"/>
          <a:chExt cx="0" cy="0"/>
        </a:xfrm>
      </p:grpSpPr>
      <p:sp>
        <p:nvSpPr>
          <p:cNvPr id="2" name="Rubrik 1"/>
          <p:cNvSpPr>
            <a:spLocks noGrp="1"/>
          </p:cNvSpPr>
          <p:nvPr>
            <p:ph type="ctrTitle"/>
          </p:nvPr>
        </p:nvSpPr>
        <p:spPr bwMode="gray">
          <a:xfrm>
            <a:off x="1568185" y="870886"/>
            <a:ext cx="6984337" cy="782763"/>
          </a:xfrm>
        </p:spPr>
        <p:txBody>
          <a:bodyPr>
            <a:normAutofit/>
          </a:bodyPr>
          <a:lstStyle>
            <a:lvl1pPr algn="l">
              <a:lnSpc>
                <a:spcPts val="3800"/>
              </a:lnSpc>
              <a:defRPr sz="3600" b="1"/>
            </a:lvl1pPr>
          </a:lstStyle>
          <a:p>
            <a:r>
              <a:rPr lang="en-US"/>
              <a:t>Click to edit Master title style</a:t>
            </a:r>
            <a:endParaRPr lang="en-GB" dirty="0"/>
          </a:p>
        </p:txBody>
      </p:sp>
      <p:sp>
        <p:nvSpPr>
          <p:cNvPr id="3" name="Underrubrik 2"/>
          <p:cNvSpPr>
            <a:spLocks noGrp="1"/>
          </p:cNvSpPr>
          <p:nvPr>
            <p:ph type="subTitle" idx="1"/>
          </p:nvPr>
        </p:nvSpPr>
        <p:spPr bwMode="gray">
          <a:xfrm>
            <a:off x="1567963" y="1707654"/>
            <a:ext cx="6987075" cy="702078"/>
          </a:xfrm>
        </p:spPr>
        <p:txBody>
          <a:bodyPr>
            <a:normAutofit/>
          </a:bodyPr>
          <a:lstStyle>
            <a:lvl1pPr marL="0" indent="0" algn="l">
              <a:lnSpc>
                <a:spcPts val="2800"/>
              </a:lnSpc>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Line 6"/>
          <p:cNvSpPr>
            <a:spLocks noChangeShapeType="1"/>
          </p:cNvSpPr>
          <p:nvPr/>
        </p:nvSpPr>
        <p:spPr bwMode="gray">
          <a:xfrm>
            <a:off x="-1375645" y="4197523"/>
            <a:ext cx="0" cy="0"/>
          </a:xfrm>
          <a:prstGeom prst="line">
            <a:avLst/>
          </a:prstGeom>
          <a:noFill/>
          <a:ln w="3"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AutoShape 14"/>
          <p:cNvSpPr>
            <a:spLocks noChangeAspect="1" noChangeArrowheads="1" noTextEdit="1"/>
          </p:cNvSpPr>
          <p:nvPr/>
        </p:nvSpPr>
        <p:spPr bwMode="auto">
          <a:xfrm>
            <a:off x="-3582988" y="3049588"/>
            <a:ext cx="14508163" cy="1744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grpSp>
        <p:nvGrpSpPr>
          <p:cNvPr id="29" name="Grupp 28"/>
          <p:cNvGrpSpPr/>
          <p:nvPr/>
        </p:nvGrpSpPr>
        <p:grpSpPr>
          <a:xfrm>
            <a:off x="0" y="2709862"/>
            <a:ext cx="9144000" cy="2433638"/>
            <a:chOff x="0" y="2709862"/>
            <a:chExt cx="9144000" cy="2433638"/>
          </a:xfrm>
        </p:grpSpPr>
        <p:sp>
          <p:nvSpPr>
            <p:cNvPr id="14" name="Rektangel 13"/>
            <p:cNvSpPr/>
            <p:nvPr userDrawn="1"/>
          </p:nvSpPr>
          <p:spPr bwMode="gray">
            <a:xfrm>
              <a:off x="0" y="2709862"/>
              <a:ext cx="9144000" cy="24336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upp 22"/>
            <p:cNvGrpSpPr/>
            <p:nvPr userDrawn="1"/>
          </p:nvGrpSpPr>
          <p:grpSpPr>
            <a:xfrm>
              <a:off x="0" y="3052732"/>
              <a:ext cx="9144000" cy="1744661"/>
              <a:chOff x="900907" y="2551188"/>
              <a:chExt cx="9144000" cy="1744661"/>
            </a:xfrm>
          </p:grpSpPr>
          <p:sp>
            <p:nvSpPr>
              <p:cNvPr id="24" name="Rektangel 4"/>
              <p:cNvSpPr/>
              <p:nvPr userDrawn="1"/>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25" name="Rektangel 10"/>
              <p:cNvSpPr/>
              <p:nvPr userDrawn="1"/>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b="1" dirty="0"/>
              </a:p>
            </p:txBody>
          </p:sp>
          <p:sp>
            <p:nvSpPr>
              <p:cNvPr id="26" name="Rektangel 11"/>
              <p:cNvSpPr/>
              <p:nvPr userDrawn="1"/>
            </p:nvSpPr>
            <p:spPr>
              <a:xfrm>
                <a:off x="900907" y="2551188"/>
                <a:ext cx="9144000" cy="922337"/>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27" name="Rektangel 12"/>
              <p:cNvSpPr/>
              <p:nvPr userDrawn="1"/>
            </p:nvSpPr>
            <p:spPr>
              <a:xfrm>
                <a:off x="900907" y="2759149"/>
                <a:ext cx="9144000" cy="1536700"/>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28" name="Rektangel 13"/>
              <p:cNvSpPr/>
              <p:nvPr userDrawn="1"/>
            </p:nvSpPr>
            <p:spPr>
              <a:xfrm>
                <a:off x="900907" y="2855987"/>
                <a:ext cx="9144000" cy="1435100"/>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ln>
                    <a:solidFill>
                      <a:schemeClr val="tx2"/>
                    </a:solidFill>
                  </a:ln>
                </a:endParaRPr>
              </a:p>
            </p:txBody>
          </p:sp>
        </p:grpSp>
      </p:grpSp>
      <p:sp>
        <p:nvSpPr>
          <p:cNvPr id="15" name="textruta 14"/>
          <p:cNvSpPr txBox="1"/>
          <p:nvPr/>
        </p:nvSpPr>
        <p:spPr>
          <a:xfrm>
            <a:off x="7103422" y="171390"/>
            <a:ext cx="1779654" cy="430887"/>
          </a:xfrm>
          <a:prstGeom prst="rect">
            <a:avLst/>
          </a:prstGeom>
          <a:noFill/>
        </p:spPr>
        <p:txBody>
          <a:bodyPr wrap="none" rtlCol="0">
            <a:spAutoFit/>
          </a:bodyPr>
          <a:lstStyle/>
          <a:p>
            <a:r>
              <a:rPr lang="sv-SE" sz="1100" b="1" dirty="0"/>
              <a:t>KTH ROYAL INSTITUTE</a:t>
            </a:r>
            <a:br>
              <a:rPr lang="sv-SE" sz="1100" b="1" dirty="0"/>
            </a:br>
            <a:r>
              <a:rPr lang="sv-SE" sz="1100" b="1" dirty="0"/>
              <a:t>OF</a:t>
            </a:r>
            <a:r>
              <a:rPr lang="sv-SE" sz="1100" b="1" baseline="0" dirty="0"/>
              <a:t> TECHNOLOGY</a:t>
            </a:r>
            <a:endParaRPr lang="sv-SE" sz="1100" b="1" dirty="0"/>
          </a:p>
        </p:txBody>
      </p:sp>
      <p:pic>
        <p:nvPicPr>
          <p:cNvPr id="17" name="Picture 2" descr="http://intra.kth.se/polopoly_fs/1.383275!/image/KTH_pngs.png">
            <a:extLst>
              <a:ext uri="{FF2B5EF4-FFF2-40B4-BE49-F238E27FC236}">
                <a16:creationId xmlns:a16="http://schemas.microsoft.com/office/drawing/2014/main" id="{BA1F3946-FE28-EA47-96F0-A6D3848E03DA}"/>
              </a:ext>
            </a:extLst>
          </p:cNvPr>
          <p:cNvPicPr>
            <a:picLocks noChangeArrowheads="1"/>
          </p:cNvPicPr>
          <p:nvPr userDrawn="1"/>
        </p:nvPicPr>
        <p:blipFill rotWithShape="1">
          <a:blip r:embed="rId2" cstate="print">
            <a:extLst>
              <a:ext uri="{28A0092B-C50C-407E-A947-70E740481C1C}">
                <a14:useLocalDpi xmlns:a14="http://schemas.microsoft.com/office/drawing/2010/main" val="0"/>
              </a:ext>
            </a:extLst>
          </a:blip>
          <a:srcRect r="36469" b="7207"/>
          <a:stretch/>
        </p:blipFill>
        <p:spPr bwMode="gray">
          <a:xfrm>
            <a:off x="347664" y="258367"/>
            <a:ext cx="603657" cy="6024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6163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pic>
        <p:nvPicPr>
          <p:cNvPr id="7"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965" y="258366"/>
            <a:ext cx="514350" cy="497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Platshållare för innehåll 2"/>
          <p:cNvSpPr>
            <a:spLocks noGrp="1"/>
          </p:cNvSpPr>
          <p:nvPr>
            <p:ph idx="1"/>
          </p:nvPr>
        </p:nvSpPr>
        <p:spPr>
          <a:xfrm>
            <a:off x="1619250" y="1066801"/>
            <a:ext cx="6935788" cy="31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ubrik 1"/>
          <p:cNvSpPr>
            <a:spLocks noGrp="1"/>
          </p:cNvSpPr>
          <p:nvPr>
            <p:ph type="title"/>
          </p:nvPr>
        </p:nvSpPr>
        <p:spPr>
          <a:xfrm>
            <a:off x="1619250" y="323613"/>
            <a:ext cx="6935788" cy="501254"/>
          </a:xfrm>
        </p:spPr>
        <p:txBody>
          <a:bodyPr/>
          <a:lstStyle/>
          <a:p>
            <a:r>
              <a:rPr lang="en-US"/>
              <a:t>Click to edit Master title style</a:t>
            </a:r>
            <a:endParaRPr lang="en-GB" dirty="0"/>
          </a:p>
        </p:txBody>
      </p:sp>
      <p:sp>
        <p:nvSpPr>
          <p:cNvPr id="13" name="Platshållare för bildnummer 5"/>
          <p:cNvSpPr>
            <a:spLocks noGrp="1"/>
          </p:cNvSpPr>
          <p:nvPr>
            <p:ph type="sldNum" sz="quarter" idx="12"/>
          </p:nvPr>
        </p:nvSpPr>
        <p:spPr>
          <a:xfrm>
            <a:off x="8172400" y="4724617"/>
            <a:ext cx="531863" cy="273844"/>
          </a:xfrm>
        </p:spPr>
        <p:txBody>
          <a:bodyPr/>
          <a:lstStyle>
            <a:lvl1pPr>
              <a:defRPr sz="1100">
                <a:solidFill>
                  <a:schemeClr val="tx1"/>
                </a:solidFill>
              </a:defRPr>
            </a:lvl1pPr>
          </a:lstStyle>
          <a:p>
            <a:pPr marL="103706">
              <a:lnSpc>
                <a:spcPts val="1094"/>
              </a:lnSpc>
            </a:pPr>
            <a:fld id="{81D60167-4931-47E6-BA6A-407CBD079E47}" type="slidenum">
              <a:rPr lang="en-US" spc="-103" smtClean="0"/>
              <a:pPr marL="103706">
                <a:lnSpc>
                  <a:spcPts val="1094"/>
                </a:lnSpc>
              </a:pPr>
              <a:t>‹#›</a:t>
            </a:fld>
            <a:r>
              <a:rPr lang="en-US" spc="-206"/>
              <a:t> </a:t>
            </a:r>
            <a:endParaRPr lang="en-US" spc="-103" dirty="0"/>
          </a:p>
        </p:txBody>
      </p:sp>
      <p:sp>
        <p:nvSpPr>
          <p:cNvPr id="15" name="Platshållare för sidfot 4"/>
          <p:cNvSpPr>
            <a:spLocks noGrp="1"/>
          </p:cNvSpPr>
          <p:nvPr>
            <p:ph type="ftr" sz="quarter" idx="11"/>
          </p:nvPr>
        </p:nvSpPr>
        <p:spPr>
          <a:xfrm>
            <a:off x="1619250" y="4773106"/>
            <a:ext cx="6472464" cy="273844"/>
          </a:xfrm>
        </p:spPr>
        <p:txBody>
          <a:bodyPr lIns="0" tIns="0" rIns="0" bIns="0" anchor="t" anchorCtr="0"/>
          <a:lstStyle>
            <a:lvl1pPr algn="l">
              <a:lnSpc>
                <a:spcPts val="900"/>
              </a:lnSpc>
              <a:defRPr sz="1100" b="1" cap="all" baseline="0">
                <a:solidFill>
                  <a:schemeClr val="tx1"/>
                </a:solidFill>
              </a:defRPr>
            </a:lvl1pPr>
          </a:lstStyle>
          <a:p>
            <a:r>
              <a:rPr lang="en-US"/>
              <a:t>ID2201 Distributed Systems / Transactions</a:t>
            </a:r>
          </a:p>
        </p:txBody>
      </p:sp>
    </p:spTree>
    <p:extLst>
      <p:ext uri="{BB962C8B-B14F-4D97-AF65-F5344CB8AC3E}">
        <p14:creationId xmlns:p14="http://schemas.microsoft.com/office/powerpoint/2010/main" val="272990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ubrik 1"/>
          <p:cNvSpPr>
            <a:spLocks noGrp="1"/>
          </p:cNvSpPr>
          <p:nvPr>
            <p:ph type="ctrTitle"/>
          </p:nvPr>
        </p:nvSpPr>
        <p:spPr bwMode="gray">
          <a:xfrm>
            <a:off x="1568185" y="870886"/>
            <a:ext cx="6984337" cy="782763"/>
          </a:xfrm>
        </p:spPr>
        <p:txBody>
          <a:bodyPr>
            <a:normAutofit/>
          </a:bodyPr>
          <a:lstStyle>
            <a:lvl1pPr algn="l">
              <a:lnSpc>
                <a:spcPts val="3800"/>
              </a:lnSpc>
              <a:defRPr sz="3600" b="1"/>
            </a:lvl1pPr>
          </a:lstStyle>
          <a:p>
            <a:r>
              <a:rPr lang="en-US"/>
              <a:t>Click to edit Master title style</a:t>
            </a:r>
            <a:endParaRPr lang="en-GB" dirty="0"/>
          </a:p>
        </p:txBody>
      </p:sp>
      <p:sp>
        <p:nvSpPr>
          <p:cNvPr id="3" name="Underrubrik 2"/>
          <p:cNvSpPr>
            <a:spLocks noGrp="1"/>
          </p:cNvSpPr>
          <p:nvPr>
            <p:ph type="subTitle" idx="1"/>
          </p:nvPr>
        </p:nvSpPr>
        <p:spPr bwMode="gray">
          <a:xfrm>
            <a:off x="1567963" y="1707654"/>
            <a:ext cx="6987075" cy="702078"/>
          </a:xfrm>
        </p:spPr>
        <p:txBody>
          <a:bodyPr>
            <a:normAutofit/>
          </a:bodyPr>
          <a:lstStyle>
            <a:lvl1pPr marL="0" indent="0" algn="l">
              <a:lnSpc>
                <a:spcPts val="2800"/>
              </a:lnSpc>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Line 6"/>
          <p:cNvSpPr>
            <a:spLocks noChangeShapeType="1"/>
          </p:cNvSpPr>
          <p:nvPr/>
        </p:nvSpPr>
        <p:spPr bwMode="gray">
          <a:xfrm>
            <a:off x="-1375645" y="4197523"/>
            <a:ext cx="0" cy="0"/>
          </a:xfrm>
          <a:prstGeom prst="line">
            <a:avLst/>
          </a:prstGeom>
          <a:noFill/>
          <a:ln w="3"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AutoShape 14"/>
          <p:cNvSpPr>
            <a:spLocks noChangeAspect="1" noChangeArrowheads="1" noTextEdit="1"/>
          </p:cNvSpPr>
          <p:nvPr/>
        </p:nvSpPr>
        <p:spPr bwMode="auto">
          <a:xfrm>
            <a:off x="-3582988" y="3049588"/>
            <a:ext cx="14508163" cy="1744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grpSp>
        <p:nvGrpSpPr>
          <p:cNvPr id="29" name="Grupp 28"/>
          <p:cNvGrpSpPr/>
          <p:nvPr/>
        </p:nvGrpSpPr>
        <p:grpSpPr>
          <a:xfrm>
            <a:off x="0" y="2709862"/>
            <a:ext cx="9144000" cy="2433638"/>
            <a:chOff x="0" y="2709862"/>
            <a:chExt cx="9144000" cy="2433638"/>
          </a:xfrm>
        </p:grpSpPr>
        <p:sp>
          <p:nvSpPr>
            <p:cNvPr id="14" name="Rektangel 13"/>
            <p:cNvSpPr/>
            <p:nvPr userDrawn="1"/>
          </p:nvSpPr>
          <p:spPr bwMode="gray">
            <a:xfrm>
              <a:off x="0" y="2709862"/>
              <a:ext cx="9144000" cy="24336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upp 22"/>
            <p:cNvGrpSpPr/>
            <p:nvPr userDrawn="1"/>
          </p:nvGrpSpPr>
          <p:grpSpPr>
            <a:xfrm>
              <a:off x="0" y="3052732"/>
              <a:ext cx="9144000" cy="1744661"/>
              <a:chOff x="900907" y="2551188"/>
              <a:chExt cx="9144000" cy="1744661"/>
            </a:xfrm>
          </p:grpSpPr>
          <p:sp>
            <p:nvSpPr>
              <p:cNvPr id="24" name="Rektangel 4"/>
              <p:cNvSpPr/>
              <p:nvPr userDrawn="1"/>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25" name="Rektangel 10"/>
              <p:cNvSpPr/>
              <p:nvPr userDrawn="1"/>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b="1" dirty="0"/>
              </a:p>
            </p:txBody>
          </p:sp>
          <p:sp>
            <p:nvSpPr>
              <p:cNvPr id="26" name="Rektangel 11"/>
              <p:cNvSpPr/>
              <p:nvPr userDrawn="1"/>
            </p:nvSpPr>
            <p:spPr>
              <a:xfrm>
                <a:off x="900907" y="2551188"/>
                <a:ext cx="9144000" cy="922337"/>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27" name="Rektangel 12"/>
              <p:cNvSpPr/>
              <p:nvPr userDrawn="1"/>
            </p:nvSpPr>
            <p:spPr>
              <a:xfrm>
                <a:off x="900907" y="2759149"/>
                <a:ext cx="9144000" cy="1536700"/>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28" name="Rektangel 13"/>
              <p:cNvSpPr/>
              <p:nvPr userDrawn="1"/>
            </p:nvSpPr>
            <p:spPr>
              <a:xfrm>
                <a:off x="900907" y="2855987"/>
                <a:ext cx="9144000" cy="1435100"/>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ln>
                    <a:solidFill>
                      <a:schemeClr val="tx2"/>
                    </a:solidFill>
                  </a:ln>
                </a:endParaRPr>
              </a:p>
            </p:txBody>
          </p:sp>
        </p:grpSp>
      </p:grpSp>
      <p:pic>
        <p:nvPicPr>
          <p:cNvPr id="15" name="Picture 2" descr="http://intra.kth.se/polopoly_fs/1.383275!/image/KTH_pngs.png">
            <a:extLst>
              <a:ext uri="{FF2B5EF4-FFF2-40B4-BE49-F238E27FC236}">
                <a16:creationId xmlns:a16="http://schemas.microsoft.com/office/drawing/2014/main" id="{6F507F02-0546-2940-B2AE-E682807D3FE3}"/>
              </a:ext>
            </a:extLst>
          </p:cNvPr>
          <p:cNvPicPr>
            <a:picLocks noChangeArrowheads="1"/>
          </p:cNvPicPr>
          <p:nvPr userDrawn="1"/>
        </p:nvPicPr>
        <p:blipFill rotWithShape="1">
          <a:blip r:embed="rId2" cstate="print">
            <a:extLst>
              <a:ext uri="{28A0092B-C50C-407E-A947-70E740481C1C}">
                <a14:useLocalDpi xmlns:a14="http://schemas.microsoft.com/office/drawing/2010/main" val="0"/>
              </a:ext>
            </a:extLst>
          </a:blip>
          <a:srcRect r="36469" b="7207"/>
          <a:stretch/>
        </p:blipFill>
        <p:spPr bwMode="gray">
          <a:xfrm>
            <a:off x="347664" y="258367"/>
            <a:ext cx="603657" cy="6024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0227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ubrik 1"/>
          <p:cNvSpPr>
            <a:spLocks noGrp="1"/>
          </p:cNvSpPr>
          <p:nvPr>
            <p:ph type="title"/>
          </p:nvPr>
        </p:nvSpPr>
        <p:spPr>
          <a:xfrm>
            <a:off x="1619250" y="323613"/>
            <a:ext cx="6935788" cy="501254"/>
          </a:xfrm>
        </p:spPr>
        <p:txBody>
          <a:bodyPr/>
          <a:lstStyle/>
          <a:p>
            <a:r>
              <a:rPr lang="en-US"/>
              <a:t>Click to edit Master title style</a:t>
            </a:r>
            <a:endParaRPr lang="en-GB" dirty="0"/>
          </a:p>
        </p:txBody>
      </p:sp>
      <p:sp>
        <p:nvSpPr>
          <p:cNvPr id="3" name="Platshållare för innehåll 2"/>
          <p:cNvSpPr>
            <a:spLocks noGrp="1"/>
          </p:cNvSpPr>
          <p:nvPr>
            <p:ph idx="1"/>
          </p:nvPr>
        </p:nvSpPr>
        <p:spPr>
          <a:xfrm>
            <a:off x="1619250" y="1066801"/>
            <a:ext cx="6935788" cy="31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Platshållare för bildnummer 5"/>
          <p:cNvSpPr>
            <a:spLocks noGrp="1"/>
          </p:cNvSpPr>
          <p:nvPr>
            <p:ph type="sldNum" sz="quarter" idx="12"/>
          </p:nvPr>
        </p:nvSpPr>
        <p:spPr>
          <a:xfrm>
            <a:off x="8172400" y="4724617"/>
            <a:ext cx="531863" cy="273844"/>
          </a:xfrm>
        </p:spPr>
        <p:txBody>
          <a:bodyPr/>
          <a:lstStyle>
            <a:lvl1pPr>
              <a:defRPr sz="1100"/>
            </a:lvl1pPr>
          </a:lstStyle>
          <a:p>
            <a:pPr marL="103706">
              <a:lnSpc>
                <a:spcPts val="1094"/>
              </a:lnSpc>
            </a:pPr>
            <a:fld id="{81D60167-4931-47E6-BA6A-407CBD079E47}" type="slidenum">
              <a:rPr lang="en-US" spc="-103" smtClean="0"/>
              <a:pPr marL="103706">
                <a:lnSpc>
                  <a:spcPts val="1094"/>
                </a:lnSpc>
              </a:pPr>
              <a:t>‹#›</a:t>
            </a:fld>
            <a:r>
              <a:rPr lang="en-US" spc="-206"/>
              <a:t> </a:t>
            </a:r>
            <a:endParaRPr lang="en-US" spc="-103" dirty="0"/>
          </a:p>
        </p:txBody>
      </p:sp>
      <p:sp>
        <p:nvSpPr>
          <p:cNvPr id="5" name="Platshållare för sidfot 4"/>
          <p:cNvSpPr>
            <a:spLocks noGrp="1"/>
          </p:cNvSpPr>
          <p:nvPr>
            <p:ph type="ftr" sz="quarter" idx="11"/>
          </p:nvPr>
        </p:nvSpPr>
        <p:spPr>
          <a:xfrm>
            <a:off x="1619250" y="4773106"/>
            <a:ext cx="6481536" cy="273844"/>
          </a:xfrm>
        </p:spPr>
        <p:txBody>
          <a:bodyPr lIns="0" tIns="0" rIns="0" bIns="0" anchor="t" anchorCtr="0"/>
          <a:lstStyle>
            <a:lvl1pPr algn="l">
              <a:lnSpc>
                <a:spcPts val="900"/>
              </a:lnSpc>
              <a:defRPr sz="1100" b="1" cap="all" baseline="0">
                <a:solidFill>
                  <a:schemeClr val="bg1"/>
                </a:solidFill>
              </a:defRPr>
            </a:lvl1pPr>
          </a:lstStyle>
          <a:p>
            <a:r>
              <a:rPr lang="en-US"/>
              <a:t>ID2201 Distributed Systems / Transactions</a:t>
            </a:r>
          </a:p>
        </p:txBody>
      </p:sp>
    </p:spTree>
    <p:extLst>
      <p:ext uri="{BB962C8B-B14F-4D97-AF65-F5344CB8AC3E}">
        <p14:creationId xmlns:p14="http://schemas.microsoft.com/office/powerpoint/2010/main" val="145552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image">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1619250" y="1066801"/>
            <a:ext cx="3312790" cy="31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latshållare för bild 8"/>
          <p:cNvSpPr>
            <a:spLocks noGrp="1"/>
          </p:cNvSpPr>
          <p:nvPr>
            <p:ph type="pic" sz="quarter" idx="13"/>
          </p:nvPr>
        </p:nvSpPr>
        <p:spPr>
          <a:xfrm>
            <a:off x="5226050" y="1066801"/>
            <a:ext cx="3328988" cy="3178968"/>
          </a:xfrm>
        </p:spPr>
        <p:txBody>
          <a:bodyPr/>
          <a:lstStyle/>
          <a:p>
            <a:r>
              <a:rPr lang="en-US"/>
              <a:t>Click icon to add picture</a:t>
            </a:r>
            <a:endParaRPr lang="en-GB"/>
          </a:p>
        </p:txBody>
      </p:sp>
      <p:sp>
        <p:nvSpPr>
          <p:cNvPr id="10" name="Rubrik 1"/>
          <p:cNvSpPr>
            <a:spLocks noGrp="1"/>
          </p:cNvSpPr>
          <p:nvPr>
            <p:ph type="title"/>
          </p:nvPr>
        </p:nvSpPr>
        <p:spPr>
          <a:xfrm>
            <a:off x="1619250" y="323613"/>
            <a:ext cx="6935788" cy="501254"/>
          </a:xfrm>
        </p:spPr>
        <p:txBody>
          <a:bodyPr/>
          <a:lstStyle/>
          <a:p>
            <a:r>
              <a:rPr lang="en-US"/>
              <a:t>Click to edit Master title style</a:t>
            </a:r>
            <a:endParaRPr lang="en-GB" dirty="0"/>
          </a:p>
        </p:txBody>
      </p:sp>
      <p:sp>
        <p:nvSpPr>
          <p:cNvPr id="11" name="Platshållare för bildnummer 5"/>
          <p:cNvSpPr>
            <a:spLocks noGrp="1"/>
          </p:cNvSpPr>
          <p:nvPr>
            <p:ph type="sldNum" sz="quarter" idx="12"/>
          </p:nvPr>
        </p:nvSpPr>
        <p:spPr>
          <a:xfrm>
            <a:off x="8172400" y="4724617"/>
            <a:ext cx="531863" cy="273844"/>
          </a:xfrm>
        </p:spPr>
        <p:txBody>
          <a:bodyPr/>
          <a:lstStyle>
            <a:lvl1pPr>
              <a:defRPr sz="1100"/>
            </a:lvl1pPr>
          </a:lstStyle>
          <a:p>
            <a:pPr marL="103706">
              <a:lnSpc>
                <a:spcPts val="1094"/>
              </a:lnSpc>
            </a:pPr>
            <a:fld id="{81D60167-4931-47E6-BA6A-407CBD079E47}" type="slidenum">
              <a:rPr lang="en-US" spc="-103" smtClean="0"/>
              <a:pPr marL="103706">
                <a:lnSpc>
                  <a:spcPts val="1094"/>
                </a:lnSpc>
              </a:pPr>
              <a:t>‹#›</a:t>
            </a:fld>
            <a:r>
              <a:rPr lang="en-US" spc="-206"/>
              <a:t> </a:t>
            </a:r>
            <a:endParaRPr lang="en-US" spc="-103" dirty="0"/>
          </a:p>
        </p:txBody>
      </p:sp>
      <p:sp>
        <p:nvSpPr>
          <p:cNvPr id="12" name="Platshållare för sidfot 4"/>
          <p:cNvSpPr>
            <a:spLocks noGrp="1"/>
          </p:cNvSpPr>
          <p:nvPr>
            <p:ph type="ftr" sz="quarter" idx="11"/>
          </p:nvPr>
        </p:nvSpPr>
        <p:spPr>
          <a:xfrm>
            <a:off x="1619249" y="4773106"/>
            <a:ext cx="6490607" cy="273844"/>
          </a:xfrm>
        </p:spPr>
        <p:txBody>
          <a:bodyPr lIns="0" tIns="0" rIns="0" bIns="0" anchor="t" anchorCtr="0"/>
          <a:lstStyle>
            <a:lvl1pPr algn="l">
              <a:lnSpc>
                <a:spcPts val="900"/>
              </a:lnSpc>
              <a:defRPr sz="1100" b="1" cap="all" baseline="0">
                <a:solidFill>
                  <a:schemeClr val="bg1"/>
                </a:solidFill>
              </a:defRPr>
            </a:lvl1pPr>
          </a:lstStyle>
          <a:p>
            <a:r>
              <a:rPr lang="en-US"/>
              <a:t>ID2201 Distributed Systems / Transactions</a:t>
            </a:r>
          </a:p>
        </p:txBody>
      </p:sp>
    </p:spTree>
    <p:extLst>
      <p:ext uri="{BB962C8B-B14F-4D97-AF65-F5344CB8AC3E}">
        <p14:creationId xmlns:p14="http://schemas.microsoft.com/office/powerpoint/2010/main" val="183420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and graph">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1619250" y="1066801"/>
            <a:ext cx="3312790" cy="31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latshållare för diagram 7"/>
          <p:cNvSpPr>
            <a:spLocks noGrp="1"/>
          </p:cNvSpPr>
          <p:nvPr>
            <p:ph type="chart" sz="quarter" idx="13"/>
          </p:nvPr>
        </p:nvSpPr>
        <p:spPr>
          <a:xfrm>
            <a:off x="5226050" y="1066802"/>
            <a:ext cx="3328988" cy="3178968"/>
          </a:xfrm>
        </p:spPr>
        <p:txBody>
          <a:bodyPr>
            <a:normAutofit/>
          </a:bodyPr>
          <a:lstStyle>
            <a:lvl1pPr>
              <a:defRPr sz="1400"/>
            </a:lvl1pPr>
          </a:lstStyle>
          <a:p>
            <a:r>
              <a:rPr lang="en-US"/>
              <a:t>Click icon to add chart</a:t>
            </a:r>
            <a:endParaRPr lang="en-GB"/>
          </a:p>
        </p:txBody>
      </p:sp>
      <p:sp>
        <p:nvSpPr>
          <p:cNvPr id="10" name="Rubrik 1"/>
          <p:cNvSpPr>
            <a:spLocks noGrp="1"/>
          </p:cNvSpPr>
          <p:nvPr>
            <p:ph type="title"/>
          </p:nvPr>
        </p:nvSpPr>
        <p:spPr>
          <a:xfrm>
            <a:off x="1619250" y="323613"/>
            <a:ext cx="6935788" cy="501254"/>
          </a:xfrm>
        </p:spPr>
        <p:txBody>
          <a:bodyPr/>
          <a:lstStyle/>
          <a:p>
            <a:r>
              <a:rPr lang="en-US"/>
              <a:t>Click to edit Master title style</a:t>
            </a:r>
            <a:endParaRPr lang="en-GB" dirty="0"/>
          </a:p>
        </p:txBody>
      </p:sp>
      <p:sp>
        <p:nvSpPr>
          <p:cNvPr id="11" name="Platshållare för bildnummer 5"/>
          <p:cNvSpPr>
            <a:spLocks noGrp="1"/>
          </p:cNvSpPr>
          <p:nvPr>
            <p:ph type="sldNum" sz="quarter" idx="12"/>
          </p:nvPr>
        </p:nvSpPr>
        <p:spPr>
          <a:xfrm>
            <a:off x="8172400" y="4724617"/>
            <a:ext cx="531863" cy="273844"/>
          </a:xfrm>
        </p:spPr>
        <p:txBody>
          <a:bodyPr/>
          <a:lstStyle>
            <a:lvl1pPr>
              <a:defRPr sz="1100"/>
            </a:lvl1pPr>
          </a:lstStyle>
          <a:p>
            <a:pPr marL="103706">
              <a:lnSpc>
                <a:spcPts val="1094"/>
              </a:lnSpc>
            </a:pPr>
            <a:fld id="{81D60167-4931-47E6-BA6A-407CBD079E47}" type="slidenum">
              <a:rPr lang="en-US" spc="-103" smtClean="0"/>
              <a:pPr marL="103706">
                <a:lnSpc>
                  <a:spcPts val="1094"/>
                </a:lnSpc>
              </a:pPr>
              <a:t>‹#›</a:t>
            </a:fld>
            <a:r>
              <a:rPr lang="en-US" spc="-206"/>
              <a:t> </a:t>
            </a:r>
            <a:endParaRPr lang="en-US" spc="-103" dirty="0"/>
          </a:p>
        </p:txBody>
      </p:sp>
      <p:sp>
        <p:nvSpPr>
          <p:cNvPr id="12" name="Platshållare för sidfot 4"/>
          <p:cNvSpPr>
            <a:spLocks noGrp="1"/>
          </p:cNvSpPr>
          <p:nvPr>
            <p:ph type="ftr" sz="quarter" idx="11"/>
          </p:nvPr>
        </p:nvSpPr>
        <p:spPr>
          <a:xfrm>
            <a:off x="1619249" y="4773106"/>
            <a:ext cx="6490607" cy="273844"/>
          </a:xfrm>
        </p:spPr>
        <p:txBody>
          <a:bodyPr lIns="0" tIns="0" rIns="0" bIns="0" anchor="t" anchorCtr="0"/>
          <a:lstStyle>
            <a:lvl1pPr algn="l">
              <a:lnSpc>
                <a:spcPts val="900"/>
              </a:lnSpc>
              <a:defRPr sz="1100" b="1" cap="all" baseline="0">
                <a:solidFill>
                  <a:schemeClr val="bg1"/>
                </a:solidFill>
              </a:defRPr>
            </a:lvl1pPr>
          </a:lstStyle>
          <a:p>
            <a:r>
              <a:rPr lang="en-US"/>
              <a:t>ID2201 Distributed Systems / Transactions</a:t>
            </a:r>
          </a:p>
        </p:txBody>
      </p:sp>
    </p:spTree>
    <p:extLst>
      <p:ext uri="{BB962C8B-B14F-4D97-AF65-F5344CB8AC3E}">
        <p14:creationId xmlns:p14="http://schemas.microsoft.com/office/powerpoint/2010/main" val="291149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images">
    <p:spTree>
      <p:nvGrpSpPr>
        <p:cNvPr id="1" name=""/>
        <p:cNvGrpSpPr/>
        <p:nvPr/>
      </p:nvGrpSpPr>
      <p:grpSpPr>
        <a:xfrm>
          <a:off x="0" y="0"/>
          <a:ext cx="0" cy="0"/>
          <a:chOff x="0" y="0"/>
          <a:chExt cx="0" cy="0"/>
        </a:xfrm>
      </p:grpSpPr>
      <p:sp>
        <p:nvSpPr>
          <p:cNvPr id="9" name="Platshållare för bild 8"/>
          <p:cNvSpPr>
            <a:spLocks noGrp="1"/>
          </p:cNvSpPr>
          <p:nvPr>
            <p:ph type="pic" sz="quarter" idx="13"/>
          </p:nvPr>
        </p:nvSpPr>
        <p:spPr>
          <a:xfrm>
            <a:off x="5226050" y="1066801"/>
            <a:ext cx="3328988" cy="3178968"/>
          </a:xfrm>
        </p:spPr>
        <p:txBody>
          <a:bodyPr/>
          <a:lstStyle/>
          <a:p>
            <a:r>
              <a:rPr lang="en-US"/>
              <a:t>Click icon to add picture</a:t>
            </a:r>
            <a:endParaRPr lang="en-GB" dirty="0"/>
          </a:p>
        </p:txBody>
      </p:sp>
      <p:sp>
        <p:nvSpPr>
          <p:cNvPr id="8" name="Platshållare för bild 8"/>
          <p:cNvSpPr>
            <a:spLocks noGrp="1"/>
          </p:cNvSpPr>
          <p:nvPr>
            <p:ph type="pic" sz="quarter" idx="14"/>
          </p:nvPr>
        </p:nvSpPr>
        <p:spPr>
          <a:xfrm>
            <a:off x="1619250" y="1066801"/>
            <a:ext cx="3328988" cy="3178968"/>
          </a:xfrm>
        </p:spPr>
        <p:txBody>
          <a:bodyPr/>
          <a:lstStyle/>
          <a:p>
            <a:r>
              <a:rPr lang="en-US"/>
              <a:t>Click icon to add picture</a:t>
            </a:r>
            <a:endParaRPr lang="en-GB" dirty="0"/>
          </a:p>
        </p:txBody>
      </p:sp>
      <p:sp>
        <p:nvSpPr>
          <p:cNvPr id="11" name="Rubrik 1"/>
          <p:cNvSpPr>
            <a:spLocks noGrp="1"/>
          </p:cNvSpPr>
          <p:nvPr>
            <p:ph type="title"/>
          </p:nvPr>
        </p:nvSpPr>
        <p:spPr>
          <a:xfrm>
            <a:off x="1619250" y="323613"/>
            <a:ext cx="6935788" cy="501254"/>
          </a:xfrm>
        </p:spPr>
        <p:txBody>
          <a:bodyPr/>
          <a:lstStyle/>
          <a:p>
            <a:r>
              <a:rPr lang="en-US"/>
              <a:t>Click to edit Master title style</a:t>
            </a:r>
            <a:endParaRPr lang="en-GB" dirty="0"/>
          </a:p>
        </p:txBody>
      </p:sp>
      <p:sp>
        <p:nvSpPr>
          <p:cNvPr id="12" name="Platshållare för bildnummer 5"/>
          <p:cNvSpPr>
            <a:spLocks noGrp="1"/>
          </p:cNvSpPr>
          <p:nvPr>
            <p:ph type="sldNum" sz="quarter" idx="12"/>
          </p:nvPr>
        </p:nvSpPr>
        <p:spPr>
          <a:xfrm>
            <a:off x="8172400" y="4724617"/>
            <a:ext cx="531863" cy="273844"/>
          </a:xfrm>
        </p:spPr>
        <p:txBody>
          <a:bodyPr/>
          <a:lstStyle>
            <a:lvl1pPr>
              <a:defRPr sz="1100"/>
            </a:lvl1pPr>
          </a:lstStyle>
          <a:p>
            <a:pPr marL="103706">
              <a:lnSpc>
                <a:spcPts val="1094"/>
              </a:lnSpc>
            </a:pPr>
            <a:fld id="{81D60167-4931-47E6-BA6A-407CBD079E47}" type="slidenum">
              <a:rPr lang="en-US" spc="-103" smtClean="0"/>
              <a:pPr marL="103706">
                <a:lnSpc>
                  <a:spcPts val="1094"/>
                </a:lnSpc>
              </a:pPr>
              <a:t>‹#›</a:t>
            </a:fld>
            <a:r>
              <a:rPr lang="en-US" spc="-206"/>
              <a:t> </a:t>
            </a:r>
            <a:endParaRPr lang="en-US" spc="-103" dirty="0"/>
          </a:p>
        </p:txBody>
      </p:sp>
      <p:sp>
        <p:nvSpPr>
          <p:cNvPr id="13" name="Platshållare för sidfot 4"/>
          <p:cNvSpPr>
            <a:spLocks noGrp="1"/>
          </p:cNvSpPr>
          <p:nvPr>
            <p:ph type="ftr" sz="quarter" idx="11"/>
          </p:nvPr>
        </p:nvSpPr>
        <p:spPr>
          <a:xfrm>
            <a:off x="1619250" y="4773106"/>
            <a:ext cx="6472464" cy="273844"/>
          </a:xfrm>
        </p:spPr>
        <p:txBody>
          <a:bodyPr lIns="0" tIns="0" rIns="0" bIns="0" anchor="t" anchorCtr="0"/>
          <a:lstStyle>
            <a:lvl1pPr algn="l">
              <a:lnSpc>
                <a:spcPts val="900"/>
              </a:lnSpc>
              <a:defRPr sz="1100" b="1" cap="all" baseline="0">
                <a:solidFill>
                  <a:schemeClr val="bg1"/>
                </a:solidFill>
              </a:defRPr>
            </a:lvl1pPr>
          </a:lstStyle>
          <a:p>
            <a:r>
              <a:rPr lang="en-US"/>
              <a:t>ID2201 Distributed Systems / Transactions</a:t>
            </a:r>
          </a:p>
        </p:txBody>
      </p:sp>
    </p:spTree>
    <p:extLst>
      <p:ext uri="{BB962C8B-B14F-4D97-AF65-F5344CB8AC3E}">
        <p14:creationId xmlns:p14="http://schemas.microsoft.com/office/powerpoint/2010/main" val="400736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slide">
    <p:spTree>
      <p:nvGrpSpPr>
        <p:cNvPr id="1" name=""/>
        <p:cNvGrpSpPr/>
        <p:nvPr/>
      </p:nvGrpSpPr>
      <p:grpSpPr>
        <a:xfrm>
          <a:off x="0" y="0"/>
          <a:ext cx="0" cy="0"/>
          <a:chOff x="0" y="0"/>
          <a:chExt cx="0" cy="0"/>
        </a:xfrm>
      </p:grpSpPr>
      <p:sp>
        <p:nvSpPr>
          <p:cNvPr id="8" name="Platshållare för bild 7"/>
          <p:cNvSpPr>
            <a:spLocks noGrp="1"/>
          </p:cNvSpPr>
          <p:nvPr>
            <p:ph type="pic" sz="quarter" idx="13"/>
          </p:nvPr>
        </p:nvSpPr>
        <p:spPr>
          <a:xfrm>
            <a:off x="-3580" y="1069181"/>
            <a:ext cx="9147580" cy="3659428"/>
          </a:xfrm>
          <a:custGeom>
            <a:avLst/>
            <a:gdLst>
              <a:gd name="connsiteX0" fmla="*/ 708568 w 9144000"/>
              <a:gd name="connsiteY0" fmla="*/ 0 h 4251325"/>
              <a:gd name="connsiteX1" fmla="*/ 9144000 w 9144000"/>
              <a:gd name="connsiteY1" fmla="*/ 0 h 4251325"/>
              <a:gd name="connsiteX2" fmla="*/ 9144000 w 9144000"/>
              <a:gd name="connsiteY2" fmla="*/ 0 h 4251325"/>
              <a:gd name="connsiteX3" fmla="*/ 9144000 w 9144000"/>
              <a:gd name="connsiteY3" fmla="*/ 3542757 h 4251325"/>
              <a:gd name="connsiteX4" fmla="*/ 8435432 w 9144000"/>
              <a:gd name="connsiteY4" fmla="*/ 4251325 h 4251325"/>
              <a:gd name="connsiteX5" fmla="*/ 0 w 9144000"/>
              <a:gd name="connsiteY5" fmla="*/ 4251325 h 4251325"/>
              <a:gd name="connsiteX6" fmla="*/ 0 w 9144000"/>
              <a:gd name="connsiteY6" fmla="*/ 4251325 h 4251325"/>
              <a:gd name="connsiteX7" fmla="*/ 0 w 9144000"/>
              <a:gd name="connsiteY7" fmla="*/ 708568 h 4251325"/>
              <a:gd name="connsiteX8" fmla="*/ 708568 w 9144000"/>
              <a:gd name="connsiteY8" fmla="*/ 0 h 4251325"/>
              <a:gd name="connsiteX0" fmla="*/ 180030 w 9301262"/>
              <a:gd name="connsiteY0" fmla="*/ 0 h 4260850"/>
              <a:gd name="connsiteX1" fmla="*/ 9301262 w 9301262"/>
              <a:gd name="connsiteY1" fmla="*/ 9525 h 4260850"/>
              <a:gd name="connsiteX2" fmla="*/ 9301262 w 9301262"/>
              <a:gd name="connsiteY2" fmla="*/ 9525 h 4260850"/>
              <a:gd name="connsiteX3" fmla="*/ 9301262 w 9301262"/>
              <a:gd name="connsiteY3" fmla="*/ 3552282 h 4260850"/>
              <a:gd name="connsiteX4" fmla="*/ 8592694 w 9301262"/>
              <a:gd name="connsiteY4" fmla="*/ 4260850 h 4260850"/>
              <a:gd name="connsiteX5" fmla="*/ 157262 w 9301262"/>
              <a:gd name="connsiteY5" fmla="*/ 4260850 h 4260850"/>
              <a:gd name="connsiteX6" fmla="*/ 157262 w 9301262"/>
              <a:gd name="connsiteY6" fmla="*/ 4260850 h 4260850"/>
              <a:gd name="connsiteX7" fmla="*/ 157262 w 9301262"/>
              <a:gd name="connsiteY7" fmla="*/ 718093 h 4260850"/>
              <a:gd name="connsiteX8" fmla="*/ 180030 w 9301262"/>
              <a:gd name="connsiteY8" fmla="*/ 0 h 4260850"/>
              <a:gd name="connsiteX0" fmla="*/ 23406 w 9144638"/>
              <a:gd name="connsiteY0" fmla="*/ 0 h 4260850"/>
              <a:gd name="connsiteX1" fmla="*/ 9144638 w 9144638"/>
              <a:gd name="connsiteY1" fmla="*/ 9525 h 4260850"/>
              <a:gd name="connsiteX2" fmla="*/ 9144638 w 9144638"/>
              <a:gd name="connsiteY2" fmla="*/ 9525 h 4260850"/>
              <a:gd name="connsiteX3" fmla="*/ 9144638 w 9144638"/>
              <a:gd name="connsiteY3" fmla="*/ 3552282 h 4260850"/>
              <a:gd name="connsiteX4" fmla="*/ 8436070 w 9144638"/>
              <a:gd name="connsiteY4" fmla="*/ 4260850 h 4260850"/>
              <a:gd name="connsiteX5" fmla="*/ 638 w 9144638"/>
              <a:gd name="connsiteY5" fmla="*/ 4260850 h 4260850"/>
              <a:gd name="connsiteX6" fmla="*/ 638 w 9144638"/>
              <a:gd name="connsiteY6" fmla="*/ 4260850 h 4260850"/>
              <a:gd name="connsiteX7" fmla="*/ 638 w 9144638"/>
              <a:gd name="connsiteY7" fmla="*/ 718093 h 4260850"/>
              <a:gd name="connsiteX8" fmla="*/ 23406 w 9144638"/>
              <a:gd name="connsiteY8" fmla="*/ 0 h 4260850"/>
              <a:gd name="connsiteX0" fmla="*/ 11705 w 9161512"/>
              <a:gd name="connsiteY0" fmla="*/ 9525 h 4251325"/>
              <a:gd name="connsiteX1" fmla="*/ 9161512 w 9161512"/>
              <a:gd name="connsiteY1" fmla="*/ 0 h 4251325"/>
              <a:gd name="connsiteX2" fmla="*/ 9161512 w 9161512"/>
              <a:gd name="connsiteY2" fmla="*/ 0 h 4251325"/>
              <a:gd name="connsiteX3" fmla="*/ 9161512 w 9161512"/>
              <a:gd name="connsiteY3" fmla="*/ 3542757 h 4251325"/>
              <a:gd name="connsiteX4" fmla="*/ 8452944 w 9161512"/>
              <a:gd name="connsiteY4" fmla="*/ 4251325 h 4251325"/>
              <a:gd name="connsiteX5" fmla="*/ 17512 w 9161512"/>
              <a:gd name="connsiteY5" fmla="*/ 4251325 h 4251325"/>
              <a:gd name="connsiteX6" fmla="*/ 17512 w 9161512"/>
              <a:gd name="connsiteY6" fmla="*/ 4251325 h 4251325"/>
              <a:gd name="connsiteX7" fmla="*/ 17512 w 9161512"/>
              <a:gd name="connsiteY7" fmla="*/ 708568 h 4251325"/>
              <a:gd name="connsiteX8" fmla="*/ 11705 w 9161512"/>
              <a:gd name="connsiteY8" fmla="*/ 9525 h 4251325"/>
              <a:gd name="connsiteX0" fmla="*/ 69 w 9149876"/>
              <a:gd name="connsiteY0" fmla="*/ 9525 h 4251325"/>
              <a:gd name="connsiteX1" fmla="*/ 9149876 w 9149876"/>
              <a:gd name="connsiteY1" fmla="*/ 0 h 4251325"/>
              <a:gd name="connsiteX2" fmla="*/ 9149876 w 9149876"/>
              <a:gd name="connsiteY2" fmla="*/ 0 h 4251325"/>
              <a:gd name="connsiteX3" fmla="*/ 9149876 w 9149876"/>
              <a:gd name="connsiteY3" fmla="*/ 3542757 h 4251325"/>
              <a:gd name="connsiteX4" fmla="*/ 8441308 w 9149876"/>
              <a:gd name="connsiteY4" fmla="*/ 4251325 h 4251325"/>
              <a:gd name="connsiteX5" fmla="*/ 5876 w 9149876"/>
              <a:gd name="connsiteY5" fmla="*/ 4251325 h 4251325"/>
              <a:gd name="connsiteX6" fmla="*/ 5876 w 9149876"/>
              <a:gd name="connsiteY6" fmla="*/ 4251325 h 4251325"/>
              <a:gd name="connsiteX7" fmla="*/ 5876 w 9149876"/>
              <a:gd name="connsiteY7" fmla="*/ 708568 h 4251325"/>
              <a:gd name="connsiteX8" fmla="*/ 69 w 9149876"/>
              <a:gd name="connsiteY8" fmla="*/ 9525 h 4251325"/>
              <a:gd name="connsiteX0" fmla="*/ 69 w 9149876"/>
              <a:gd name="connsiteY0" fmla="*/ 9525 h 4251325"/>
              <a:gd name="connsiteX1" fmla="*/ 9149876 w 9149876"/>
              <a:gd name="connsiteY1" fmla="*/ 0 h 4251325"/>
              <a:gd name="connsiteX2" fmla="*/ 9149876 w 9149876"/>
              <a:gd name="connsiteY2" fmla="*/ 0 h 4251325"/>
              <a:gd name="connsiteX3" fmla="*/ 9149876 w 9149876"/>
              <a:gd name="connsiteY3" fmla="*/ 3542757 h 4251325"/>
              <a:gd name="connsiteX4" fmla="*/ 1316608 w 9149876"/>
              <a:gd name="connsiteY4" fmla="*/ 3946525 h 4251325"/>
              <a:gd name="connsiteX5" fmla="*/ 5876 w 9149876"/>
              <a:gd name="connsiteY5" fmla="*/ 4251325 h 4251325"/>
              <a:gd name="connsiteX6" fmla="*/ 5876 w 9149876"/>
              <a:gd name="connsiteY6" fmla="*/ 4251325 h 4251325"/>
              <a:gd name="connsiteX7" fmla="*/ 5876 w 9149876"/>
              <a:gd name="connsiteY7" fmla="*/ 708568 h 4251325"/>
              <a:gd name="connsiteX8" fmla="*/ 69 w 9149876"/>
              <a:gd name="connsiteY8" fmla="*/ 9525 h 425132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542757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895182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895182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923757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923757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893 w 9156700"/>
              <a:gd name="connsiteY0" fmla="*/ 9525 h 4270375"/>
              <a:gd name="connsiteX1" fmla="*/ 9156700 w 9156700"/>
              <a:gd name="connsiteY1" fmla="*/ 0 h 4270375"/>
              <a:gd name="connsiteX2" fmla="*/ 9156700 w 9156700"/>
              <a:gd name="connsiteY2" fmla="*/ 0 h 4270375"/>
              <a:gd name="connsiteX3" fmla="*/ 9156700 w 9156700"/>
              <a:gd name="connsiteY3" fmla="*/ 3923757 h 4270375"/>
              <a:gd name="connsiteX4" fmla="*/ 1323432 w 9156700"/>
              <a:gd name="connsiteY4" fmla="*/ 3946525 h 4270375"/>
              <a:gd name="connsiteX5" fmla="*/ 1184275 w 9156700"/>
              <a:gd name="connsiteY5" fmla="*/ 4257675 h 4270375"/>
              <a:gd name="connsiteX6" fmla="*/ 12700 w 9156700"/>
              <a:gd name="connsiteY6" fmla="*/ 4251325 h 4270375"/>
              <a:gd name="connsiteX7" fmla="*/ 0 w 9156700"/>
              <a:gd name="connsiteY7" fmla="*/ 4270375 h 4270375"/>
              <a:gd name="connsiteX8" fmla="*/ 12700 w 9156700"/>
              <a:gd name="connsiteY8" fmla="*/ 708568 h 4270375"/>
              <a:gd name="connsiteX9" fmla="*/ 6893 w 9156700"/>
              <a:gd name="connsiteY9" fmla="*/ 9525 h 4270375"/>
              <a:gd name="connsiteX0" fmla="*/ 6893 w 9156700"/>
              <a:gd name="connsiteY0" fmla="*/ 9525 h 4270375"/>
              <a:gd name="connsiteX1" fmla="*/ 9156700 w 9156700"/>
              <a:gd name="connsiteY1" fmla="*/ 0 h 4270375"/>
              <a:gd name="connsiteX2" fmla="*/ 9156700 w 9156700"/>
              <a:gd name="connsiteY2" fmla="*/ 0 h 4270375"/>
              <a:gd name="connsiteX3" fmla="*/ 9156700 w 9156700"/>
              <a:gd name="connsiteY3" fmla="*/ 3923757 h 4270375"/>
              <a:gd name="connsiteX4" fmla="*/ 1342482 w 9156700"/>
              <a:gd name="connsiteY4" fmla="*/ 3908425 h 4270375"/>
              <a:gd name="connsiteX5" fmla="*/ 1184275 w 9156700"/>
              <a:gd name="connsiteY5" fmla="*/ 4257675 h 4270375"/>
              <a:gd name="connsiteX6" fmla="*/ 12700 w 9156700"/>
              <a:gd name="connsiteY6" fmla="*/ 4251325 h 4270375"/>
              <a:gd name="connsiteX7" fmla="*/ 0 w 9156700"/>
              <a:gd name="connsiteY7" fmla="*/ 4270375 h 4270375"/>
              <a:gd name="connsiteX8" fmla="*/ 12700 w 9156700"/>
              <a:gd name="connsiteY8" fmla="*/ 708568 h 4270375"/>
              <a:gd name="connsiteX9" fmla="*/ 6893 w 9156700"/>
              <a:gd name="connsiteY9" fmla="*/ 9525 h 4270375"/>
              <a:gd name="connsiteX0" fmla="*/ 6893 w 9156700"/>
              <a:gd name="connsiteY0" fmla="*/ 9525 h 4270375"/>
              <a:gd name="connsiteX1" fmla="*/ 9156700 w 9156700"/>
              <a:gd name="connsiteY1" fmla="*/ 0 h 4270375"/>
              <a:gd name="connsiteX2" fmla="*/ 9156700 w 9156700"/>
              <a:gd name="connsiteY2" fmla="*/ 0 h 4270375"/>
              <a:gd name="connsiteX3" fmla="*/ 9156700 w 9156700"/>
              <a:gd name="connsiteY3" fmla="*/ 3923757 h 4270375"/>
              <a:gd name="connsiteX4" fmla="*/ 1342482 w 9156700"/>
              <a:gd name="connsiteY4" fmla="*/ 3908425 h 4270375"/>
              <a:gd name="connsiteX5" fmla="*/ 1190625 w 9156700"/>
              <a:gd name="connsiteY5" fmla="*/ 4264025 h 4270375"/>
              <a:gd name="connsiteX6" fmla="*/ 12700 w 9156700"/>
              <a:gd name="connsiteY6" fmla="*/ 4251325 h 4270375"/>
              <a:gd name="connsiteX7" fmla="*/ 0 w 9156700"/>
              <a:gd name="connsiteY7" fmla="*/ 4270375 h 4270375"/>
              <a:gd name="connsiteX8" fmla="*/ 12700 w 9156700"/>
              <a:gd name="connsiteY8" fmla="*/ 708568 h 4270375"/>
              <a:gd name="connsiteX9" fmla="*/ 6893 w 9156700"/>
              <a:gd name="connsiteY9" fmla="*/ 9525 h 4270375"/>
              <a:gd name="connsiteX0" fmla="*/ 6893 w 9156700"/>
              <a:gd name="connsiteY0" fmla="*/ 9525 h 4270375"/>
              <a:gd name="connsiteX1" fmla="*/ 9156700 w 9156700"/>
              <a:gd name="connsiteY1" fmla="*/ 0 h 4270375"/>
              <a:gd name="connsiteX2" fmla="*/ 9156700 w 9156700"/>
              <a:gd name="connsiteY2" fmla="*/ 0 h 4270375"/>
              <a:gd name="connsiteX3" fmla="*/ 9156700 w 9156700"/>
              <a:gd name="connsiteY3" fmla="*/ 3923757 h 4270375"/>
              <a:gd name="connsiteX4" fmla="*/ 1342482 w 9156700"/>
              <a:gd name="connsiteY4" fmla="*/ 3908425 h 4270375"/>
              <a:gd name="connsiteX5" fmla="*/ 1190625 w 9156700"/>
              <a:gd name="connsiteY5" fmla="*/ 4264025 h 4270375"/>
              <a:gd name="connsiteX6" fmla="*/ 0 w 9156700"/>
              <a:gd name="connsiteY6" fmla="*/ 4270375 h 4270375"/>
              <a:gd name="connsiteX7" fmla="*/ 12700 w 9156700"/>
              <a:gd name="connsiteY7" fmla="*/ 708568 h 4270375"/>
              <a:gd name="connsiteX8" fmla="*/ 6893 w 9156700"/>
              <a:gd name="connsiteY8" fmla="*/ 9525 h 4270375"/>
              <a:gd name="connsiteX0" fmla="*/ 6893 w 9156700"/>
              <a:gd name="connsiteY0" fmla="*/ 9525 h 4264025"/>
              <a:gd name="connsiteX1" fmla="*/ 9156700 w 9156700"/>
              <a:gd name="connsiteY1" fmla="*/ 0 h 4264025"/>
              <a:gd name="connsiteX2" fmla="*/ 9156700 w 9156700"/>
              <a:gd name="connsiteY2" fmla="*/ 0 h 4264025"/>
              <a:gd name="connsiteX3" fmla="*/ 9156700 w 9156700"/>
              <a:gd name="connsiteY3" fmla="*/ 3923757 h 4264025"/>
              <a:gd name="connsiteX4" fmla="*/ 1342482 w 9156700"/>
              <a:gd name="connsiteY4" fmla="*/ 3908425 h 4264025"/>
              <a:gd name="connsiteX5" fmla="*/ 1190625 w 9156700"/>
              <a:gd name="connsiteY5" fmla="*/ 4264025 h 4264025"/>
              <a:gd name="connsiteX6" fmla="*/ 0 w 9156700"/>
              <a:gd name="connsiteY6" fmla="*/ 4257675 h 4264025"/>
              <a:gd name="connsiteX7" fmla="*/ 12700 w 9156700"/>
              <a:gd name="connsiteY7" fmla="*/ 708568 h 4264025"/>
              <a:gd name="connsiteX8" fmla="*/ 6893 w 9156700"/>
              <a:gd name="connsiteY8" fmla="*/ 9525 h 4264025"/>
              <a:gd name="connsiteX0" fmla="*/ 6893 w 9156700"/>
              <a:gd name="connsiteY0" fmla="*/ 9525 h 4264025"/>
              <a:gd name="connsiteX1" fmla="*/ 9156700 w 9156700"/>
              <a:gd name="connsiteY1" fmla="*/ 0 h 4264025"/>
              <a:gd name="connsiteX2" fmla="*/ 9156700 w 9156700"/>
              <a:gd name="connsiteY2" fmla="*/ 0 h 4264025"/>
              <a:gd name="connsiteX3" fmla="*/ 9156700 w 9156700"/>
              <a:gd name="connsiteY3" fmla="*/ 3923757 h 4264025"/>
              <a:gd name="connsiteX4" fmla="*/ 1342482 w 9156700"/>
              <a:gd name="connsiteY4" fmla="*/ 3921125 h 4264025"/>
              <a:gd name="connsiteX5" fmla="*/ 1190625 w 9156700"/>
              <a:gd name="connsiteY5" fmla="*/ 4264025 h 4264025"/>
              <a:gd name="connsiteX6" fmla="*/ 0 w 9156700"/>
              <a:gd name="connsiteY6" fmla="*/ 4257675 h 4264025"/>
              <a:gd name="connsiteX7" fmla="*/ 12700 w 9156700"/>
              <a:gd name="connsiteY7" fmla="*/ 708568 h 4264025"/>
              <a:gd name="connsiteX8" fmla="*/ 6893 w 9156700"/>
              <a:gd name="connsiteY8" fmla="*/ 9525 h 4264025"/>
              <a:gd name="connsiteX0" fmla="*/ 6893 w 9156700"/>
              <a:gd name="connsiteY0" fmla="*/ 9525 h 4283160"/>
              <a:gd name="connsiteX1" fmla="*/ 9156700 w 9156700"/>
              <a:gd name="connsiteY1" fmla="*/ 0 h 4283160"/>
              <a:gd name="connsiteX2" fmla="*/ 9156700 w 9156700"/>
              <a:gd name="connsiteY2" fmla="*/ 0 h 4283160"/>
              <a:gd name="connsiteX3" fmla="*/ 9156700 w 9156700"/>
              <a:gd name="connsiteY3" fmla="*/ 3923757 h 4283160"/>
              <a:gd name="connsiteX4" fmla="*/ 1342482 w 9156700"/>
              <a:gd name="connsiteY4" fmla="*/ 3921125 h 4283160"/>
              <a:gd name="connsiteX5" fmla="*/ 1203325 w 9156700"/>
              <a:gd name="connsiteY5" fmla="*/ 4283160 h 4283160"/>
              <a:gd name="connsiteX6" fmla="*/ 0 w 9156700"/>
              <a:gd name="connsiteY6" fmla="*/ 4257675 h 4283160"/>
              <a:gd name="connsiteX7" fmla="*/ 12700 w 9156700"/>
              <a:gd name="connsiteY7" fmla="*/ 708568 h 4283160"/>
              <a:gd name="connsiteX8" fmla="*/ 6893 w 9156700"/>
              <a:gd name="connsiteY8" fmla="*/ 9525 h 4283160"/>
              <a:gd name="connsiteX0" fmla="*/ 13243 w 9163050"/>
              <a:gd name="connsiteY0" fmla="*/ 9525 h 4295946"/>
              <a:gd name="connsiteX1" fmla="*/ 9163050 w 9163050"/>
              <a:gd name="connsiteY1" fmla="*/ 0 h 4295946"/>
              <a:gd name="connsiteX2" fmla="*/ 9163050 w 9163050"/>
              <a:gd name="connsiteY2" fmla="*/ 0 h 4295946"/>
              <a:gd name="connsiteX3" fmla="*/ 9163050 w 9163050"/>
              <a:gd name="connsiteY3" fmla="*/ 3923757 h 4295946"/>
              <a:gd name="connsiteX4" fmla="*/ 1348832 w 9163050"/>
              <a:gd name="connsiteY4" fmla="*/ 3921125 h 4295946"/>
              <a:gd name="connsiteX5" fmla="*/ 1209675 w 9163050"/>
              <a:gd name="connsiteY5" fmla="*/ 4283160 h 4295946"/>
              <a:gd name="connsiteX6" fmla="*/ 0 w 9163050"/>
              <a:gd name="connsiteY6" fmla="*/ 4295946 h 4295946"/>
              <a:gd name="connsiteX7" fmla="*/ 19050 w 9163050"/>
              <a:gd name="connsiteY7" fmla="*/ 708568 h 4295946"/>
              <a:gd name="connsiteX8" fmla="*/ 13243 w 9163050"/>
              <a:gd name="connsiteY8" fmla="*/ 9525 h 4295946"/>
              <a:gd name="connsiteX0" fmla="*/ 6893 w 9156700"/>
              <a:gd name="connsiteY0" fmla="*/ 9525 h 4283160"/>
              <a:gd name="connsiteX1" fmla="*/ 9156700 w 9156700"/>
              <a:gd name="connsiteY1" fmla="*/ 0 h 4283160"/>
              <a:gd name="connsiteX2" fmla="*/ 9156700 w 9156700"/>
              <a:gd name="connsiteY2" fmla="*/ 0 h 4283160"/>
              <a:gd name="connsiteX3" fmla="*/ 9156700 w 9156700"/>
              <a:gd name="connsiteY3" fmla="*/ 3923757 h 4283160"/>
              <a:gd name="connsiteX4" fmla="*/ 1342482 w 9156700"/>
              <a:gd name="connsiteY4" fmla="*/ 3921125 h 4283160"/>
              <a:gd name="connsiteX5" fmla="*/ 1203325 w 9156700"/>
              <a:gd name="connsiteY5" fmla="*/ 4283160 h 4283160"/>
              <a:gd name="connsiteX6" fmla="*/ 0 w 9156700"/>
              <a:gd name="connsiteY6" fmla="*/ 4276811 h 4283160"/>
              <a:gd name="connsiteX7" fmla="*/ 12700 w 9156700"/>
              <a:gd name="connsiteY7" fmla="*/ 708568 h 4283160"/>
              <a:gd name="connsiteX8" fmla="*/ 6893 w 9156700"/>
              <a:gd name="connsiteY8" fmla="*/ 9525 h 4283160"/>
              <a:gd name="connsiteX0" fmla="*/ 6893 w 9156700"/>
              <a:gd name="connsiteY0" fmla="*/ 9525 h 4283160"/>
              <a:gd name="connsiteX1" fmla="*/ 9156700 w 9156700"/>
              <a:gd name="connsiteY1" fmla="*/ 0 h 4283160"/>
              <a:gd name="connsiteX2" fmla="*/ 9156700 w 9156700"/>
              <a:gd name="connsiteY2" fmla="*/ 0 h 4283160"/>
              <a:gd name="connsiteX3" fmla="*/ 9156700 w 9156700"/>
              <a:gd name="connsiteY3" fmla="*/ 3923757 h 4283160"/>
              <a:gd name="connsiteX4" fmla="*/ 1342482 w 9156700"/>
              <a:gd name="connsiteY4" fmla="*/ 3921125 h 4283160"/>
              <a:gd name="connsiteX5" fmla="*/ 1203325 w 9156700"/>
              <a:gd name="connsiteY5" fmla="*/ 4283160 h 4283160"/>
              <a:gd name="connsiteX6" fmla="*/ 0 w 9156700"/>
              <a:gd name="connsiteY6" fmla="*/ 4276812 h 4283160"/>
              <a:gd name="connsiteX7" fmla="*/ 12700 w 9156700"/>
              <a:gd name="connsiteY7" fmla="*/ 708568 h 4283160"/>
              <a:gd name="connsiteX8" fmla="*/ 6893 w 9156700"/>
              <a:gd name="connsiteY8" fmla="*/ 9525 h 4283160"/>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21125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21125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30693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40261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40261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40261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59604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6812"/>
              <a:gd name="connsiteX1" fmla="*/ 9156700 w 9156700"/>
              <a:gd name="connsiteY1" fmla="*/ 0 h 4276812"/>
              <a:gd name="connsiteX2" fmla="*/ 9156700 w 9156700"/>
              <a:gd name="connsiteY2" fmla="*/ 0 h 4276812"/>
              <a:gd name="connsiteX3" fmla="*/ 9156700 w 9156700"/>
              <a:gd name="connsiteY3" fmla="*/ 3923757 h 4276812"/>
              <a:gd name="connsiteX4" fmla="*/ 1342482 w 9156700"/>
              <a:gd name="connsiteY4" fmla="*/ 3959604 h 4276812"/>
              <a:gd name="connsiteX5" fmla="*/ 1203325 w 9156700"/>
              <a:gd name="connsiteY5" fmla="*/ 4267882 h 4276812"/>
              <a:gd name="connsiteX6" fmla="*/ 0 w 9156700"/>
              <a:gd name="connsiteY6" fmla="*/ 4276812 h 4276812"/>
              <a:gd name="connsiteX7" fmla="*/ 12700 w 9156700"/>
              <a:gd name="connsiteY7" fmla="*/ 708568 h 4276812"/>
              <a:gd name="connsiteX8" fmla="*/ 6893 w 9156700"/>
              <a:gd name="connsiteY8" fmla="*/ 9525 h 427681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23757 h 4267882"/>
              <a:gd name="connsiteX4" fmla="*/ 1335658 w 9149876"/>
              <a:gd name="connsiteY4" fmla="*/ 3959604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23757 h 4267882"/>
              <a:gd name="connsiteX4" fmla="*/ 1335658 w 9149876"/>
              <a:gd name="connsiteY4" fmla="*/ 3959604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5658 w 9149876"/>
              <a:gd name="connsiteY4" fmla="*/ 3959604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5658 w 9149876"/>
              <a:gd name="connsiteY4" fmla="*/ 3959604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69276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54857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54857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54857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54857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54641"/>
              <a:gd name="connsiteY0" fmla="*/ 9525 h 4267882"/>
              <a:gd name="connsiteX1" fmla="*/ 9149876 w 9154641"/>
              <a:gd name="connsiteY1" fmla="*/ 0 h 4267882"/>
              <a:gd name="connsiteX2" fmla="*/ 9149876 w 9154641"/>
              <a:gd name="connsiteY2" fmla="*/ 0 h 4267882"/>
              <a:gd name="connsiteX3" fmla="*/ 9154641 w 9154641"/>
              <a:gd name="connsiteY3" fmla="*/ 3952802 h 4267882"/>
              <a:gd name="connsiteX4" fmla="*/ 1338039 w 9154641"/>
              <a:gd name="connsiteY4" fmla="*/ 3954857 h 4267882"/>
              <a:gd name="connsiteX5" fmla="*/ 1196501 w 9154641"/>
              <a:gd name="connsiteY5" fmla="*/ 4267882 h 4267882"/>
              <a:gd name="connsiteX6" fmla="*/ 2701 w 9154641"/>
              <a:gd name="connsiteY6" fmla="*/ 4264722 h 4267882"/>
              <a:gd name="connsiteX7" fmla="*/ 5876 w 9154641"/>
              <a:gd name="connsiteY7" fmla="*/ 708568 h 4267882"/>
              <a:gd name="connsiteX8" fmla="*/ 69 w 9154641"/>
              <a:gd name="connsiteY8" fmla="*/ 9525 h 4267882"/>
              <a:gd name="connsiteX0" fmla="*/ 69 w 9154641"/>
              <a:gd name="connsiteY0" fmla="*/ 0 h 4277584"/>
              <a:gd name="connsiteX1" fmla="*/ 9149876 w 9154641"/>
              <a:gd name="connsiteY1" fmla="*/ 9702 h 4277584"/>
              <a:gd name="connsiteX2" fmla="*/ 9149876 w 9154641"/>
              <a:gd name="connsiteY2" fmla="*/ 9702 h 4277584"/>
              <a:gd name="connsiteX3" fmla="*/ 9154641 w 9154641"/>
              <a:gd name="connsiteY3" fmla="*/ 3962504 h 4277584"/>
              <a:gd name="connsiteX4" fmla="*/ 1338039 w 9154641"/>
              <a:gd name="connsiteY4" fmla="*/ 3964559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4641"/>
              <a:gd name="connsiteY0" fmla="*/ 0 h 4277584"/>
              <a:gd name="connsiteX1" fmla="*/ 9149876 w 9154641"/>
              <a:gd name="connsiteY1" fmla="*/ 9702 h 4277584"/>
              <a:gd name="connsiteX2" fmla="*/ 9149876 w 9154641"/>
              <a:gd name="connsiteY2" fmla="*/ 89 h 4277584"/>
              <a:gd name="connsiteX3" fmla="*/ 9154641 w 9154641"/>
              <a:gd name="connsiteY3" fmla="*/ 3962504 h 4277584"/>
              <a:gd name="connsiteX4" fmla="*/ 1338039 w 9154641"/>
              <a:gd name="connsiteY4" fmla="*/ 3964559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4641"/>
              <a:gd name="connsiteY0" fmla="*/ 0 h 4277584"/>
              <a:gd name="connsiteX1" fmla="*/ 9149876 w 9154641"/>
              <a:gd name="connsiteY1" fmla="*/ 9702 h 4277584"/>
              <a:gd name="connsiteX2" fmla="*/ 9149876 w 9154641"/>
              <a:gd name="connsiteY2" fmla="*/ 89 h 4277584"/>
              <a:gd name="connsiteX3" fmla="*/ 9154641 w 9154641"/>
              <a:gd name="connsiteY3" fmla="*/ 3962504 h 4277584"/>
              <a:gd name="connsiteX4" fmla="*/ 1338039 w 9154641"/>
              <a:gd name="connsiteY4" fmla="*/ 3964559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4641"/>
              <a:gd name="connsiteY0" fmla="*/ 0 h 4277584"/>
              <a:gd name="connsiteX1" fmla="*/ 9149876 w 9154641"/>
              <a:gd name="connsiteY1" fmla="*/ 9702 h 4277584"/>
              <a:gd name="connsiteX2" fmla="*/ 9149876 w 9154641"/>
              <a:gd name="connsiteY2" fmla="*/ 89 h 4277584"/>
              <a:gd name="connsiteX3" fmla="*/ 9154641 w 9154641"/>
              <a:gd name="connsiteY3" fmla="*/ 3962504 h 4277584"/>
              <a:gd name="connsiteX4" fmla="*/ 1350697 w 9154641"/>
              <a:gd name="connsiteY4" fmla="*/ 3951741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4641"/>
              <a:gd name="connsiteY0" fmla="*/ 0 h 4277584"/>
              <a:gd name="connsiteX1" fmla="*/ 9149876 w 9154641"/>
              <a:gd name="connsiteY1" fmla="*/ 9702 h 4277584"/>
              <a:gd name="connsiteX2" fmla="*/ 9149876 w 9154641"/>
              <a:gd name="connsiteY2" fmla="*/ 89 h 4277584"/>
              <a:gd name="connsiteX3" fmla="*/ 9154641 w 9154641"/>
              <a:gd name="connsiteY3" fmla="*/ 3962504 h 4277584"/>
              <a:gd name="connsiteX4" fmla="*/ 1350697 w 9154641"/>
              <a:gd name="connsiteY4" fmla="*/ 3951741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52890 h 4277584"/>
              <a:gd name="connsiteX4" fmla="*/ 1350697 w 9150032"/>
              <a:gd name="connsiteY4" fmla="*/ 3951741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52890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52890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0600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41204 w 9150032"/>
              <a:gd name="connsiteY4" fmla="*/ 3965431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41204 w 9150032"/>
              <a:gd name="connsiteY4" fmla="*/ 3967847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5431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26964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26964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26964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19844 w 9150032"/>
              <a:gd name="connsiteY4" fmla="*/ 3967847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26965 w 9150032"/>
              <a:gd name="connsiteY4" fmla="*/ 3960599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3115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9257"/>
              <a:gd name="connsiteX1" fmla="*/ 9149876 w 9150032"/>
              <a:gd name="connsiteY1" fmla="*/ 9702 h 4279257"/>
              <a:gd name="connsiteX2" fmla="*/ 9149876 w 9150032"/>
              <a:gd name="connsiteY2" fmla="*/ 89 h 4279257"/>
              <a:gd name="connsiteX3" fmla="*/ 9141983 w 9150032"/>
              <a:gd name="connsiteY3" fmla="*/ 3960138 h 4279257"/>
              <a:gd name="connsiteX4" fmla="*/ 1326965 w 9150032"/>
              <a:gd name="connsiteY4" fmla="*/ 3960599 h 4279257"/>
              <a:gd name="connsiteX5" fmla="*/ 1213115 w 9150032"/>
              <a:gd name="connsiteY5" fmla="*/ 4275168 h 4279257"/>
              <a:gd name="connsiteX6" fmla="*/ 2701 w 9150032"/>
              <a:gd name="connsiteY6" fmla="*/ 4279257 h 4279257"/>
              <a:gd name="connsiteX7" fmla="*/ 5876 w 9150032"/>
              <a:gd name="connsiteY7" fmla="*/ 718270 h 4279257"/>
              <a:gd name="connsiteX8" fmla="*/ 69 w 9150032"/>
              <a:gd name="connsiteY8" fmla="*/ 0 h 4279257"/>
              <a:gd name="connsiteX0" fmla="*/ 69 w 9150032"/>
              <a:gd name="connsiteY0" fmla="*/ 0 h 4282416"/>
              <a:gd name="connsiteX1" fmla="*/ 9149876 w 9150032"/>
              <a:gd name="connsiteY1" fmla="*/ 9702 h 4282416"/>
              <a:gd name="connsiteX2" fmla="*/ 9149876 w 9150032"/>
              <a:gd name="connsiteY2" fmla="*/ 89 h 4282416"/>
              <a:gd name="connsiteX3" fmla="*/ 9141983 w 9150032"/>
              <a:gd name="connsiteY3" fmla="*/ 3960138 h 4282416"/>
              <a:gd name="connsiteX4" fmla="*/ 1326965 w 9150032"/>
              <a:gd name="connsiteY4" fmla="*/ 3960599 h 4282416"/>
              <a:gd name="connsiteX5" fmla="*/ 1210742 w 9150032"/>
              <a:gd name="connsiteY5" fmla="*/ 4282416 h 4282416"/>
              <a:gd name="connsiteX6" fmla="*/ 2701 w 9150032"/>
              <a:gd name="connsiteY6" fmla="*/ 4279257 h 4282416"/>
              <a:gd name="connsiteX7" fmla="*/ 5876 w 9150032"/>
              <a:gd name="connsiteY7" fmla="*/ 718270 h 4282416"/>
              <a:gd name="connsiteX8" fmla="*/ 69 w 9150032"/>
              <a:gd name="connsiteY8" fmla="*/ 0 h 4282416"/>
              <a:gd name="connsiteX0" fmla="*/ 69 w 9150032"/>
              <a:gd name="connsiteY0" fmla="*/ 0 h 4282416"/>
              <a:gd name="connsiteX1" fmla="*/ 9149876 w 9150032"/>
              <a:gd name="connsiteY1" fmla="*/ 9702 h 4282416"/>
              <a:gd name="connsiteX2" fmla="*/ 9149876 w 9150032"/>
              <a:gd name="connsiteY2" fmla="*/ 89 h 4282416"/>
              <a:gd name="connsiteX3" fmla="*/ 9141983 w 9150032"/>
              <a:gd name="connsiteY3" fmla="*/ 3960138 h 4282416"/>
              <a:gd name="connsiteX4" fmla="*/ 1326965 w 9150032"/>
              <a:gd name="connsiteY4" fmla="*/ 3960599 h 4282416"/>
              <a:gd name="connsiteX5" fmla="*/ 1210742 w 9150032"/>
              <a:gd name="connsiteY5" fmla="*/ 4282416 h 4282416"/>
              <a:gd name="connsiteX6" fmla="*/ 2701 w 9150032"/>
              <a:gd name="connsiteY6" fmla="*/ 4279257 h 4282416"/>
              <a:gd name="connsiteX7" fmla="*/ 5876 w 9150032"/>
              <a:gd name="connsiteY7" fmla="*/ 718270 h 4282416"/>
              <a:gd name="connsiteX8" fmla="*/ 69 w 9150032"/>
              <a:gd name="connsiteY8" fmla="*/ 0 h 4282416"/>
              <a:gd name="connsiteX0" fmla="*/ 69 w 9150032"/>
              <a:gd name="connsiteY0" fmla="*/ 0 h 4279257"/>
              <a:gd name="connsiteX1" fmla="*/ 9149876 w 9150032"/>
              <a:gd name="connsiteY1" fmla="*/ 9702 h 4279257"/>
              <a:gd name="connsiteX2" fmla="*/ 9149876 w 9150032"/>
              <a:gd name="connsiteY2" fmla="*/ 89 h 4279257"/>
              <a:gd name="connsiteX3" fmla="*/ 9141983 w 9150032"/>
              <a:gd name="connsiteY3" fmla="*/ 3960138 h 4279257"/>
              <a:gd name="connsiteX4" fmla="*/ 1326965 w 9150032"/>
              <a:gd name="connsiteY4" fmla="*/ 3960599 h 4279257"/>
              <a:gd name="connsiteX5" fmla="*/ 1210742 w 9150032"/>
              <a:gd name="connsiteY5" fmla="*/ 4277583 h 4279257"/>
              <a:gd name="connsiteX6" fmla="*/ 2701 w 9150032"/>
              <a:gd name="connsiteY6" fmla="*/ 4279257 h 4279257"/>
              <a:gd name="connsiteX7" fmla="*/ 5876 w 9150032"/>
              <a:gd name="connsiteY7" fmla="*/ 718270 h 4279257"/>
              <a:gd name="connsiteX8" fmla="*/ 69 w 9150032"/>
              <a:gd name="connsiteY8" fmla="*/ 0 h 4279257"/>
              <a:gd name="connsiteX0" fmla="*/ 69 w 9150032"/>
              <a:gd name="connsiteY0" fmla="*/ 0 h 4284831"/>
              <a:gd name="connsiteX1" fmla="*/ 9149876 w 9150032"/>
              <a:gd name="connsiteY1" fmla="*/ 9702 h 4284831"/>
              <a:gd name="connsiteX2" fmla="*/ 9149876 w 9150032"/>
              <a:gd name="connsiteY2" fmla="*/ 89 h 4284831"/>
              <a:gd name="connsiteX3" fmla="*/ 9141983 w 9150032"/>
              <a:gd name="connsiteY3" fmla="*/ 3960138 h 4284831"/>
              <a:gd name="connsiteX4" fmla="*/ 1326965 w 9150032"/>
              <a:gd name="connsiteY4" fmla="*/ 3960599 h 4284831"/>
              <a:gd name="connsiteX5" fmla="*/ 1210742 w 9150032"/>
              <a:gd name="connsiteY5" fmla="*/ 4284831 h 4284831"/>
              <a:gd name="connsiteX6" fmla="*/ 2701 w 9150032"/>
              <a:gd name="connsiteY6" fmla="*/ 4279257 h 4284831"/>
              <a:gd name="connsiteX7" fmla="*/ 5876 w 9150032"/>
              <a:gd name="connsiteY7" fmla="*/ 718270 h 4284831"/>
              <a:gd name="connsiteX8" fmla="*/ 69 w 9150032"/>
              <a:gd name="connsiteY8" fmla="*/ 0 h 4284831"/>
              <a:gd name="connsiteX0" fmla="*/ 69 w 9150032"/>
              <a:gd name="connsiteY0" fmla="*/ 0 h 4279257"/>
              <a:gd name="connsiteX1" fmla="*/ 9149876 w 9150032"/>
              <a:gd name="connsiteY1" fmla="*/ 9702 h 4279257"/>
              <a:gd name="connsiteX2" fmla="*/ 9149876 w 9150032"/>
              <a:gd name="connsiteY2" fmla="*/ 89 h 4279257"/>
              <a:gd name="connsiteX3" fmla="*/ 9141983 w 9150032"/>
              <a:gd name="connsiteY3" fmla="*/ 3960138 h 4279257"/>
              <a:gd name="connsiteX4" fmla="*/ 1326965 w 9150032"/>
              <a:gd name="connsiteY4" fmla="*/ 3960599 h 4279257"/>
              <a:gd name="connsiteX5" fmla="*/ 1210742 w 9150032"/>
              <a:gd name="connsiteY5" fmla="*/ 4277583 h 4279257"/>
              <a:gd name="connsiteX6" fmla="*/ 2701 w 9150032"/>
              <a:gd name="connsiteY6" fmla="*/ 4279257 h 4279257"/>
              <a:gd name="connsiteX7" fmla="*/ 5876 w 9150032"/>
              <a:gd name="connsiteY7" fmla="*/ 718270 h 4279257"/>
              <a:gd name="connsiteX8" fmla="*/ 69 w 9150032"/>
              <a:gd name="connsiteY8" fmla="*/ 0 h 4279257"/>
              <a:gd name="connsiteX0" fmla="*/ 69 w 9150032"/>
              <a:gd name="connsiteY0" fmla="*/ 0 h 4282416"/>
              <a:gd name="connsiteX1" fmla="*/ 9149876 w 9150032"/>
              <a:gd name="connsiteY1" fmla="*/ 9702 h 4282416"/>
              <a:gd name="connsiteX2" fmla="*/ 9149876 w 9150032"/>
              <a:gd name="connsiteY2" fmla="*/ 89 h 4282416"/>
              <a:gd name="connsiteX3" fmla="*/ 9141983 w 9150032"/>
              <a:gd name="connsiteY3" fmla="*/ 3960138 h 4282416"/>
              <a:gd name="connsiteX4" fmla="*/ 1326965 w 9150032"/>
              <a:gd name="connsiteY4" fmla="*/ 3960599 h 4282416"/>
              <a:gd name="connsiteX5" fmla="*/ 1213116 w 9150032"/>
              <a:gd name="connsiteY5" fmla="*/ 4282416 h 4282416"/>
              <a:gd name="connsiteX6" fmla="*/ 2701 w 9150032"/>
              <a:gd name="connsiteY6" fmla="*/ 4279257 h 4282416"/>
              <a:gd name="connsiteX7" fmla="*/ 5876 w 9150032"/>
              <a:gd name="connsiteY7" fmla="*/ 718270 h 4282416"/>
              <a:gd name="connsiteX8" fmla="*/ 69 w 9150032"/>
              <a:gd name="connsiteY8" fmla="*/ 0 h 4282416"/>
              <a:gd name="connsiteX0" fmla="*/ 69 w 9150032"/>
              <a:gd name="connsiteY0" fmla="*/ 0 h 4284089"/>
              <a:gd name="connsiteX1" fmla="*/ 9149876 w 9150032"/>
              <a:gd name="connsiteY1" fmla="*/ 9702 h 4284089"/>
              <a:gd name="connsiteX2" fmla="*/ 9149876 w 9150032"/>
              <a:gd name="connsiteY2" fmla="*/ 89 h 4284089"/>
              <a:gd name="connsiteX3" fmla="*/ 9141983 w 9150032"/>
              <a:gd name="connsiteY3" fmla="*/ 3960138 h 4284089"/>
              <a:gd name="connsiteX4" fmla="*/ 1326965 w 9150032"/>
              <a:gd name="connsiteY4" fmla="*/ 3960599 h 4284089"/>
              <a:gd name="connsiteX5" fmla="*/ 1213116 w 9150032"/>
              <a:gd name="connsiteY5" fmla="*/ 4282416 h 4284089"/>
              <a:gd name="connsiteX6" fmla="*/ 2701 w 9150032"/>
              <a:gd name="connsiteY6" fmla="*/ 4284089 h 4284089"/>
              <a:gd name="connsiteX7" fmla="*/ 5876 w 9150032"/>
              <a:gd name="connsiteY7" fmla="*/ 718270 h 4284089"/>
              <a:gd name="connsiteX8" fmla="*/ 69 w 9150032"/>
              <a:gd name="connsiteY8" fmla="*/ 0 h 4284089"/>
              <a:gd name="connsiteX0" fmla="*/ 69 w 9150032"/>
              <a:gd name="connsiteY0" fmla="*/ 0 h 4282416"/>
              <a:gd name="connsiteX1" fmla="*/ 9149876 w 9150032"/>
              <a:gd name="connsiteY1" fmla="*/ 9702 h 4282416"/>
              <a:gd name="connsiteX2" fmla="*/ 9149876 w 9150032"/>
              <a:gd name="connsiteY2" fmla="*/ 89 h 4282416"/>
              <a:gd name="connsiteX3" fmla="*/ 9141983 w 9150032"/>
              <a:gd name="connsiteY3" fmla="*/ 3960138 h 4282416"/>
              <a:gd name="connsiteX4" fmla="*/ 1326965 w 9150032"/>
              <a:gd name="connsiteY4" fmla="*/ 3960599 h 4282416"/>
              <a:gd name="connsiteX5" fmla="*/ 1213116 w 9150032"/>
              <a:gd name="connsiteY5" fmla="*/ 4282416 h 4282416"/>
              <a:gd name="connsiteX6" fmla="*/ 5075 w 9150032"/>
              <a:gd name="connsiteY6" fmla="*/ 4281672 h 4282416"/>
              <a:gd name="connsiteX7" fmla="*/ 5876 w 9150032"/>
              <a:gd name="connsiteY7" fmla="*/ 718270 h 4282416"/>
              <a:gd name="connsiteX8" fmla="*/ 69 w 9150032"/>
              <a:gd name="connsiteY8" fmla="*/ 0 h 4282416"/>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6965 w 9150032"/>
              <a:gd name="connsiteY4" fmla="*/ 3960599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31713 w 9150032"/>
              <a:gd name="connsiteY4" fmla="*/ 3960599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31713 w 9150032"/>
              <a:gd name="connsiteY4" fmla="*/ 3960599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2219 w 9150032"/>
              <a:gd name="connsiteY4" fmla="*/ 3970263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6967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26967 w 9150006"/>
              <a:gd name="connsiteY4" fmla="*/ 3965430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26967 w 9150006"/>
              <a:gd name="connsiteY4" fmla="*/ 3965430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26967 w 9150006"/>
              <a:gd name="connsiteY4" fmla="*/ 3965430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26967 w 9150006"/>
              <a:gd name="connsiteY4" fmla="*/ 3965430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31714 w 9150006"/>
              <a:gd name="connsiteY4" fmla="*/ 3963015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05053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05053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05053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05053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0986 w 9150006"/>
              <a:gd name="connsiteY5" fmla="*/ 4017134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0986 w 9150006"/>
              <a:gd name="connsiteY5" fmla="*/ 4007470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6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6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6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6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5733 w 9150006"/>
              <a:gd name="connsiteY5" fmla="*/ 4005054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3360 w 9150006"/>
              <a:gd name="connsiteY5" fmla="*/ 4002638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0987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0987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806 w 9152201"/>
              <a:gd name="connsiteY0" fmla="*/ 0 h 4281672"/>
              <a:gd name="connsiteX1" fmla="*/ 9150613 w 9152201"/>
              <a:gd name="connsiteY1" fmla="*/ 9702 h 4281672"/>
              <a:gd name="connsiteX2" fmla="*/ 9150613 w 9152201"/>
              <a:gd name="connsiteY2" fmla="*/ 89 h 4281672"/>
              <a:gd name="connsiteX3" fmla="*/ 9140347 w 9152201"/>
              <a:gd name="connsiteY3" fmla="*/ 3967387 h 4281672"/>
              <a:gd name="connsiteX4" fmla="*/ 1346814 w 9152201"/>
              <a:gd name="connsiteY4" fmla="*/ 4004170 h 4281672"/>
              <a:gd name="connsiteX5" fmla="*/ 1269350 w 9152201"/>
              <a:gd name="connsiteY5" fmla="*/ 4009885 h 4281672"/>
              <a:gd name="connsiteX6" fmla="*/ 1262230 w 9152201"/>
              <a:gd name="connsiteY6" fmla="*/ 4220084 h 4281672"/>
              <a:gd name="connsiteX7" fmla="*/ 1213854 w 9152201"/>
              <a:gd name="connsiteY7" fmla="*/ 4280000 h 4281672"/>
              <a:gd name="connsiteX8" fmla="*/ 5812 w 9152201"/>
              <a:gd name="connsiteY8" fmla="*/ 4281672 h 4281672"/>
              <a:gd name="connsiteX9" fmla="*/ 6613 w 9152201"/>
              <a:gd name="connsiteY9" fmla="*/ 718270 h 4281672"/>
              <a:gd name="connsiteX10" fmla="*/ 806 w 9152201"/>
              <a:gd name="connsiteY10" fmla="*/ 0 h 4281672"/>
              <a:gd name="connsiteX0" fmla="*/ 806 w 9152201"/>
              <a:gd name="connsiteY0" fmla="*/ 0 h 4281672"/>
              <a:gd name="connsiteX1" fmla="*/ 9150613 w 9152201"/>
              <a:gd name="connsiteY1" fmla="*/ 9702 h 4281672"/>
              <a:gd name="connsiteX2" fmla="*/ 9150613 w 9152201"/>
              <a:gd name="connsiteY2" fmla="*/ 89 h 4281672"/>
              <a:gd name="connsiteX3" fmla="*/ 9140347 w 9152201"/>
              <a:gd name="connsiteY3" fmla="*/ 3967387 h 4281672"/>
              <a:gd name="connsiteX4" fmla="*/ 1346814 w 9152201"/>
              <a:gd name="connsiteY4" fmla="*/ 4004170 h 4281672"/>
              <a:gd name="connsiteX5" fmla="*/ 1269350 w 9152201"/>
              <a:gd name="connsiteY5" fmla="*/ 4059859 h 4281672"/>
              <a:gd name="connsiteX6" fmla="*/ 1262230 w 9152201"/>
              <a:gd name="connsiteY6" fmla="*/ 4220084 h 4281672"/>
              <a:gd name="connsiteX7" fmla="*/ 1213854 w 9152201"/>
              <a:gd name="connsiteY7" fmla="*/ 4280000 h 4281672"/>
              <a:gd name="connsiteX8" fmla="*/ 5812 w 9152201"/>
              <a:gd name="connsiteY8" fmla="*/ 4281672 h 4281672"/>
              <a:gd name="connsiteX9" fmla="*/ 6613 w 9152201"/>
              <a:gd name="connsiteY9" fmla="*/ 718270 h 4281672"/>
              <a:gd name="connsiteX10" fmla="*/ 806 w 9152201"/>
              <a:gd name="connsiteY10" fmla="*/ 0 h 4281672"/>
              <a:gd name="connsiteX0" fmla="*/ 806 w 9152201"/>
              <a:gd name="connsiteY0" fmla="*/ 0 h 4281672"/>
              <a:gd name="connsiteX1" fmla="*/ 9150613 w 9152201"/>
              <a:gd name="connsiteY1" fmla="*/ 9702 h 4281672"/>
              <a:gd name="connsiteX2" fmla="*/ 9150613 w 9152201"/>
              <a:gd name="connsiteY2" fmla="*/ 89 h 4281672"/>
              <a:gd name="connsiteX3" fmla="*/ 9140347 w 9152201"/>
              <a:gd name="connsiteY3" fmla="*/ 3967387 h 4281672"/>
              <a:gd name="connsiteX4" fmla="*/ 1346814 w 9152201"/>
              <a:gd name="connsiteY4" fmla="*/ 4004170 h 4281672"/>
              <a:gd name="connsiteX5" fmla="*/ 1269350 w 9152201"/>
              <a:gd name="connsiteY5" fmla="*/ 4059859 h 4281672"/>
              <a:gd name="connsiteX6" fmla="*/ 1262230 w 9152201"/>
              <a:gd name="connsiteY6" fmla="*/ 4220084 h 4281672"/>
              <a:gd name="connsiteX7" fmla="*/ 1213854 w 9152201"/>
              <a:gd name="connsiteY7" fmla="*/ 4280000 h 4281672"/>
              <a:gd name="connsiteX8" fmla="*/ 5812 w 9152201"/>
              <a:gd name="connsiteY8" fmla="*/ 4281672 h 4281672"/>
              <a:gd name="connsiteX9" fmla="*/ 6613 w 9152201"/>
              <a:gd name="connsiteY9" fmla="*/ 718270 h 4281672"/>
              <a:gd name="connsiteX10" fmla="*/ 806 w 9152201"/>
              <a:gd name="connsiteY10" fmla="*/ 0 h 4281672"/>
              <a:gd name="connsiteX0" fmla="*/ 806 w 9152201"/>
              <a:gd name="connsiteY0" fmla="*/ 0 h 4281672"/>
              <a:gd name="connsiteX1" fmla="*/ 9150613 w 9152201"/>
              <a:gd name="connsiteY1" fmla="*/ 9702 h 4281672"/>
              <a:gd name="connsiteX2" fmla="*/ 9150613 w 9152201"/>
              <a:gd name="connsiteY2" fmla="*/ 89 h 4281672"/>
              <a:gd name="connsiteX3" fmla="*/ 9140347 w 9152201"/>
              <a:gd name="connsiteY3" fmla="*/ 3967387 h 4281672"/>
              <a:gd name="connsiteX4" fmla="*/ 1346814 w 9152201"/>
              <a:gd name="connsiteY4" fmla="*/ 4004170 h 4281672"/>
              <a:gd name="connsiteX5" fmla="*/ 1269350 w 9152201"/>
              <a:gd name="connsiteY5" fmla="*/ 4059859 h 4281672"/>
              <a:gd name="connsiteX6" fmla="*/ 1262230 w 9152201"/>
              <a:gd name="connsiteY6" fmla="*/ 4220084 h 4281672"/>
              <a:gd name="connsiteX7" fmla="*/ 1213854 w 9152201"/>
              <a:gd name="connsiteY7" fmla="*/ 4280000 h 4281672"/>
              <a:gd name="connsiteX8" fmla="*/ 5812 w 9152201"/>
              <a:gd name="connsiteY8" fmla="*/ 4281672 h 4281672"/>
              <a:gd name="connsiteX9" fmla="*/ 6613 w 9152201"/>
              <a:gd name="connsiteY9" fmla="*/ 718270 h 4281672"/>
              <a:gd name="connsiteX10" fmla="*/ 806 w 9152201"/>
              <a:gd name="connsiteY10" fmla="*/ 0 h 4281672"/>
              <a:gd name="connsiteX0" fmla="*/ 806 w 9152201"/>
              <a:gd name="connsiteY0" fmla="*/ 0 h 4281672"/>
              <a:gd name="connsiteX1" fmla="*/ 9150613 w 9152201"/>
              <a:gd name="connsiteY1" fmla="*/ 9702 h 4281672"/>
              <a:gd name="connsiteX2" fmla="*/ 9150613 w 9152201"/>
              <a:gd name="connsiteY2" fmla="*/ 89 h 4281672"/>
              <a:gd name="connsiteX3" fmla="*/ 9140347 w 9152201"/>
              <a:gd name="connsiteY3" fmla="*/ 3967387 h 4281672"/>
              <a:gd name="connsiteX4" fmla="*/ 1346814 w 9152201"/>
              <a:gd name="connsiteY4" fmla="*/ 4004170 h 4281672"/>
              <a:gd name="connsiteX5" fmla="*/ 1264357 w 9152201"/>
              <a:gd name="connsiteY5" fmla="*/ 4071617 h 4281672"/>
              <a:gd name="connsiteX6" fmla="*/ 1262230 w 9152201"/>
              <a:gd name="connsiteY6" fmla="*/ 4220084 h 4281672"/>
              <a:gd name="connsiteX7" fmla="*/ 1213854 w 9152201"/>
              <a:gd name="connsiteY7" fmla="*/ 4280000 h 4281672"/>
              <a:gd name="connsiteX8" fmla="*/ 5812 w 9152201"/>
              <a:gd name="connsiteY8" fmla="*/ 4281672 h 4281672"/>
              <a:gd name="connsiteX9" fmla="*/ 6613 w 9152201"/>
              <a:gd name="connsiteY9" fmla="*/ 718270 h 4281672"/>
              <a:gd name="connsiteX10" fmla="*/ 806 w 9152201"/>
              <a:gd name="connsiteY10" fmla="*/ 0 h 4281672"/>
              <a:gd name="connsiteX0" fmla="*/ 806 w 9152201"/>
              <a:gd name="connsiteY0" fmla="*/ 0 h 4281672"/>
              <a:gd name="connsiteX1" fmla="*/ 9150613 w 9152201"/>
              <a:gd name="connsiteY1" fmla="*/ 9702 h 4281672"/>
              <a:gd name="connsiteX2" fmla="*/ 9150613 w 9152201"/>
              <a:gd name="connsiteY2" fmla="*/ 89 h 4281672"/>
              <a:gd name="connsiteX3" fmla="*/ 9117878 w 9152201"/>
              <a:gd name="connsiteY3" fmla="*/ 4006425 h 4281672"/>
              <a:gd name="connsiteX4" fmla="*/ 1346814 w 9152201"/>
              <a:gd name="connsiteY4" fmla="*/ 4004170 h 4281672"/>
              <a:gd name="connsiteX5" fmla="*/ 1264357 w 9152201"/>
              <a:gd name="connsiteY5" fmla="*/ 4071617 h 4281672"/>
              <a:gd name="connsiteX6" fmla="*/ 1262230 w 9152201"/>
              <a:gd name="connsiteY6" fmla="*/ 4220084 h 4281672"/>
              <a:gd name="connsiteX7" fmla="*/ 1213854 w 9152201"/>
              <a:gd name="connsiteY7" fmla="*/ 4280000 h 4281672"/>
              <a:gd name="connsiteX8" fmla="*/ 5812 w 9152201"/>
              <a:gd name="connsiteY8" fmla="*/ 4281672 h 4281672"/>
              <a:gd name="connsiteX9" fmla="*/ 6613 w 9152201"/>
              <a:gd name="connsiteY9" fmla="*/ 718270 h 4281672"/>
              <a:gd name="connsiteX10" fmla="*/ 806 w 9152201"/>
              <a:gd name="connsiteY10" fmla="*/ 0 h 4281672"/>
              <a:gd name="connsiteX0" fmla="*/ 806 w 9150613"/>
              <a:gd name="connsiteY0" fmla="*/ 0 h 4281672"/>
              <a:gd name="connsiteX1" fmla="*/ 9150613 w 9150613"/>
              <a:gd name="connsiteY1" fmla="*/ 9702 h 4281672"/>
              <a:gd name="connsiteX2" fmla="*/ 9117878 w 9150613"/>
              <a:gd name="connsiteY2" fmla="*/ 0 h 4281672"/>
              <a:gd name="connsiteX3" fmla="*/ 9117878 w 9150613"/>
              <a:gd name="connsiteY3" fmla="*/ 4006425 h 4281672"/>
              <a:gd name="connsiteX4" fmla="*/ 1346814 w 9150613"/>
              <a:gd name="connsiteY4" fmla="*/ 4004170 h 4281672"/>
              <a:gd name="connsiteX5" fmla="*/ 1264357 w 9150613"/>
              <a:gd name="connsiteY5" fmla="*/ 4071617 h 4281672"/>
              <a:gd name="connsiteX6" fmla="*/ 1262230 w 9150613"/>
              <a:gd name="connsiteY6" fmla="*/ 4220084 h 4281672"/>
              <a:gd name="connsiteX7" fmla="*/ 1213854 w 9150613"/>
              <a:gd name="connsiteY7" fmla="*/ 4280000 h 4281672"/>
              <a:gd name="connsiteX8" fmla="*/ 5812 w 9150613"/>
              <a:gd name="connsiteY8" fmla="*/ 4281672 h 4281672"/>
              <a:gd name="connsiteX9" fmla="*/ 6613 w 9150613"/>
              <a:gd name="connsiteY9" fmla="*/ 718270 h 4281672"/>
              <a:gd name="connsiteX10" fmla="*/ 806 w 9150613"/>
              <a:gd name="connsiteY10" fmla="*/ 0 h 4281672"/>
              <a:gd name="connsiteX0" fmla="*/ 806 w 9150613"/>
              <a:gd name="connsiteY0" fmla="*/ 0 h 4281672"/>
              <a:gd name="connsiteX1" fmla="*/ 9150613 w 9150613"/>
              <a:gd name="connsiteY1" fmla="*/ 9702 h 4281672"/>
              <a:gd name="connsiteX2" fmla="*/ 9117878 w 9150613"/>
              <a:gd name="connsiteY2" fmla="*/ 0 h 4281672"/>
              <a:gd name="connsiteX3" fmla="*/ 9117878 w 9150613"/>
              <a:gd name="connsiteY3" fmla="*/ 4006425 h 4281672"/>
              <a:gd name="connsiteX4" fmla="*/ 1346814 w 9150613"/>
              <a:gd name="connsiteY4" fmla="*/ 4004170 h 4281672"/>
              <a:gd name="connsiteX5" fmla="*/ 1264357 w 9150613"/>
              <a:gd name="connsiteY5" fmla="*/ 4071617 h 4281672"/>
              <a:gd name="connsiteX6" fmla="*/ 1262230 w 9150613"/>
              <a:gd name="connsiteY6" fmla="*/ 4220084 h 4281672"/>
              <a:gd name="connsiteX7" fmla="*/ 1213854 w 9150613"/>
              <a:gd name="connsiteY7" fmla="*/ 4280000 h 4281672"/>
              <a:gd name="connsiteX8" fmla="*/ 5812 w 9150613"/>
              <a:gd name="connsiteY8" fmla="*/ 4281672 h 4281672"/>
              <a:gd name="connsiteX9" fmla="*/ 6613 w 9150613"/>
              <a:gd name="connsiteY9" fmla="*/ 718270 h 4281672"/>
              <a:gd name="connsiteX10" fmla="*/ 806 w 9150613"/>
              <a:gd name="connsiteY10" fmla="*/ 0 h 4281672"/>
              <a:gd name="connsiteX0" fmla="*/ 806 w 9150613"/>
              <a:gd name="connsiteY0" fmla="*/ 0 h 4281672"/>
              <a:gd name="connsiteX1" fmla="*/ 9150613 w 9150613"/>
              <a:gd name="connsiteY1" fmla="*/ 9702 h 4281672"/>
              <a:gd name="connsiteX2" fmla="*/ 9001225 w 9150613"/>
              <a:gd name="connsiteY2" fmla="*/ 138768 h 4281672"/>
              <a:gd name="connsiteX3" fmla="*/ 9117878 w 9150613"/>
              <a:gd name="connsiteY3" fmla="*/ 4006425 h 4281672"/>
              <a:gd name="connsiteX4" fmla="*/ 1346814 w 9150613"/>
              <a:gd name="connsiteY4" fmla="*/ 4004170 h 4281672"/>
              <a:gd name="connsiteX5" fmla="*/ 1264357 w 9150613"/>
              <a:gd name="connsiteY5" fmla="*/ 4071617 h 4281672"/>
              <a:gd name="connsiteX6" fmla="*/ 1262230 w 9150613"/>
              <a:gd name="connsiteY6" fmla="*/ 4220084 h 4281672"/>
              <a:gd name="connsiteX7" fmla="*/ 1213854 w 9150613"/>
              <a:gd name="connsiteY7" fmla="*/ 4280000 h 4281672"/>
              <a:gd name="connsiteX8" fmla="*/ 5812 w 9150613"/>
              <a:gd name="connsiteY8" fmla="*/ 4281672 h 4281672"/>
              <a:gd name="connsiteX9" fmla="*/ 6613 w 9150613"/>
              <a:gd name="connsiteY9" fmla="*/ 718270 h 4281672"/>
              <a:gd name="connsiteX10" fmla="*/ 806 w 9150613"/>
              <a:gd name="connsiteY10" fmla="*/ 0 h 4281672"/>
              <a:gd name="connsiteX0" fmla="*/ 806 w 9150613"/>
              <a:gd name="connsiteY0" fmla="*/ 0 h 4281672"/>
              <a:gd name="connsiteX1" fmla="*/ 9150613 w 9150613"/>
              <a:gd name="connsiteY1" fmla="*/ 9702 h 4281672"/>
              <a:gd name="connsiteX2" fmla="*/ 9117878 w 9150613"/>
              <a:gd name="connsiteY2" fmla="*/ 4006425 h 4281672"/>
              <a:gd name="connsiteX3" fmla="*/ 1346814 w 9150613"/>
              <a:gd name="connsiteY3" fmla="*/ 4004170 h 4281672"/>
              <a:gd name="connsiteX4" fmla="*/ 1264357 w 9150613"/>
              <a:gd name="connsiteY4" fmla="*/ 4071617 h 4281672"/>
              <a:gd name="connsiteX5" fmla="*/ 1262230 w 9150613"/>
              <a:gd name="connsiteY5" fmla="*/ 4220084 h 4281672"/>
              <a:gd name="connsiteX6" fmla="*/ 1213854 w 9150613"/>
              <a:gd name="connsiteY6" fmla="*/ 4280000 h 4281672"/>
              <a:gd name="connsiteX7" fmla="*/ 5812 w 9150613"/>
              <a:gd name="connsiteY7" fmla="*/ 4281672 h 4281672"/>
              <a:gd name="connsiteX8" fmla="*/ 6613 w 9150613"/>
              <a:gd name="connsiteY8" fmla="*/ 718270 h 4281672"/>
              <a:gd name="connsiteX9" fmla="*/ 806 w 9150613"/>
              <a:gd name="connsiteY9" fmla="*/ 0 h 4281672"/>
              <a:gd name="connsiteX0" fmla="*/ 806 w 9168840"/>
              <a:gd name="connsiteY0" fmla="*/ 0 h 4281672"/>
              <a:gd name="connsiteX1" fmla="*/ 9168840 w 9168840"/>
              <a:gd name="connsiteY1" fmla="*/ 0 h 4281672"/>
              <a:gd name="connsiteX2" fmla="*/ 9117878 w 9168840"/>
              <a:gd name="connsiteY2" fmla="*/ 4006425 h 4281672"/>
              <a:gd name="connsiteX3" fmla="*/ 1346814 w 9168840"/>
              <a:gd name="connsiteY3" fmla="*/ 4004170 h 4281672"/>
              <a:gd name="connsiteX4" fmla="*/ 1264357 w 9168840"/>
              <a:gd name="connsiteY4" fmla="*/ 4071617 h 4281672"/>
              <a:gd name="connsiteX5" fmla="*/ 1262230 w 9168840"/>
              <a:gd name="connsiteY5" fmla="*/ 4220084 h 4281672"/>
              <a:gd name="connsiteX6" fmla="*/ 1213854 w 9168840"/>
              <a:gd name="connsiteY6" fmla="*/ 4280000 h 4281672"/>
              <a:gd name="connsiteX7" fmla="*/ 5812 w 9168840"/>
              <a:gd name="connsiteY7" fmla="*/ 4281672 h 4281672"/>
              <a:gd name="connsiteX8" fmla="*/ 6613 w 9168840"/>
              <a:gd name="connsiteY8" fmla="*/ 718270 h 4281672"/>
              <a:gd name="connsiteX9" fmla="*/ 806 w 9168840"/>
              <a:gd name="connsiteY9" fmla="*/ 0 h 4281672"/>
              <a:gd name="connsiteX0" fmla="*/ 806 w 9117878"/>
              <a:gd name="connsiteY0" fmla="*/ 0 h 4281672"/>
              <a:gd name="connsiteX1" fmla="*/ 9117878 w 9117878"/>
              <a:gd name="connsiteY1" fmla="*/ 0 h 4281672"/>
              <a:gd name="connsiteX2" fmla="*/ 9117878 w 9117878"/>
              <a:gd name="connsiteY2" fmla="*/ 4006425 h 4281672"/>
              <a:gd name="connsiteX3" fmla="*/ 1346814 w 9117878"/>
              <a:gd name="connsiteY3" fmla="*/ 4004170 h 4281672"/>
              <a:gd name="connsiteX4" fmla="*/ 1264357 w 9117878"/>
              <a:gd name="connsiteY4" fmla="*/ 4071617 h 4281672"/>
              <a:gd name="connsiteX5" fmla="*/ 1262230 w 9117878"/>
              <a:gd name="connsiteY5" fmla="*/ 4220084 h 4281672"/>
              <a:gd name="connsiteX6" fmla="*/ 1213854 w 9117878"/>
              <a:gd name="connsiteY6" fmla="*/ 4280000 h 4281672"/>
              <a:gd name="connsiteX7" fmla="*/ 5812 w 9117878"/>
              <a:gd name="connsiteY7" fmla="*/ 4281672 h 4281672"/>
              <a:gd name="connsiteX8" fmla="*/ 6613 w 9117878"/>
              <a:gd name="connsiteY8" fmla="*/ 718270 h 4281672"/>
              <a:gd name="connsiteX9" fmla="*/ 806 w 9117878"/>
              <a:gd name="connsiteY9" fmla="*/ 0 h 4281672"/>
              <a:gd name="connsiteX0" fmla="*/ 1518678 w 10635750"/>
              <a:gd name="connsiteY0" fmla="*/ 0 h 4281672"/>
              <a:gd name="connsiteX1" fmla="*/ 10635750 w 10635750"/>
              <a:gd name="connsiteY1" fmla="*/ 0 h 4281672"/>
              <a:gd name="connsiteX2" fmla="*/ 10635750 w 10635750"/>
              <a:gd name="connsiteY2" fmla="*/ 4006425 h 4281672"/>
              <a:gd name="connsiteX3" fmla="*/ 2864686 w 10635750"/>
              <a:gd name="connsiteY3" fmla="*/ 4004170 h 4281672"/>
              <a:gd name="connsiteX4" fmla="*/ 2782229 w 10635750"/>
              <a:gd name="connsiteY4" fmla="*/ 4071617 h 4281672"/>
              <a:gd name="connsiteX5" fmla="*/ 2780102 w 10635750"/>
              <a:gd name="connsiteY5" fmla="*/ 4220084 h 4281672"/>
              <a:gd name="connsiteX6" fmla="*/ 2731726 w 10635750"/>
              <a:gd name="connsiteY6" fmla="*/ 4280000 h 4281672"/>
              <a:gd name="connsiteX7" fmla="*/ 1523684 w 10635750"/>
              <a:gd name="connsiteY7" fmla="*/ 4281672 h 4281672"/>
              <a:gd name="connsiteX8" fmla="*/ 1518678 w 10635750"/>
              <a:gd name="connsiteY8" fmla="*/ 0 h 4281672"/>
              <a:gd name="connsiteX0" fmla="*/ 197169 w 9314241"/>
              <a:gd name="connsiteY0" fmla="*/ 0 h 4281672"/>
              <a:gd name="connsiteX1" fmla="*/ 9314241 w 9314241"/>
              <a:gd name="connsiteY1" fmla="*/ 0 h 4281672"/>
              <a:gd name="connsiteX2" fmla="*/ 9314241 w 9314241"/>
              <a:gd name="connsiteY2" fmla="*/ 4006425 h 4281672"/>
              <a:gd name="connsiteX3" fmla="*/ 1543177 w 9314241"/>
              <a:gd name="connsiteY3" fmla="*/ 4004170 h 4281672"/>
              <a:gd name="connsiteX4" fmla="*/ 1460720 w 9314241"/>
              <a:gd name="connsiteY4" fmla="*/ 4071617 h 4281672"/>
              <a:gd name="connsiteX5" fmla="*/ 1458593 w 9314241"/>
              <a:gd name="connsiteY5" fmla="*/ 4220084 h 4281672"/>
              <a:gd name="connsiteX6" fmla="*/ 1410217 w 9314241"/>
              <a:gd name="connsiteY6" fmla="*/ 4280000 h 4281672"/>
              <a:gd name="connsiteX7" fmla="*/ 202175 w 9314241"/>
              <a:gd name="connsiteY7" fmla="*/ 4281672 h 4281672"/>
              <a:gd name="connsiteX8" fmla="*/ 197169 w 9314241"/>
              <a:gd name="connsiteY8" fmla="*/ 0 h 4281672"/>
              <a:gd name="connsiteX0" fmla="*/ 0 w 9117072"/>
              <a:gd name="connsiteY0" fmla="*/ 0 h 4281672"/>
              <a:gd name="connsiteX1" fmla="*/ 9117072 w 9117072"/>
              <a:gd name="connsiteY1" fmla="*/ 0 h 4281672"/>
              <a:gd name="connsiteX2" fmla="*/ 9117072 w 9117072"/>
              <a:gd name="connsiteY2" fmla="*/ 4006425 h 4281672"/>
              <a:gd name="connsiteX3" fmla="*/ 1346008 w 9117072"/>
              <a:gd name="connsiteY3" fmla="*/ 4004170 h 4281672"/>
              <a:gd name="connsiteX4" fmla="*/ 1263551 w 9117072"/>
              <a:gd name="connsiteY4" fmla="*/ 4071617 h 4281672"/>
              <a:gd name="connsiteX5" fmla="*/ 1261424 w 9117072"/>
              <a:gd name="connsiteY5" fmla="*/ 4220084 h 4281672"/>
              <a:gd name="connsiteX6" fmla="*/ 1213048 w 9117072"/>
              <a:gd name="connsiteY6" fmla="*/ 4280000 h 4281672"/>
              <a:gd name="connsiteX7" fmla="*/ 5006 w 9117072"/>
              <a:gd name="connsiteY7" fmla="*/ 4281672 h 4281672"/>
              <a:gd name="connsiteX8" fmla="*/ 0 w 9117072"/>
              <a:gd name="connsiteY8" fmla="*/ 0 h 4281672"/>
              <a:gd name="connsiteX0" fmla="*/ 0 w 9117072"/>
              <a:gd name="connsiteY0" fmla="*/ 0 h 4281672"/>
              <a:gd name="connsiteX1" fmla="*/ 9117072 w 9117072"/>
              <a:gd name="connsiteY1" fmla="*/ 0 h 4281672"/>
              <a:gd name="connsiteX2" fmla="*/ 9117072 w 9117072"/>
              <a:gd name="connsiteY2" fmla="*/ 4006425 h 4281672"/>
              <a:gd name="connsiteX3" fmla="*/ 1346008 w 9117072"/>
              <a:gd name="connsiteY3" fmla="*/ 4004170 h 4281672"/>
              <a:gd name="connsiteX4" fmla="*/ 1263551 w 9117072"/>
              <a:gd name="connsiteY4" fmla="*/ 4071617 h 4281672"/>
              <a:gd name="connsiteX5" fmla="*/ 1261424 w 9117072"/>
              <a:gd name="connsiteY5" fmla="*/ 4220084 h 4281672"/>
              <a:gd name="connsiteX6" fmla="*/ 1213048 w 9117072"/>
              <a:gd name="connsiteY6" fmla="*/ 4280000 h 4281672"/>
              <a:gd name="connsiteX7" fmla="*/ 5006 w 9117072"/>
              <a:gd name="connsiteY7" fmla="*/ 4281672 h 4281672"/>
              <a:gd name="connsiteX8" fmla="*/ 0 w 9117072"/>
              <a:gd name="connsiteY8" fmla="*/ 0 h 4281672"/>
              <a:gd name="connsiteX0" fmla="*/ 0 w 9117072"/>
              <a:gd name="connsiteY0" fmla="*/ 0 h 4281672"/>
              <a:gd name="connsiteX1" fmla="*/ 9117072 w 9117072"/>
              <a:gd name="connsiteY1" fmla="*/ 0 h 4281672"/>
              <a:gd name="connsiteX2" fmla="*/ 9117072 w 9117072"/>
              <a:gd name="connsiteY2" fmla="*/ 4006425 h 4281672"/>
              <a:gd name="connsiteX3" fmla="*/ 1346008 w 9117072"/>
              <a:gd name="connsiteY3" fmla="*/ 4004170 h 4281672"/>
              <a:gd name="connsiteX4" fmla="*/ 1263551 w 9117072"/>
              <a:gd name="connsiteY4" fmla="*/ 4071617 h 4281672"/>
              <a:gd name="connsiteX5" fmla="*/ 1261424 w 9117072"/>
              <a:gd name="connsiteY5" fmla="*/ 4220084 h 4281672"/>
              <a:gd name="connsiteX6" fmla="*/ 1213048 w 9117072"/>
              <a:gd name="connsiteY6" fmla="*/ 4280000 h 4281672"/>
              <a:gd name="connsiteX7" fmla="*/ 5006 w 9117072"/>
              <a:gd name="connsiteY7" fmla="*/ 4281672 h 4281672"/>
              <a:gd name="connsiteX8" fmla="*/ 0 w 9117072"/>
              <a:gd name="connsiteY8" fmla="*/ 0 h 4281672"/>
              <a:gd name="connsiteX0" fmla="*/ 0 w 9117072"/>
              <a:gd name="connsiteY0" fmla="*/ 0 h 4281672"/>
              <a:gd name="connsiteX1" fmla="*/ 9117072 w 9117072"/>
              <a:gd name="connsiteY1" fmla="*/ 0 h 4281672"/>
              <a:gd name="connsiteX2" fmla="*/ 9117072 w 9117072"/>
              <a:gd name="connsiteY2" fmla="*/ 4006425 h 4281672"/>
              <a:gd name="connsiteX3" fmla="*/ 1346008 w 9117072"/>
              <a:gd name="connsiteY3" fmla="*/ 4004170 h 4281672"/>
              <a:gd name="connsiteX4" fmla="*/ 1263551 w 9117072"/>
              <a:gd name="connsiteY4" fmla="*/ 4071617 h 4281672"/>
              <a:gd name="connsiteX5" fmla="*/ 1261424 w 9117072"/>
              <a:gd name="connsiteY5" fmla="*/ 4220084 h 4281672"/>
              <a:gd name="connsiteX6" fmla="*/ 1213048 w 9117072"/>
              <a:gd name="connsiteY6" fmla="*/ 4280000 h 4281672"/>
              <a:gd name="connsiteX7" fmla="*/ 5006 w 9117072"/>
              <a:gd name="connsiteY7" fmla="*/ 4281672 h 4281672"/>
              <a:gd name="connsiteX8" fmla="*/ 0 w 9117072"/>
              <a:gd name="connsiteY8" fmla="*/ 0 h 4281672"/>
              <a:gd name="connsiteX0" fmla="*/ 0 w 9117072"/>
              <a:gd name="connsiteY0" fmla="*/ 0 h 4281672"/>
              <a:gd name="connsiteX1" fmla="*/ 9117072 w 9117072"/>
              <a:gd name="connsiteY1" fmla="*/ 0 h 4281672"/>
              <a:gd name="connsiteX2" fmla="*/ 9117072 w 9117072"/>
              <a:gd name="connsiteY2" fmla="*/ 4006425 h 4281672"/>
              <a:gd name="connsiteX3" fmla="*/ 1346008 w 9117072"/>
              <a:gd name="connsiteY3" fmla="*/ 4004170 h 4281672"/>
              <a:gd name="connsiteX4" fmla="*/ 1263551 w 9117072"/>
              <a:gd name="connsiteY4" fmla="*/ 4071617 h 4281672"/>
              <a:gd name="connsiteX5" fmla="*/ 1261424 w 9117072"/>
              <a:gd name="connsiteY5" fmla="*/ 4220084 h 4281672"/>
              <a:gd name="connsiteX6" fmla="*/ 1213048 w 9117072"/>
              <a:gd name="connsiteY6" fmla="*/ 4280000 h 4281672"/>
              <a:gd name="connsiteX7" fmla="*/ 5006 w 9117072"/>
              <a:gd name="connsiteY7" fmla="*/ 4281672 h 4281672"/>
              <a:gd name="connsiteX8" fmla="*/ 0 w 9117072"/>
              <a:gd name="connsiteY8" fmla="*/ 0 h 4281672"/>
              <a:gd name="connsiteX0" fmla="*/ 0 w 9117072"/>
              <a:gd name="connsiteY0" fmla="*/ 0 h 4286583"/>
              <a:gd name="connsiteX1" fmla="*/ 9117072 w 9117072"/>
              <a:gd name="connsiteY1" fmla="*/ 0 h 4286583"/>
              <a:gd name="connsiteX2" fmla="*/ 9117072 w 9117072"/>
              <a:gd name="connsiteY2" fmla="*/ 4006425 h 4286583"/>
              <a:gd name="connsiteX3" fmla="*/ 1346008 w 9117072"/>
              <a:gd name="connsiteY3" fmla="*/ 4004170 h 4286583"/>
              <a:gd name="connsiteX4" fmla="*/ 1263551 w 9117072"/>
              <a:gd name="connsiteY4" fmla="*/ 4071617 h 4286583"/>
              <a:gd name="connsiteX5" fmla="*/ 1261424 w 9117072"/>
              <a:gd name="connsiteY5" fmla="*/ 4220084 h 4286583"/>
              <a:gd name="connsiteX6" fmla="*/ 1201866 w 9117072"/>
              <a:gd name="connsiteY6" fmla="*/ 4286583 h 4286583"/>
              <a:gd name="connsiteX7" fmla="*/ 5006 w 9117072"/>
              <a:gd name="connsiteY7" fmla="*/ 4281672 h 4286583"/>
              <a:gd name="connsiteX8" fmla="*/ 0 w 9117072"/>
              <a:gd name="connsiteY8" fmla="*/ 0 h 4286583"/>
              <a:gd name="connsiteX0" fmla="*/ 0 w 9117072"/>
              <a:gd name="connsiteY0" fmla="*/ 0 h 4349117"/>
              <a:gd name="connsiteX1" fmla="*/ 9117072 w 9117072"/>
              <a:gd name="connsiteY1" fmla="*/ 0 h 4349117"/>
              <a:gd name="connsiteX2" fmla="*/ 9117072 w 9117072"/>
              <a:gd name="connsiteY2" fmla="*/ 4006425 h 4349117"/>
              <a:gd name="connsiteX3" fmla="*/ 1346008 w 9117072"/>
              <a:gd name="connsiteY3" fmla="*/ 4004170 h 4349117"/>
              <a:gd name="connsiteX4" fmla="*/ 1263551 w 9117072"/>
              <a:gd name="connsiteY4" fmla="*/ 4071617 h 4349117"/>
              <a:gd name="connsiteX5" fmla="*/ 1261424 w 9117072"/>
              <a:gd name="connsiteY5" fmla="*/ 4220084 h 4349117"/>
              <a:gd name="connsiteX6" fmla="*/ 1193480 w 9117072"/>
              <a:gd name="connsiteY6" fmla="*/ 4349117 h 4349117"/>
              <a:gd name="connsiteX7" fmla="*/ 5006 w 9117072"/>
              <a:gd name="connsiteY7" fmla="*/ 4281672 h 4349117"/>
              <a:gd name="connsiteX8" fmla="*/ 0 w 9117072"/>
              <a:gd name="connsiteY8" fmla="*/ 0 h 4349117"/>
              <a:gd name="connsiteX0" fmla="*/ 0 w 9117072"/>
              <a:gd name="connsiteY0" fmla="*/ 0 h 4286583"/>
              <a:gd name="connsiteX1" fmla="*/ 9117072 w 9117072"/>
              <a:gd name="connsiteY1" fmla="*/ 0 h 4286583"/>
              <a:gd name="connsiteX2" fmla="*/ 9117072 w 9117072"/>
              <a:gd name="connsiteY2" fmla="*/ 4006425 h 4286583"/>
              <a:gd name="connsiteX3" fmla="*/ 1346008 w 9117072"/>
              <a:gd name="connsiteY3" fmla="*/ 4004170 h 4286583"/>
              <a:gd name="connsiteX4" fmla="*/ 1263551 w 9117072"/>
              <a:gd name="connsiteY4" fmla="*/ 4071617 h 4286583"/>
              <a:gd name="connsiteX5" fmla="*/ 1261424 w 9117072"/>
              <a:gd name="connsiteY5" fmla="*/ 4220084 h 4286583"/>
              <a:gd name="connsiteX6" fmla="*/ 1196276 w 9117072"/>
              <a:gd name="connsiteY6" fmla="*/ 4286583 h 4286583"/>
              <a:gd name="connsiteX7" fmla="*/ 5006 w 9117072"/>
              <a:gd name="connsiteY7" fmla="*/ 4281672 h 4286583"/>
              <a:gd name="connsiteX8" fmla="*/ 0 w 9117072"/>
              <a:gd name="connsiteY8" fmla="*/ 0 h 4286583"/>
              <a:gd name="connsiteX0" fmla="*/ 0 w 9117072"/>
              <a:gd name="connsiteY0" fmla="*/ 0 h 4363937"/>
              <a:gd name="connsiteX1" fmla="*/ 9117072 w 9117072"/>
              <a:gd name="connsiteY1" fmla="*/ 0 h 4363937"/>
              <a:gd name="connsiteX2" fmla="*/ 9117072 w 9117072"/>
              <a:gd name="connsiteY2" fmla="*/ 4006425 h 4363937"/>
              <a:gd name="connsiteX3" fmla="*/ 1346008 w 9117072"/>
              <a:gd name="connsiteY3" fmla="*/ 4004170 h 4363937"/>
              <a:gd name="connsiteX4" fmla="*/ 1263551 w 9117072"/>
              <a:gd name="connsiteY4" fmla="*/ 4071617 h 4363937"/>
              <a:gd name="connsiteX5" fmla="*/ 1261424 w 9117072"/>
              <a:gd name="connsiteY5" fmla="*/ 4220084 h 4363937"/>
              <a:gd name="connsiteX6" fmla="*/ 1196276 w 9117072"/>
              <a:gd name="connsiteY6" fmla="*/ 4286583 h 4363937"/>
              <a:gd name="connsiteX7" fmla="*/ 5006 w 9117072"/>
              <a:gd name="connsiteY7" fmla="*/ 4281672 h 4363937"/>
              <a:gd name="connsiteX8" fmla="*/ 0 w 9117072"/>
              <a:gd name="connsiteY8" fmla="*/ 0 h 4363937"/>
              <a:gd name="connsiteX0" fmla="*/ 0 w 9117072"/>
              <a:gd name="connsiteY0" fmla="*/ 0 h 4286583"/>
              <a:gd name="connsiteX1" fmla="*/ 9117072 w 9117072"/>
              <a:gd name="connsiteY1" fmla="*/ 0 h 4286583"/>
              <a:gd name="connsiteX2" fmla="*/ 9117072 w 9117072"/>
              <a:gd name="connsiteY2" fmla="*/ 4006425 h 4286583"/>
              <a:gd name="connsiteX3" fmla="*/ 1346008 w 9117072"/>
              <a:gd name="connsiteY3" fmla="*/ 4004170 h 4286583"/>
              <a:gd name="connsiteX4" fmla="*/ 1263551 w 9117072"/>
              <a:gd name="connsiteY4" fmla="*/ 4071617 h 4286583"/>
              <a:gd name="connsiteX5" fmla="*/ 1261424 w 9117072"/>
              <a:gd name="connsiteY5" fmla="*/ 4220084 h 4286583"/>
              <a:gd name="connsiteX6" fmla="*/ 1196276 w 9117072"/>
              <a:gd name="connsiteY6" fmla="*/ 4286583 h 4286583"/>
              <a:gd name="connsiteX7" fmla="*/ 5006 w 9117072"/>
              <a:gd name="connsiteY7" fmla="*/ 4281672 h 4286583"/>
              <a:gd name="connsiteX8" fmla="*/ 0 w 9117072"/>
              <a:gd name="connsiteY8" fmla="*/ 0 h 4286583"/>
              <a:gd name="connsiteX0" fmla="*/ 0 w 9117072"/>
              <a:gd name="connsiteY0" fmla="*/ 0 h 4414942"/>
              <a:gd name="connsiteX1" fmla="*/ 9117072 w 9117072"/>
              <a:gd name="connsiteY1" fmla="*/ 0 h 4414942"/>
              <a:gd name="connsiteX2" fmla="*/ 9117072 w 9117072"/>
              <a:gd name="connsiteY2" fmla="*/ 4006425 h 4414942"/>
              <a:gd name="connsiteX3" fmla="*/ 1346008 w 9117072"/>
              <a:gd name="connsiteY3" fmla="*/ 4004170 h 4414942"/>
              <a:gd name="connsiteX4" fmla="*/ 1263551 w 9117072"/>
              <a:gd name="connsiteY4" fmla="*/ 4071617 h 4414942"/>
              <a:gd name="connsiteX5" fmla="*/ 1261424 w 9117072"/>
              <a:gd name="connsiteY5" fmla="*/ 4220084 h 4414942"/>
              <a:gd name="connsiteX6" fmla="*/ 1182298 w 9117072"/>
              <a:gd name="connsiteY6" fmla="*/ 4414942 h 4414942"/>
              <a:gd name="connsiteX7" fmla="*/ 5006 w 9117072"/>
              <a:gd name="connsiteY7" fmla="*/ 4281672 h 4414942"/>
              <a:gd name="connsiteX8" fmla="*/ 0 w 9117072"/>
              <a:gd name="connsiteY8" fmla="*/ 0 h 4414942"/>
              <a:gd name="connsiteX0" fmla="*/ 0 w 9117072"/>
              <a:gd name="connsiteY0" fmla="*/ 0 h 4283291"/>
              <a:gd name="connsiteX1" fmla="*/ 9117072 w 9117072"/>
              <a:gd name="connsiteY1" fmla="*/ 0 h 4283291"/>
              <a:gd name="connsiteX2" fmla="*/ 9117072 w 9117072"/>
              <a:gd name="connsiteY2" fmla="*/ 4006425 h 4283291"/>
              <a:gd name="connsiteX3" fmla="*/ 1346008 w 9117072"/>
              <a:gd name="connsiteY3" fmla="*/ 4004170 h 4283291"/>
              <a:gd name="connsiteX4" fmla="*/ 1263551 w 9117072"/>
              <a:gd name="connsiteY4" fmla="*/ 4071617 h 4283291"/>
              <a:gd name="connsiteX5" fmla="*/ 1261424 w 9117072"/>
              <a:gd name="connsiteY5" fmla="*/ 4220084 h 4283291"/>
              <a:gd name="connsiteX6" fmla="*/ 1204663 w 9117072"/>
              <a:gd name="connsiteY6" fmla="*/ 4283291 h 4283291"/>
              <a:gd name="connsiteX7" fmla="*/ 5006 w 9117072"/>
              <a:gd name="connsiteY7" fmla="*/ 4281672 h 4283291"/>
              <a:gd name="connsiteX8" fmla="*/ 0 w 9117072"/>
              <a:gd name="connsiteY8" fmla="*/ 0 h 4283291"/>
              <a:gd name="connsiteX0" fmla="*/ 0 w 9117072"/>
              <a:gd name="connsiteY0" fmla="*/ 0 h 4287086"/>
              <a:gd name="connsiteX1" fmla="*/ 9117072 w 9117072"/>
              <a:gd name="connsiteY1" fmla="*/ 0 h 4287086"/>
              <a:gd name="connsiteX2" fmla="*/ 9117072 w 9117072"/>
              <a:gd name="connsiteY2" fmla="*/ 4006425 h 4287086"/>
              <a:gd name="connsiteX3" fmla="*/ 1346008 w 9117072"/>
              <a:gd name="connsiteY3" fmla="*/ 4004170 h 4287086"/>
              <a:gd name="connsiteX4" fmla="*/ 1263551 w 9117072"/>
              <a:gd name="connsiteY4" fmla="*/ 4071617 h 4287086"/>
              <a:gd name="connsiteX5" fmla="*/ 1261424 w 9117072"/>
              <a:gd name="connsiteY5" fmla="*/ 4220084 h 4287086"/>
              <a:gd name="connsiteX6" fmla="*/ 1204663 w 9117072"/>
              <a:gd name="connsiteY6" fmla="*/ 4283291 h 4287086"/>
              <a:gd name="connsiteX7" fmla="*/ 5006 w 9117072"/>
              <a:gd name="connsiteY7" fmla="*/ 4281672 h 4287086"/>
              <a:gd name="connsiteX8" fmla="*/ 0 w 9117072"/>
              <a:gd name="connsiteY8" fmla="*/ 0 h 4287086"/>
              <a:gd name="connsiteX0" fmla="*/ 0 w 9117072"/>
              <a:gd name="connsiteY0" fmla="*/ 0 h 4295952"/>
              <a:gd name="connsiteX1" fmla="*/ 9117072 w 9117072"/>
              <a:gd name="connsiteY1" fmla="*/ 0 h 4295952"/>
              <a:gd name="connsiteX2" fmla="*/ 9117072 w 9117072"/>
              <a:gd name="connsiteY2" fmla="*/ 4006425 h 4295952"/>
              <a:gd name="connsiteX3" fmla="*/ 1346008 w 9117072"/>
              <a:gd name="connsiteY3" fmla="*/ 4004170 h 4295952"/>
              <a:gd name="connsiteX4" fmla="*/ 1263551 w 9117072"/>
              <a:gd name="connsiteY4" fmla="*/ 4071617 h 4295952"/>
              <a:gd name="connsiteX5" fmla="*/ 1261424 w 9117072"/>
              <a:gd name="connsiteY5" fmla="*/ 4220084 h 4295952"/>
              <a:gd name="connsiteX6" fmla="*/ 1204663 w 9117072"/>
              <a:gd name="connsiteY6" fmla="*/ 4283291 h 4295952"/>
              <a:gd name="connsiteX7" fmla="*/ 5006 w 9117072"/>
              <a:gd name="connsiteY7" fmla="*/ 4281672 h 4295952"/>
              <a:gd name="connsiteX8" fmla="*/ 0 w 9117072"/>
              <a:gd name="connsiteY8" fmla="*/ 0 h 4295952"/>
              <a:gd name="connsiteX0" fmla="*/ 0 w 9117072"/>
              <a:gd name="connsiteY0" fmla="*/ 0 h 4287086"/>
              <a:gd name="connsiteX1" fmla="*/ 9117072 w 9117072"/>
              <a:gd name="connsiteY1" fmla="*/ 0 h 4287086"/>
              <a:gd name="connsiteX2" fmla="*/ 9117072 w 9117072"/>
              <a:gd name="connsiteY2" fmla="*/ 4006425 h 4287086"/>
              <a:gd name="connsiteX3" fmla="*/ 1346008 w 9117072"/>
              <a:gd name="connsiteY3" fmla="*/ 4004170 h 4287086"/>
              <a:gd name="connsiteX4" fmla="*/ 1263551 w 9117072"/>
              <a:gd name="connsiteY4" fmla="*/ 4071617 h 4287086"/>
              <a:gd name="connsiteX5" fmla="*/ 1261424 w 9117072"/>
              <a:gd name="connsiteY5" fmla="*/ 4220084 h 4287086"/>
              <a:gd name="connsiteX6" fmla="*/ 1204663 w 9117072"/>
              <a:gd name="connsiteY6" fmla="*/ 4283291 h 4287086"/>
              <a:gd name="connsiteX7" fmla="*/ 5006 w 9117072"/>
              <a:gd name="connsiteY7" fmla="*/ 4281672 h 4287086"/>
              <a:gd name="connsiteX8" fmla="*/ 0 w 9117072"/>
              <a:gd name="connsiteY8" fmla="*/ 0 h 4287086"/>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1424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5006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346008 w 9117072"/>
              <a:gd name="connsiteY3" fmla="*/ 4004170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3568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419581 w 9117072"/>
              <a:gd name="connsiteY3" fmla="*/ 4006964 h 4286078"/>
              <a:gd name="connsiteX4" fmla="*/ 1263551 w 9117072"/>
              <a:gd name="connsiteY4" fmla="*/ 4071617 h 4286078"/>
              <a:gd name="connsiteX5" fmla="*/ 1264219 w 9117072"/>
              <a:gd name="connsiteY5" fmla="*/ 4220084 h 4286078"/>
              <a:gd name="connsiteX6" fmla="*/ 1204663 w 9117072"/>
              <a:gd name="connsiteY6" fmla="*/ 4283291 h 4286078"/>
              <a:gd name="connsiteX7" fmla="*/ 3568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419581 w 9117072"/>
              <a:gd name="connsiteY3" fmla="*/ 4006964 h 4286078"/>
              <a:gd name="connsiteX4" fmla="*/ 1346616 w 9117072"/>
              <a:gd name="connsiteY4" fmla="*/ 4082794 h 4286078"/>
              <a:gd name="connsiteX5" fmla="*/ 1264219 w 9117072"/>
              <a:gd name="connsiteY5" fmla="*/ 4220084 h 4286078"/>
              <a:gd name="connsiteX6" fmla="*/ 1204663 w 9117072"/>
              <a:gd name="connsiteY6" fmla="*/ 4283291 h 4286078"/>
              <a:gd name="connsiteX7" fmla="*/ 3568 w 9117072"/>
              <a:gd name="connsiteY7" fmla="*/ 4281672 h 4286078"/>
              <a:gd name="connsiteX8" fmla="*/ 0 w 9117072"/>
              <a:gd name="connsiteY8" fmla="*/ 0 h 4286078"/>
              <a:gd name="connsiteX0" fmla="*/ 0 w 9117072"/>
              <a:gd name="connsiteY0" fmla="*/ 0 h 4286078"/>
              <a:gd name="connsiteX1" fmla="*/ 9117072 w 9117072"/>
              <a:gd name="connsiteY1" fmla="*/ 0 h 4286078"/>
              <a:gd name="connsiteX2" fmla="*/ 9117072 w 9117072"/>
              <a:gd name="connsiteY2" fmla="*/ 4006425 h 4286078"/>
              <a:gd name="connsiteX3" fmla="*/ 1419581 w 9117072"/>
              <a:gd name="connsiteY3" fmla="*/ 4006964 h 4286078"/>
              <a:gd name="connsiteX4" fmla="*/ 1346616 w 9117072"/>
              <a:gd name="connsiteY4" fmla="*/ 4082794 h 4286078"/>
              <a:gd name="connsiteX5" fmla="*/ 1349658 w 9117072"/>
              <a:gd name="connsiteY5" fmla="*/ 4242437 h 4286078"/>
              <a:gd name="connsiteX6" fmla="*/ 1204663 w 9117072"/>
              <a:gd name="connsiteY6" fmla="*/ 4283291 h 4286078"/>
              <a:gd name="connsiteX7" fmla="*/ 3568 w 9117072"/>
              <a:gd name="connsiteY7" fmla="*/ 4281672 h 4286078"/>
              <a:gd name="connsiteX8" fmla="*/ 0 w 9117072"/>
              <a:gd name="connsiteY8" fmla="*/ 0 h 4286078"/>
              <a:gd name="connsiteX0" fmla="*/ 0 w 9117072"/>
              <a:gd name="connsiteY0" fmla="*/ 0 h 4294461"/>
              <a:gd name="connsiteX1" fmla="*/ 9117072 w 9117072"/>
              <a:gd name="connsiteY1" fmla="*/ 0 h 4294461"/>
              <a:gd name="connsiteX2" fmla="*/ 9117072 w 9117072"/>
              <a:gd name="connsiteY2" fmla="*/ 4006425 h 4294461"/>
              <a:gd name="connsiteX3" fmla="*/ 1419581 w 9117072"/>
              <a:gd name="connsiteY3" fmla="*/ 4006964 h 4294461"/>
              <a:gd name="connsiteX4" fmla="*/ 1346616 w 9117072"/>
              <a:gd name="connsiteY4" fmla="*/ 4082794 h 4294461"/>
              <a:gd name="connsiteX5" fmla="*/ 1349658 w 9117072"/>
              <a:gd name="connsiteY5" fmla="*/ 4242437 h 4294461"/>
              <a:gd name="connsiteX6" fmla="*/ 1294848 w 9117072"/>
              <a:gd name="connsiteY6" fmla="*/ 4291674 h 4294461"/>
              <a:gd name="connsiteX7" fmla="*/ 3568 w 9117072"/>
              <a:gd name="connsiteY7" fmla="*/ 4281672 h 4294461"/>
              <a:gd name="connsiteX8" fmla="*/ 0 w 9117072"/>
              <a:gd name="connsiteY8" fmla="*/ 0 h 4294461"/>
              <a:gd name="connsiteX0" fmla="*/ 0 w 9117072"/>
              <a:gd name="connsiteY0" fmla="*/ 0 h 4298976"/>
              <a:gd name="connsiteX1" fmla="*/ 9117072 w 9117072"/>
              <a:gd name="connsiteY1" fmla="*/ 0 h 4298976"/>
              <a:gd name="connsiteX2" fmla="*/ 9117072 w 9117072"/>
              <a:gd name="connsiteY2" fmla="*/ 4006425 h 4298976"/>
              <a:gd name="connsiteX3" fmla="*/ 1419581 w 9117072"/>
              <a:gd name="connsiteY3" fmla="*/ 4006964 h 4298976"/>
              <a:gd name="connsiteX4" fmla="*/ 1346616 w 9117072"/>
              <a:gd name="connsiteY4" fmla="*/ 4082794 h 4298976"/>
              <a:gd name="connsiteX5" fmla="*/ 1349658 w 9117072"/>
              <a:gd name="connsiteY5" fmla="*/ 4242437 h 4298976"/>
              <a:gd name="connsiteX6" fmla="*/ 1294848 w 9117072"/>
              <a:gd name="connsiteY6" fmla="*/ 4291674 h 4298976"/>
              <a:gd name="connsiteX7" fmla="*/ 3568 w 9117072"/>
              <a:gd name="connsiteY7" fmla="*/ 4298436 h 4298976"/>
              <a:gd name="connsiteX8" fmla="*/ 0 w 9117072"/>
              <a:gd name="connsiteY8" fmla="*/ 0 h 4298976"/>
              <a:gd name="connsiteX0" fmla="*/ 0 w 9117072"/>
              <a:gd name="connsiteY0" fmla="*/ 0 h 4296182"/>
              <a:gd name="connsiteX1" fmla="*/ 9117072 w 9117072"/>
              <a:gd name="connsiteY1" fmla="*/ 0 h 4296182"/>
              <a:gd name="connsiteX2" fmla="*/ 9117072 w 9117072"/>
              <a:gd name="connsiteY2" fmla="*/ 4006425 h 4296182"/>
              <a:gd name="connsiteX3" fmla="*/ 1419581 w 9117072"/>
              <a:gd name="connsiteY3" fmla="*/ 4006964 h 4296182"/>
              <a:gd name="connsiteX4" fmla="*/ 1346616 w 9117072"/>
              <a:gd name="connsiteY4" fmla="*/ 4082794 h 4296182"/>
              <a:gd name="connsiteX5" fmla="*/ 1349658 w 9117072"/>
              <a:gd name="connsiteY5" fmla="*/ 4242437 h 4296182"/>
              <a:gd name="connsiteX6" fmla="*/ 1294848 w 9117072"/>
              <a:gd name="connsiteY6" fmla="*/ 4291674 h 4296182"/>
              <a:gd name="connsiteX7" fmla="*/ 3568 w 9117072"/>
              <a:gd name="connsiteY7" fmla="*/ 4295642 h 4296182"/>
              <a:gd name="connsiteX8" fmla="*/ 0 w 9117072"/>
              <a:gd name="connsiteY8" fmla="*/ 0 h 4296182"/>
              <a:gd name="connsiteX0" fmla="*/ 0 w 9117072"/>
              <a:gd name="connsiteY0" fmla="*/ 0 h 4294461"/>
              <a:gd name="connsiteX1" fmla="*/ 9117072 w 9117072"/>
              <a:gd name="connsiteY1" fmla="*/ 0 h 4294461"/>
              <a:gd name="connsiteX2" fmla="*/ 9117072 w 9117072"/>
              <a:gd name="connsiteY2" fmla="*/ 4006425 h 4294461"/>
              <a:gd name="connsiteX3" fmla="*/ 1419581 w 9117072"/>
              <a:gd name="connsiteY3" fmla="*/ 4006964 h 4294461"/>
              <a:gd name="connsiteX4" fmla="*/ 1346616 w 9117072"/>
              <a:gd name="connsiteY4" fmla="*/ 4082794 h 4294461"/>
              <a:gd name="connsiteX5" fmla="*/ 1349658 w 9117072"/>
              <a:gd name="connsiteY5" fmla="*/ 4242437 h 4294461"/>
              <a:gd name="connsiteX6" fmla="*/ 1294848 w 9117072"/>
              <a:gd name="connsiteY6" fmla="*/ 4291674 h 4294461"/>
              <a:gd name="connsiteX7" fmla="*/ 3568 w 9117072"/>
              <a:gd name="connsiteY7" fmla="*/ 4292848 h 4294461"/>
              <a:gd name="connsiteX8" fmla="*/ 0 w 9117072"/>
              <a:gd name="connsiteY8" fmla="*/ 0 h 4294461"/>
              <a:gd name="connsiteX0" fmla="*/ 0 w 9117072"/>
              <a:gd name="connsiteY0" fmla="*/ 0 h 4294461"/>
              <a:gd name="connsiteX1" fmla="*/ 9117072 w 9117072"/>
              <a:gd name="connsiteY1" fmla="*/ 0 h 4294461"/>
              <a:gd name="connsiteX2" fmla="*/ 9117072 w 9117072"/>
              <a:gd name="connsiteY2" fmla="*/ 4006425 h 4294461"/>
              <a:gd name="connsiteX3" fmla="*/ 1419581 w 9117072"/>
              <a:gd name="connsiteY3" fmla="*/ 4006964 h 4294461"/>
              <a:gd name="connsiteX4" fmla="*/ 1346616 w 9117072"/>
              <a:gd name="connsiteY4" fmla="*/ 4082794 h 4294461"/>
              <a:gd name="connsiteX5" fmla="*/ 1349658 w 9117072"/>
              <a:gd name="connsiteY5" fmla="*/ 4242437 h 4294461"/>
              <a:gd name="connsiteX6" fmla="*/ 1294848 w 9117072"/>
              <a:gd name="connsiteY6" fmla="*/ 4291674 h 4294461"/>
              <a:gd name="connsiteX7" fmla="*/ 3568 w 9117072"/>
              <a:gd name="connsiteY7" fmla="*/ 4292848 h 4294461"/>
              <a:gd name="connsiteX8" fmla="*/ 0 w 9117072"/>
              <a:gd name="connsiteY8" fmla="*/ 0 h 4294461"/>
              <a:gd name="connsiteX0" fmla="*/ 0 w 9117072"/>
              <a:gd name="connsiteY0" fmla="*/ 0 h 4294461"/>
              <a:gd name="connsiteX1" fmla="*/ 9117072 w 9117072"/>
              <a:gd name="connsiteY1" fmla="*/ 0 h 4294461"/>
              <a:gd name="connsiteX2" fmla="*/ 9117072 w 9117072"/>
              <a:gd name="connsiteY2" fmla="*/ 4006425 h 4294461"/>
              <a:gd name="connsiteX3" fmla="*/ 1410087 w 9117072"/>
              <a:gd name="connsiteY3" fmla="*/ 4006964 h 4294461"/>
              <a:gd name="connsiteX4" fmla="*/ 1346616 w 9117072"/>
              <a:gd name="connsiteY4" fmla="*/ 4082794 h 4294461"/>
              <a:gd name="connsiteX5" fmla="*/ 1349658 w 9117072"/>
              <a:gd name="connsiteY5" fmla="*/ 4242437 h 4294461"/>
              <a:gd name="connsiteX6" fmla="*/ 1294848 w 9117072"/>
              <a:gd name="connsiteY6" fmla="*/ 4291674 h 4294461"/>
              <a:gd name="connsiteX7" fmla="*/ 3568 w 9117072"/>
              <a:gd name="connsiteY7" fmla="*/ 4292848 h 4294461"/>
              <a:gd name="connsiteX8" fmla="*/ 0 w 9117072"/>
              <a:gd name="connsiteY8" fmla="*/ 0 h 4294461"/>
              <a:gd name="connsiteX0" fmla="*/ 0 w 9117072"/>
              <a:gd name="connsiteY0" fmla="*/ 0 h 4293963"/>
              <a:gd name="connsiteX1" fmla="*/ 9117072 w 9117072"/>
              <a:gd name="connsiteY1" fmla="*/ 0 h 4293963"/>
              <a:gd name="connsiteX2" fmla="*/ 9117072 w 9117072"/>
              <a:gd name="connsiteY2" fmla="*/ 4006425 h 4293963"/>
              <a:gd name="connsiteX3" fmla="*/ 1410087 w 9117072"/>
              <a:gd name="connsiteY3" fmla="*/ 4006964 h 4293963"/>
              <a:gd name="connsiteX4" fmla="*/ 1346616 w 9117072"/>
              <a:gd name="connsiteY4" fmla="*/ 4082794 h 4293963"/>
              <a:gd name="connsiteX5" fmla="*/ 1349658 w 9117072"/>
              <a:gd name="connsiteY5" fmla="*/ 4242437 h 4293963"/>
              <a:gd name="connsiteX6" fmla="*/ 1294848 w 9117072"/>
              <a:gd name="connsiteY6" fmla="*/ 4291674 h 4293963"/>
              <a:gd name="connsiteX7" fmla="*/ 3568 w 9117072"/>
              <a:gd name="connsiteY7" fmla="*/ 4292848 h 4293963"/>
              <a:gd name="connsiteX8" fmla="*/ 0 w 9117072"/>
              <a:gd name="connsiteY8" fmla="*/ 0 h 4293963"/>
              <a:gd name="connsiteX0" fmla="*/ 0 w 9117072"/>
              <a:gd name="connsiteY0" fmla="*/ 0 h 4293964"/>
              <a:gd name="connsiteX1" fmla="*/ 9117072 w 9117072"/>
              <a:gd name="connsiteY1" fmla="*/ 0 h 4293964"/>
              <a:gd name="connsiteX2" fmla="*/ 9117072 w 9117072"/>
              <a:gd name="connsiteY2" fmla="*/ 4006425 h 4293964"/>
              <a:gd name="connsiteX3" fmla="*/ 1410087 w 9117072"/>
              <a:gd name="connsiteY3" fmla="*/ 4006964 h 4293964"/>
              <a:gd name="connsiteX4" fmla="*/ 1346616 w 9117072"/>
              <a:gd name="connsiteY4" fmla="*/ 4077205 h 4293964"/>
              <a:gd name="connsiteX5" fmla="*/ 1349658 w 9117072"/>
              <a:gd name="connsiteY5" fmla="*/ 4242437 h 4293964"/>
              <a:gd name="connsiteX6" fmla="*/ 1294848 w 9117072"/>
              <a:gd name="connsiteY6" fmla="*/ 4291674 h 4293964"/>
              <a:gd name="connsiteX7" fmla="*/ 3568 w 9117072"/>
              <a:gd name="connsiteY7" fmla="*/ 4292848 h 4293964"/>
              <a:gd name="connsiteX8" fmla="*/ 0 w 9117072"/>
              <a:gd name="connsiteY8" fmla="*/ 0 h 4293964"/>
              <a:gd name="connsiteX0" fmla="*/ 0 w 9117072"/>
              <a:gd name="connsiteY0" fmla="*/ 0 h 4293964"/>
              <a:gd name="connsiteX1" fmla="*/ 9117072 w 9117072"/>
              <a:gd name="connsiteY1" fmla="*/ 0 h 4293964"/>
              <a:gd name="connsiteX2" fmla="*/ 9117072 w 9117072"/>
              <a:gd name="connsiteY2" fmla="*/ 4006425 h 4293964"/>
              <a:gd name="connsiteX3" fmla="*/ 1410087 w 9117072"/>
              <a:gd name="connsiteY3" fmla="*/ 4006964 h 4293964"/>
              <a:gd name="connsiteX4" fmla="*/ 1351363 w 9117072"/>
              <a:gd name="connsiteY4" fmla="*/ 4085589 h 4293964"/>
              <a:gd name="connsiteX5" fmla="*/ 1349658 w 9117072"/>
              <a:gd name="connsiteY5" fmla="*/ 4242437 h 4293964"/>
              <a:gd name="connsiteX6" fmla="*/ 1294848 w 9117072"/>
              <a:gd name="connsiteY6" fmla="*/ 4291674 h 4293964"/>
              <a:gd name="connsiteX7" fmla="*/ 3568 w 9117072"/>
              <a:gd name="connsiteY7" fmla="*/ 4292848 h 4293964"/>
              <a:gd name="connsiteX8" fmla="*/ 0 w 9117072"/>
              <a:gd name="connsiteY8" fmla="*/ 0 h 4293964"/>
              <a:gd name="connsiteX0" fmla="*/ 0 w 9117072"/>
              <a:gd name="connsiteY0" fmla="*/ 0 h 4293964"/>
              <a:gd name="connsiteX1" fmla="*/ 9117072 w 9117072"/>
              <a:gd name="connsiteY1" fmla="*/ 0 h 4293964"/>
              <a:gd name="connsiteX2" fmla="*/ 9117072 w 9117072"/>
              <a:gd name="connsiteY2" fmla="*/ 4006425 h 4293964"/>
              <a:gd name="connsiteX3" fmla="*/ 1410087 w 9117072"/>
              <a:gd name="connsiteY3" fmla="*/ 4006964 h 4293964"/>
              <a:gd name="connsiteX4" fmla="*/ 1351363 w 9117072"/>
              <a:gd name="connsiteY4" fmla="*/ 4085589 h 4293964"/>
              <a:gd name="connsiteX5" fmla="*/ 1349658 w 9117072"/>
              <a:gd name="connsiteY5" fmla="*/ 4242437 h 4293964"/>
              <a:gd name="connsiteX6" fmla="*/ 1294848 w 9117072"/>
              <a:gd name="connsiteY6" fmla="*/ 4291674 h 4293964"/>
              <a:gd name="connsiteX7" fmla="*/ 3568 w 9117072"/>
              <a:gd name="connsiteY7" fmla="*/ 4292848 h 4293964"/>
              <a:gd name="connsiteX8" fmla="*/ 0 w 9117072"/>
              <a:gd name="connsiteY8" fmla="*/ 0 h 429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17072" h="4293964">
                <a:moveTo>
                  <a:pt x="0" y="0"/>
                </a:moveTo>
                <a:lnTo>
                  <a:pt x="9117072" y="0"/>
                </a:lnTo>
                <a:lnTo>
                  <a:pt x="9117072" y="4006425"/>
                </a:lnTo>
                <a:lnTo>
                  <a:pt x="1410087" y="4006964"/>
                </a:lnTo>
                <a:cubicBezTo>
                  <a:pt x="1362013" y="4011137"/>
                  <a:pt x="1351017" y="4033148"/>
                  <a:pt x="1351363" y="4085589"/>
                </a:cubicBezTo>
                <a:cubicBezTo>
                  <a:pt x="1351711" y="4151196"/>
                  <a:pt x="1351391" y="4200554"/>
                  <a:pt x="1349658" y="4242437"/>
                </a:cubicBezTo>
                <a:cubicBezTo>
                  <a:pt x="1347925" y="4284320"/>
                  <a:pt x="1334479" y="4289384"/>
                  <a:pt x="1294848" y="4291674"/>
                </a:cubicBezTo>
                <a:cubicBezTo>
                  <a:pt x="1255217" y="4293964"/>
                  <a:pt x="403454" y="4293388"/>
                  <a:pt x="3568" y="4292848"/>
                </a:cubicBezTo>
                <a:cubicBezTo>
                  <a:pt x="1761" y="3267521"/>
                  <a:pt x="239" y="1086814"/>
                  <a:pt x="0" y="0"/>
                </a:cubicBezTo>
                <a:close/>
              </a:path>
            </a:pathLst>
          </a:custGeom>
        </p:spPr>
        <p:txBody>
          <a:bodyPr/>
          <a:lstStyle>
            <a:lvl1pPr>
              <a:defRPr lang="en-GB" dirty="0"/>
            </a:lvl1pPr>
          </a:lstStyle>
          <a:p>
            <a:r>
              <a:rPr lang="en-US"/>
              <a:t>Click icon to add picture</a:t>
            </a:r>
            <a:endParaRPr lang="en-GB" dirty="0"/>
          </a:p>
        </p:txBody>
      </p:sp>
      <p:sp>
        <p:nvSpPr>
          <p:cNvPr id="9" name="Rubrik 1"/>
          <p:cNvSpPr>
            <a:spLocks noGrp="1"/>
          </p:cNvSpPr>
          <p:nvPr>
            <p:ph type="title" hasCustomPrompt="1"/>
          </p:nvPr>
        </p:nvSpPr>
        <p:spPr>
          <a:xfrm>
            <a:off x="1619250" y="323613"/>
            <a:ext cx="6935788" cy="501254"/>
          </a:xfrm>
        </p:spPr>
        <p:txBody>
          <a:bodyPr/>
          <a:lstStyle/>
          <a:p>
            <a:r>
              <a:rPr lang="sv-SE" dirty="0" err="1"/>
              <a:t>Chapter</a:t>
            </a:r>
            <a:r>
              <a:rPr lang="sv-SE" dirty="0"/>
              <a:t> </a:t>
            </a:r>
            <a:r>
              <a:rPr lang="sv-SE" dirty="0" err="1"/>
              <a:t>heading</a:t>
            </a:r>
            <a:endParaRPr lang="en-GB" dirty="0"/>
          </a:p>
        </p:txBody>
      </p:sp>
      <p:sp>
        <p:nvSpPr>
          <p:cNvPr id="10" name="Platshållare för bildnummer 5"/>
          <p:cNvSpPr>
            <a:spLocks noGrp="1"/>
          </p:cNvSpPr>
          <p:nvPr>
            <p:ph type="sldNum" sz="quarter" idx="12"/>
          </p:nvPr>
        </p:nvSpPr>
        <p:spPr>
          <a:xfrm>
            <a:off x="8172400" y="4724617"/>
            <a:ext cx="531863" cy="273844"/>
          </a:xfrm>
        </p:spPr>
        <p:txBody>
          <a:bodyPr/>
          <a:lstStyle>
            <a:lvl1pPr>
              <a:defRPr sz="1100"/>
            </a:lvl1pPr>
          </a:lstStyle>
          <a:p>
            <a:pPr marL="103706">
              <a:lnSpc>
                <a:spcPts val="1094"/>
              </a:lnSpc>
            </a:pPr>
            <a:fld id="{81D60167-4931-47E6-BA6A-407CBD079E47}" type="slidenum">
              <a:rPr lang="en-US" spc="-103" smtClean="0"/>
              <a:pPr marL="103706">
                <a:lnSpc>
                  <a:spcPts val="1094"/>
                </a:lnSpc>
              </a:pPr>
              <a:t>‹#›</a:t>
            </a:fld>
            <a:r>
              <a:rPr lang="en-US" spc="-206"/>
              <a:t> </a:t>
            </a:r>
            <a:endParaRPr lang="en-US" spc="-103" dirty="0"/>
          </a:p>
        </p:txBody>
      </p:sp>
      <p:sp>
        <p:nvSpPr>
          <p:cNvPr id="11" name="Platshållare för sidfot 4"/>
          <p:cNvSpPr>
            <a:spLocks noGrp="1"/>
          </p:cNvSpPr>
          <p:nvPr>
            <p:ph type="ftr" sz="quarter" idx="11"/>
          </p:nvPr>
        </p:nvSpPr>
        <p:spPr>
          <a:xfrm>
            <a:off x="1619250" y="4773106"/>
            <a:ext cx="6445250" cy="273844"/>
          </a:xfrm>
        </p:spPr>
        <p:txBody>
          <a:bodyPr lIns="0" tIns="0" rIns="0" bIns="0" anchor="t" anchorCtr="0"/>
          <a:lstStyle>
            <a:lvl1pPr algn="l">
              <a:lnSpc>
                <a:spcPts val="900"/>
              </a:lnSpc>
              <a:defRPr sz="1100" b="1" cap="all" baseline="0">
                <a:solidFill>
                  <a:schemeClr val="bg1"/>
                </a:solidFill>
              </a:defRPr>
            </a:lvl1pPr>
          </a:lstStyle>
          <a:p>
            <a:r>
              <a:rPr lang="en-US"/>
              <a:t>ID2201 Distributed Systems / Transactions</a:t>
            </a:r>
          </a:p>
        </p:txBody>
      </p:sp>
    </p:spTree>
    <p:extLst>
      <p:ext uri="{BB962C8B-B14F-4D97-AF65-F5344CB8AC3E}">
        <p14:creationId xmlns:p14="http://schemas.microsoft.com/office/powerpoint/2010/main" val="333144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arge image">
    <p:spTree>
      <p:nvGrpSpPr>
        <p:cNvPr id="1" name=""/>
        <p:cNvGrpSpPr/>
        <p:nvPr/>
      </p:nvGrpSpPr>
      <p:grpSpPr>
        <a:xfrm>
          <a:off x="0" y="0"/>
          <a:ext cx="0" cy="0"/>
          <a:chOff x="0" y="0"/>
          <a:chExt cx="0" cy="0"/>
        </a:xfrm>
      </p:grpSpPr>
      <p:sp>
        <p:nvSpPr>
          <p:cNvPr id="8" name="Platshållare för bild 7"/>
          <p:cNvSpPr>
            <a:spLocks noGrp="1"/>
          </p:cNvSpPr>
          <p:nvPr>
            <p:ph type="pic" sz="quarter" idx="13"/>
          </p:nvPr>
        </p:nvSpPr>
        <p:spPr>
          <a:xfrm>
            <a:off x="1619250" y="1066800"/>
            <a:ext cx="6935788" cy="3178969"/>
          </a:xfrm>
        </p:spPr>
        <p:txBody>
          <a:bodyPr/>
          <a:lstStyle/>
          <a:p>
            <a:r>
              <a:rPr lang="en-US"/>
              <a:t>Click icon to add picture</a:t>
            </a:r>
            <a:endParaRPr lang="en-GB" dirty="0"/>
          </a:p>
        </p:txBody>
      </p:sp>
      <p:sp>
        <p:nvSpPr>
          <p:cNvPr id="9" name="Rubrik 1"/>
          <p:cNvSpPr>
            <a:spLocks noGrp="1"/>
          </p:cNvSpPr>
          <p:nvPr>
            <p:ph type="title"/>
          </p:nvPr>
        </p:nvSpPr>
        <p:spPr>
          <a:xfrm>
            <a:off x="1619250" y="323613"/>
            <a:ext cx="6935788" cy="501254"/>
          </a:xfrm>
        </p:spPr>
        <p:txBody>
          <a:bodyPr/>
          <a:lstStyle/>
          <a:p>
            <a:r>
              <a:rPr lang="en-US"/>
              <a:t>Click to edit Master title style</a:t>
            </a:r>
            <a:endParaRPr lang="en-GB" dirty="0"/>
          </a:p>
        </p:txBody>
      </p:sp>
      <p:sp>
        <p:nvSpPr>
          <p:cNvPr id="10" name="Platshållare för bildnummer 5"/>
          <p:cNvSpPr>
            <a:spLocks noGrp="1"/>
          </p:cNvSpPr>
          <p:nvPr>
            <p:ph type="sldNum" sz="quarter" idx="12"/>
          </p:nvPr>
        </p:nvSpPr>
        <p:spPr>
          <a:xfrm>
            <a:off x="8172400" y="4724617"/>
            <a:ext cx="531863" cy="273844"/>
          </a:xfrm>
        </p:spPr>
        <p:txBody>
          <a:bodyPr/>
          <a:lstStyle>
            <a:lvl1pPr>
              <a:defRPr sz="1100"/>
            </a:lvl1pPr>
          </a:lstStyle>
          <a:p>
            <a:pPr marL="103706">
              <a:lnSpc>
                <a:spcPts val="1094"/>
              </a:lnSpc>
            </a:pPr>
            <a:fld id="{81D60167-4931-47E6-BA6A-407CBD079E47}" type="slidenum">
              <a:rPr lang="en-US" spc="-103" smtClean="0"/>
              <a:pPr marL="103706">
                <a:lnSpc>
                  <a:spcPts val="1094"/>
                </a:lnSpc>
              </a:pPr>
              <a:t>‹#›</a:t>
            </a:fld>
            <a:r>
              <a:rPr lang="en-US" spc="-206"/>
              <a:t> </a:t>
            </a:r>
            <a:endParaRPr lang="en-US" spc="-103" dirty="0"/>
          </a:p>
        </p:txBody>
      </p:sp>
      <p:sp>
        <p:nvSpPr>
          <p:cNvPr id="11" name="Platshållare för sidfot 4"/>
          <p:cNvSpPr>
            <a:spLocks noGrp="1"/>
          </p:cNvSpPr>
          <p:nvPr>
            <p:ph type="ftr" sz="quarter" idx="11"/>
          </p:nvPr>
        </p:nvSpPr>
        <p:spPr>
          <a:xfrm>
            <a:off x="1619249" y="4773106"/>
            <a:ext cx="6463393" cy="273844"/>
          </a:xfrm>
        </p:spPr>
        <p:txBody>
          <a:bodyPr lIns="0" tIns="0" rIns="0" bIns="0" anchor="t" anchorCtr="0"/>
          <a:lstStyle>
            <a:lvl1pPr algn="l">
              <a:lnSpc>
                <a:spcPts val="900"/>
              </a:lnSpc>
              <a:defRPr sz="1100" b="1" cap="all" baseline="0">
                <a:solidFill>
                  <a:schemeClr val="bg1"/>
                </a:solidFill>
              </a:defRPr>
            </a:lvl1pPr>
          </a:lstStyle>
          <a:p>
            <a:r>
              <a:rPr lang="en-US"/>
              <a:t>ID2201 Distributed Systems / Transactions</a:t>
            </a:r>
          </a:p>
        </p:txBody>
      </p:sp>
    </p:spTree>
    <p:extLst>
      <p:ext uri="{BB962C8B-B14F-4D97-AF65-F5344CB8AC3E}">
        <p14:creationId xmlns:p14="http://schemas.microsoft.com/office/powerpoint/2010/main" val="253924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6" name="Platshållare för bildnummer 5"/>
          <p:cNvSpPr>
            <a:spLocks noGrp="1"/>
          </p:cNvSpPr>
          <p:nvPr>
            <p:ph type="sldNum" sz="quarter" idx="12"/>
          </p:nvPr>
        </p:nvSpPr>
        <p:spPr>
          <a:xfrm>
            <a:off x="8172400" y="4724617"/>
            <a:ext cx="531863" cy="273844"/>
          </a:xfrm>
        </p:spPr>
        <p:txBody>
          <a:bodyPr/>
          <a:lstStyle>
            <a:lvl1pPr>
              <a:defRPr sz="1100"/>
            </a:lvl1pPr>
          </a:lstStyle>
          <a:p>
            <a:pPr marL="103706">
              <a:lnSpc>
                <a:spcPts val="1094"/>
              </a:lnSpc>
            </a:pPr>
            <a:fld id="{81D60167-4931-47E6-BA6A-407CBD079E47}" type="slidenum">
              <a:rPr lang="en-US" spc="-103" smtClean="0"/>
              <a:pPr marL="103706">
                <a:lnSpc>
                  <a:spcPts val="1094"/>
                </a:lnSpc>
              </a:pPr>
              <a:t>‹#›</a:t>
            </a:fld>
            <a:r>
              <a:rPr lang="en-US" spc="-206"/>
              <a:t> </a:t>
            </a:r>
            <a:endParaRPr lang="en-US" spc="-103" dirty="0"/>
          </a:p>
        </p:txBody>
      </p:sp>
      <p:sp>
        <p:nvSpPr>
          <p:cNvPr id="7" name="Platshållare för sidfot 4"/>
          <p:cNvSpPr>
            <a:spLocks noGrp="1"/>
          </p:cNvSpPr>
          <p:nvPr>
            <p:ph type="ftr" sz="quarter" idx="11"/>
          </p:nvPr>
        </p:nvSpPr>
        <p:spPr>
          <a:xfrm>
            <a:off x="1619249" y="4773106"/>
            <a:ext cx="6463393" cy="273844"/>
          </a:xfrm>
        </p:spPr>
        <p:txBody>
          <a:bodyPr lIns="0" tIns="0" rIns="0" bIns="0" anchor="t" anchorCtr="0"/>
          <a:lstStyle>
            <a:lvl1pPr algn="l">
              <a:lnSpc>
                <a:spcPts val="900"/>
              </a:lnSpc>
              <a:defRPr sz="1100" b="1" cap="all" baseline="0">
                <a:solidFill>
                  <a:schemeClr val="bg1"/>
                </a:solidFill>
              </a:defRPr>
            </a:lvl1pPr>
          </a:lstStyle>
          <a:p>
            <a:r>
              <a:rPr lang="en-US"/>
              <a:t>ID2201 Distributed Systems / Transactions</a:t>
            </a:r>
          </a:p>
        </p:txBody>
      </p:sp>
    </p:spTree>
    <p:extLst>
      <p:ext uri="{BB962C8B-B14F-4D97-AF65-F5344CB8AC3E}">
        <p14:creationId xmlns:p14="http://schemas.microsoft.com/office/powerpoint/2010/main" val="354627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1619250" y="323613"/>
            <a:ext cx="6935788" cy="501254"/>
          </a:xfrm>
          <a:prstGeom prst="rect">
            <a:avLst/>
          </a:prstGeom>
        </p:spPr>
        <p:txBody>
          <a:bodyPr vert="horz" lIns="0" tIns="0" rIns="0" bIns="0" rtlCol="0" anchor="b" anchorCtr="0">
            <a:noAutofit/>
          </a:bodyPr>
          <a:lstStyle/>
          <a:p>
            <a:r>
              <a:rPr lang="sv-SE" dirty="0"/>
              <a:t>Klicka här för att ändra format</a:t>
            </a:r>
            <a:endParaRPr lang="en-GB" dirty="0"/>
          </a:p>
        </p:txBody>
      </p:sp>
      <p:sp>
        <p:nvSpPr>
          <p:cNvPr id="3" name="Platshållare för text 2"/>
          <p:cNvSpPr>
            <a:spLocks noGrp="1"/>
          </p:cNvSpPr>
          <p:nvPr>
            <p:ph type="body" idx="1"/>
          </p:nvPr>
        </p:nvSpPr>
        <p:spPr>
          <a:xfrm>
            <a:off x="1619250" y="1069975"/>
            <a:ext cx="6935788" cy="3175793"/>
          </a:xfrm>
          <a:prstGeom prst="rect">
            <a:avLst/>
          </a:prstGeom>
        </p:spPr>
        <p:txBody>
          <a:bodyPr vert="horz" lIns="0" tIns="0" rIns="0" bIns="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5" name="Platshållare för sidfot 4"/>
          <p:cNvSpPr>
            <a:spLocks noGrp="1"/>
          </p:cNvSpPr>
          <p:nvPr>
            <p:ph type="ftr" sz="quarter" idx="3"/>
          </p:nvPr>
        </p:nvSpPr>
        <p:spPr>
          <a:xfrm>
            <a:off x="1619249" y="4731544"/>
            <a:ext cx="6517821" cy="273844"/>
          </a:xfrm>
          <a:prstGeom prst="rect">
            <a:avLst/>
          </a:prstGeom>
        </p:spPr>
        <p:txBody>
          <a:bodyPr vert="horz" lIns="0" tIns="0" rIns="0" bIns="0" rtlCol="0" anchor="t"/>
          <a:lstStyle>
            <a:lvl1pPr>
              <a:defRPr lang="en-GB" sz="700" b="1" cap="all" baseline="0">
                <a:solidFill>
                  <a:schemeClr val="bg1"/>
                </a:solidFill>
              </a:defRPr>
            </a:lvl1pPr>
          </a:lstStyle>
          <a:p>
            <a:r>
              <a:rPr lang="en-US"/>
              <a:t>ID2201 Distributed Systems / Transactions</a:t>
            </a:r>
          </a:p>
        </p:txBody>
      </p:sp>
      <p:sp>
        <p:nvSpPr>
          <p:cNvPr id="6" name="Platshållare för bildnummer 5"/>
          <p:cNvSpPr>
            <a:spLocks noGrp="1"/>
          </p:cNvSpPr>
          <p:nvPr>
            <p:ph type="sldNum" sz="quarter" idx="4"/>
          </p:nvPr>
        </p:nvSpPr>
        <p:spPr>
          <a:xfrm>
            <a:off x="8172400" y="4731544"/>
            <a:ext cx="531863" cy="273844"/>
          </a:xfrm>
          <a:prstGeom prst="rect">
            <a:avLst/>
          </a:prstGeom>
        </p:spPr>
        <p:txBody>
          <a:bodyPr vert="horz" lIns="0" tIns="0" rIns="0" bIns="0" rtlCol="0" anchor="t"/>
          <a:lstStyle>
            <a:lvl1pPr algn="r">
              <a:defRPr lang="en-GB" sz="700" b="1" cap="all" baseline="0" smtClean="0">
                <a:solidFill>
                  <a:schemeClr val="bg1"/>
                </a:solidFill>
              </a:defRPr>
            </a:lvl1pPr>
          </a:lstStyle>
          <a:p>
            <a:pPr marL="103706">
              <a:lnSpc>
                <a:spcPts val="1094"/>
              </a:lnSpc>
            </a:pPr>
            <a:fld id="{81D60167-4931-47E6-BA6A-407CBD079E47}" type="slidenum">
              <a:rPr lang="en-US" spc="-103" smtClean="0"/>
              <a:pPr marL="103706">
                <a:lnSpc>
                  <a:spcPts val="1094"/>
                </a:lnSpc>
              </a:pPr>
              <a:t>‹#›</a:t>
            </a:fld>
            <a:r>
              <a:rPr lang="en-US" spc="-206"/>
              <a:t> </a:t>
            </a:r>
            <a:endParaRPr lang="en-US" spc="-103" dirty="0"/>
          </a:p>
        </p:txBody>
      </p:sp>
      <p:sp>
        <p:nvSpPr>
          <p:cNvPr id="4" name="Platshållare för datum 3"/>
          <p:cNvSpPr>
            <a:spLocks noGrp="1"/>
          </p:cNvSpPr>
          <p:nvPr>
            <p:ph type="dt" sz="half" idx="2"/>
          </p:nvPr>
        </p:nvSpPr>
        <p:spPr>
          <a:xfrm>
            <a:off x="5580112" y="4716382"/>
            <a:ext cx="2133600" cy="273844"/>
          </a:xfrm>
          <a:prstGeom prst="rect">
            <a:avLst/>
          </a:prstGeom>
        </p:spPr>
        <p:txBody>
          <a:bodyPr vert="horz" lIns="0" tIns="0" rIns="0" bIns="0" rtlCol="0" anchor="t"/>
          <a:lstStyle>
            <a:lvl1pPr>
              <a:defRPr lang="en-GB" sz="700" b="1" cap="all" baseline="0" smtClean="0">
                <a:solidFill>
                  <a:schemeClr val="bg1"/>
                </a:solidFill>
              </a:defRPr>
            </a:lvl1pPr>
          </a:lstStyle>
          <a:p>
            <a:endParaRPr lang="en-US"/>
          </a:p>
        </p:txBody>
      </p:sp>
      <p:sp>
        <p:nvSpPr>
          <p:cNvPr id="9" name="Rektangel 12"/>
          <p:cNvSpPr/>
          <p:nvPr/>
        </p:nvSpPr>
        <p:spPr>
          <a:xfrm>
            <a:off x="0" y="4478534"/>
            <a:ext cx="9144000" cy="681540"/>
          </a:xfrm>
          <a:custGeom>
            <a:avLst/>
            <a:gdLst>
              <a:gd name="connsiteX0" fmla="*/ 1360291 w 9144000"/>
              <a:gd name="connsiteY0" fmla="*/ 0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259632 w 9144000"/>
              <a:gd name="connsiteY20" fmla="*/ 255909 h 908720"/>
              <a:gd name="connsiteX21" fmla="*/ 1261441 w 9144000"/>
              <a:gd name="connsiteY21" fmla="*/ 246949 h 908720"/>
              <a:gd name="connsiteX22" fmla="*/ 1261441 w 9144000"/>
              <a:gd name="connsiteY22" fmla="*/ 91699 h 908720"/>
              <a:gd name="connsiteX23" fmla="*/ 1360291 w 9144000"/>
              <a:gd name="connsiteY23" fmla="*/ 0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259632 w 9144000"/>
              <a:gd name="connsiteY20" fmla="*/ 255909 h 908720"/>
              <a:gd name="connsiteX21" fmla="*/ 1261441 w 9144000"/>
              <a:gd name="connsiteY21" fmla="*/ 246949 h 908720"/>
              <a:gd name="connsiteX22" fmla="*/ 1261441 w 9144000"/>
              <a:gd name="connsiteY22" fmla="*/ 91699 h 908720"/>
              <a:gd name="connsiteX23" fmla="*/ 1405535 w 9144000"/>
              <a:gd name="connsiteY23"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259632 w 9144000"/>
              <a:gd name="connsiteY20" fmla="*/ 255909 h 908720"/>
              <a:gd name="connsiteX21" fmla="*/ 1261441 w 9144000"/>
              <a:gd name="connsiteY21" fmla="*/ 246949 h 908720"/>
              <a:gd name="connsiteX22" fmla="*/ 1347166 w 9144000"/>
              <a:gd name="connsiteY22" fmla="*/ 82173 h 908720"/>
              <a:gd name="connsiteX23" fmla="*/ 1405535 w 9144000"/>
              <a:gd name="connsiteY23"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259632 w 9144000"/>
              <a:gd name="connsiteY20" fmla="*/ 255909 h 908720"/>
              <a:gd name="connsiteX21" fmla="*/ 1349548 w 9144000"/>
              <a:gd name="connsiteY21" fmla="*/ 285049 h 908720"/>
              <a:gd name="connsiteX22" fmla="*/ 1347166 w 9144000"/>
              <a:gd name="connsiteY22" fmla="*/ 82173 h 908720"/>
              <a:gd name="connsiteX23" fmla="*/ 1405535 w 9144000"/>
              <a:gd name="connsiteY23"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252489 w 9144000"/>
              <a:gd name="connsiteY20" fmla="*/ 189235 h 908720"/>
              <a:gd name="connsiteX21" fmla="*/ 1349548 w 9144000"/>
              <a:gd name="connsiteY21" fmla="*/ 285049 h 908720"/>
              <a:gd name="connsiteX22" fmla="*/ 1347166 w 9144000"/>
              <a:gd name="connsiteY22" fmla="*/ 82173 h 908720"/>
              <a:gd name="connsiteX23" fmla="*/ 1405535 w 9144000"/>
              <a:gd name="connsiteY23"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349548 w 9144000"/>
              <a:gd name="connsiteY20" fmla="*/ 285049 h 908720"/>
              <a:gd name="connsiteX21" fmla="*/ 1347166 w 9144000"/>
              <a:gd name="connsiteY21" fmla="*/ 82173 h 908720"/>
              <a:gd name="connsiteX22" fmla="*/ 1405535 w 9144000"/>
              <a:gd name="connsiteY22"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349548 w 9144000"/>
              <a:gd name="connsiteY19" fmla="*/ 285049 h 908720"/>
              <a:gd name="connsiteX20" fmla="*/ 1347166 w 9144000"/>
              <a:gd name="connsiteY20" fmla="*/ 82173 h 908720"/>
              <a:gd name="connsiteX21" fmla="*/ 1405535 w 9144000"/>
              <a:gd name="connsiteY21"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349548 w 9144000"/>
              <a:gd name="connsiteY18" fmla="*/ 285049 h 908720"/>
              <a:gd name="connsiteX19" fmla="*/ 1347166 w 9144000"/>
              <a:gd name="connsiteY19" fmla="*/ 82173 h 908720"/>
              <a:gd name="connsiteX20" fmla="*/ 1405535 w 9144000"/>
              <a:gd name="connsiteY20"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287255 w 9144000"/>
              <a:gd name="connsiteY17" fmla="*/ 320352 h 908720"/>
              <a:gd name="connsiteX18" fmla="*/ 1349548 w 9144000"/>
              <a:gd name="connsiteY18" fmla="*/ 285049 h 908720"/>
              <a:gd name="connsiteX19" fmla="*/ 1347166 w 9144000"/>
              <a:gd name="connsiteY19" fmla="*/ 82173 h 908720"/>
              <a:gd name="connsiteX20" fmla="*/ 1405535 w 9144000"/>
              <a:gd name="connsiteY20"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287255 w 9144000"/>
              <a:gd name="connsiteY17" fmla="*/ 320352 h 908720"/>
              <a:gd name="connsiteX18" fmla="*/ 1349548 w 9144000"/>
              <a:gd name="connsiteY18" fmla="*/ 285049 h 908720"/>
              <a:gd name="connsiteX19" fmla="*/ 1347166 w 9144000"/>
              <a:gd name="connsiteY19" fmla="*/ 82173 h 908720"/>
              <a:gd name="connsiteX20" fmla="*/ 1405535 w 9144000"/>
              <a:gd name="connsiteY20"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287255 w 9144000"/>
              <a:gd name="connsiteY17" fmla="*/ 320352 h 908720"/>
              <a:gd name="connsiteX18" fmla="*/ 1349548 w 9144000"/>
              <a:gd name="connsiteY18" fmla="*/ 285049 h 908720"/>
              <a:gd name="connsiteX19" fmla="*/ 1347166 w 9144000"/>
              <a:gd name="connsiteY19" fmla="*/ 82173 h 908720"/>
              <a:gd name="connsiteX20" fmla="*/ 1405535 w 9144000"/>
              <a:gd name="connsiteY20"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277730 w 9144000"/>
              <a:gd name="connsiteY17" fmla="*/ 329877 h 908720"/>
              <a:gd name="connsiteX18" fmla="*/ 1349548 w 9144000"/>
              <a:gd name="connsiteY18" fmla="*/ 285049 h 908720"/>
              <a:gd name="connsiteX19" fmla="*/ 1347166 w 9144000"/>
              <a:gd name="connsiteY19" fmla="*/ 82173 h 908720"/>
              <a:gd name="connsiteX20" fmla="*/ 1405535 w 9144000"/>
              <a:gd name="connsiteY20"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277730 w 9144000"/>
              <a:gd name="connsiteY16" fmla="*/ 329877 h 908720"/>
              <a:gd name="connsiteX17" fmla="*/ 1349548 w 9144000"/>
              <a:gd name="connsiteY17" fmla="*/ 285049 h 908720"/>
              <a:gd name="connsiteX18" fmla="*/ 1347166 w 9144000"/>
              <a:gd name="connsiteY18" fmla="*/ 82173 h 908720"/>
              <a:gd name="connsiteX19" fmla="*/ 1405535 w 9144000"/>
              <a:gd name="connsiteY19"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1277730 w 9144000"/>
              <a:gd name="connsiteY15" fmla="*/ 329877 h 908720"/>
              <a:gd name="connsiteX16" fmla="*/ 1349548 w 9144000"/>
              <a:gd name="connsiteY16" fmla="*/ 285049 h 908720"/>
              <a:gd name="connsiteX17" fmla="*/ 1347166 w 9144000"/>
              <a:gd name="connsiteY17" fmla="*/ 82173 h 908720"/>
              <a:gd name="connsiteX18" fmla="*/ 1405535 w 9144000"/>
              <a:gd name="connsiteY18"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95250 w 9144000"/>
              <a:gd name="connsiteY14" fmla="*/ 244152 h 908720"/>
              <a:gd name="connsiteX15" fmla="*/ 1277730 w 9144000"/>
              <a:gd name="connsiteY15" fmla="*/ 329877 h 908720"/>
              <a:gd name="connsiteX16" fmla="*/ 1349548 w 9144000"/>
              <a:gd name="connsiteY16" fmla="*/ 285049 h 908720"/>
              <a:gd name="connsiteX17" fmla="*/ 1347166 w 9144000"/>
              <a:gd name="connsiteY17" fmla="*/ 82173 h 908720"/>
              <a:gd name="connsiteX18" fmla="*/ 1405535 w 9144000"/>
              <a:gd name="connsiteY18"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9548 w 9144000"/>
              <a:gd name="connsiteY15" fmla="*/ 28504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9548 w 9144000"/>
              <a:gd name="connsiteY15" fmla="*/ 28504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9548 w 9144000"/>
              <a:gd name="connsiteY15" fmla="*/ 28504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4785 w 9144000"/>
              <a:gd name="connsiteY15" fmla="*/ 25964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4785 w 9144000"/>
              <a:gd name="connsiteY15" fmla="*/ 25964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2404 w 9144000"/>
              <a:gd name="connsiteY15" fmla="*/ 24059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2404 w 9144000"/>
              <a:gd name="connsiteY15" fmla="*/ 240599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51929 w 9144000"/>
              <a:gd name="connsiteY15" fmla="*/ 243773 h 908720"/>
              <a:gd name="connsiteX16" fmla="*/ 1347166 w 9144000"/>
              <a:gd name="connsiteY16" fmla="*/ 82173 h 908720"/>
              <a:gd name="connsiteX17" fmla="*/ 1405535 w 9144000"/>
              <a:gd name="connsiteY17" fmla="*/ 3175 h 908720"/>
              <a:gd name="connsiteX0" fmla="*/ 1405535 w 9144000"/>
              <a:gd name="connsiteY0" fmla="*/ 3175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1277730 w 9144000"/>
              <a:gd name="connsiteY14" fmla="*/ 329877 h 908720"/>
              <a:gd name="connsiteX15" fmla="*/ 1349547 w 9144000"/>
              <a:gd name="connsiteY15" fmla="*/ 240597 h 908720"/>
              <a:gd name="connsiteX16" fmla="*/ 1347166 w 9144000"/>
              <a:gd name="connsiteY16" fmla="*/ 82173 h 908720"/>
              <a:gd name="connsiteX17" fmla="*/ 1405535 w 9144000"/>
              <a:gd name="connsiteY17" fmla="*/ 3175 h 90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44000" h="908720">
                <a:moveTo>
                  <a:pt x="1405535" y="3175"/>
                </a:moveTo>
                <a:lnTo>
                  <a:pt x="9144000" y="0"/>
                </a:lnTo>
                <a:lnTo>
                  <a:pt x="9144000" y="262632"/>
                </a:lnTo>
                <a:lnTo>
                  <a:pt x="9144000" y="328588"/>
                </a:lnTo>
                <a:lnTo>
                  <a:pt x="9144000" y="808061"/>
                </a:lnTo>
                <a:lnTo>
                  <a:pt x="9144000" y="883320"/>
                </a:lnTo>
                <a:lnTo>
                  <a:pt x="9144000" y="904652"/>
                </a:lnTo>
                <a:lnTo>
                  <a:pt x="9065179" y="904652"/>
                </a:lnTo>
                <a:cubicBezTo>
                  <a:pt x="9058414" y="907870"/>
                  <a:pt x="9050977" y="908720"/>
                  <a:pt x="9043341" y="908720"/>
                </a:cubicBezTo>
                <a:lnTo>
                  <a:pt x="1259632" y="908720"/>
                </a:lnTo>
                <a:lnTo>
                  <a:pt x="1259632" y="904652"/>
                </a:lnTo>
                <a:lnTo>
                  <a:pt x="0" y="904652"/>
                </a:lnTo>
                <a:lnTo>
                  <a:pt x="0" y="883320"/>
                </a:lnTo>
                <a:lnTo>
                  <a:pt x="0" y="328588"/>
                </a:lnTo>
                <a:lnTo>
                  <a:pt x="1277730" y="329877"/>
                </a:lnTo>
                <a:cubicBezTo>
                  <a:pt x="1348269" y="325051"/>
                  <a:pt x="1350277" y="310983"/>
                  <a:pt x="1349547" y="240597"/>
                </a:cubicBezTo>
                <a:cubicBezTo>
                  <a:pt x="1348817" y="170211"/>
                  <a:pt x="1346372" y="141332"/>
                  <a:pt x="1347166" y="82173"/>
                </a:cubicBezTo>
                <a:cubicBezTo>
                  <a:pt x="1350354" y="30713"/>
                  <a:pt x="1362530" y="3175"/>
                  <a:pt x="1405535" y="317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2" descr="http://intra.kth.se/polopoly_fs/1.383275!/image/KTH_pngs.png">
            <a:extLst>
              <a:ext uri="{FF2B5EF4-FFF2-40B4-BE49-F238E27FC236}">
                <a16:creationId xmlns:a16="http://schemas.microsoft.com/office/drawing/2014/main" id="{5A193A81-BD1B-D243-9C2A-B65A2D136D9F}"/>
              </a:ext>
            </a:extLst>
          </p:cNvPr>
          <p:cNvPicPr>
            <a:picLocks noChangeArrowheads="1"/>
          </p:cNvPicPr>
          <p:nvPr userDrawn="1"/>
        </p:nvPicPr>
        <p:blipFill rotWithShape="1">
          <a:blip r:embed="rId12" cstate="print">
            <a:extLst>
              <a:ext uri="{28A0092B-C50C-407E-A947-70E740481C1C}">
                <a14:useLocalDpi xmlns:a14="http://schemas.microsoft.com/office/drawing/2010/main" val="0"/>
              </a:ext>
            </a:extLst>
          </a:blip>
          <a:srcRect r="36469" b="7207"/>
          <a:stretch/>
        </p:blipFill>
        <p:spPr bwMode="gray">
          <a:xfrm>
            <a:off x="347664" y="258367"/>
            <a:ext cx="603657" cy="6024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713054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hf hdr="0" dt="0"/>
  <p:txStyles>
    <p:title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p:titleStyle>
    <p:bodyStyle>
      <a:lvl1pPr marL="0" indent="0" algn="l" defTabSz="914400" rtl="0" eaLnBrk="1" latinLnBrk="0" hangingPunct="1">
        <a:lnSpc>
          <a:spcPct val="100000"/>
        </a:lnSpc>
        <a:spcBef>
          <a:spcPct val="20000"/>
        </a:spcBef>
        <a:buFont typeface="Arial" pitchFamily="34" charset="0"/>
        <a:buNone/>
        <a:defRPr sz="2000" kern="1200">
          <a:solidFill>
            <a:schemeClr val="tx1"/>
          </a:solidFill>
          <a:latin typeface="+mn-lt"/>
          <a:ea typeface="+mn-ea"/>
          <a:cs typeface="+mn-cs"/>
        </a:defRPr>
      </a:lvl1pPr>
      <a:lvl2pPr marL="355600" indent="-355600"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2pPr>
      <a:lvl3pPr marL="723900" indent="-368300"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3pPr>
      <a:lvl4pPr marL="1076325" indent="-352425"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4pPr>
      <a:lvl5pPr marL="1535113" indent="-457200"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8644534" y="1458094"/>
            <a:ext cx="0" cy="20131"/>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1" name="object 11"/>
          <p:cNvSpPr/>
          <p:nvPr/>
        </p:nvSpPr>
        <p:spPr>
          <a:xfrm>
            <a:off x="8644534" y="1437962"/>
            <a:ext cx="0" cy="20131"/>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2" name="object 12"/>
          <p:cNvSpPr/>
          <p:nvPr/>
        </p:nvSpPr>
        <p:spPr>
          <a:xfrm>
            <a:off x="8644534" y="1417831"/>
            <a:ext cx="0" cy="20131"/>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13" name="object 13"/>
          <p:cNvSpPr txBox="1">
            <a:spLocks noGrp="1"/>
          </p:cNvSpPr>
          <p:nvPr>
            <p:ph type="ctrTitle"/>
          </p:nvPr>
        </p:nvSpPr>
        <p:spPr/>
        <p:txBody>
          <a:bodyPr/>
          <a:lstStyle/>
          <a:p>
            <a:r>
              <a:rPr lang="en-US" dirty="0"/>
              <a:t>Transactions</a:t>
            </a:r>
          </a:p>
        </p:txBody>
      </p:sp>
      <p:sp>
        <p:nvSpPr>
          <p:cNvPr id="16" name="Subtitle 15"/>
          <p:cNvSpPr>
            <a:spLocks noGrp="1"/>
          </p:cNvSpPr>
          <p:nvPr>
            <p:ph type="subTitle" idx="1"/>
          </p:nvPr>
        </p:nvSpPr>
        <p:spPr/>
        <p:txBody>
          <a:bodyPr/>
          <a:lstStyle/>
          <a:p>
            <a:r>
              <a:rPr lang="en-US"/>
              <a:t>Johan Montelius and Vladimir Vlassov</a:t>
            </a:r>
            <a:endParaRPr lang="en-US"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Inconsistent retrieval</a:t>
            </a:r>
          </a:p>
        </p:txBody>
      </p:sp>
      <p:sp>
        <p:nvSpPr>
          <p:cNvPr id="4" name="Slide Number Placeholder 3"/>
          <p:cNvSpPr>
            <a:spLocks noGrp="1"/>
          </p:cNvSpPr>
          <p:nvPr>
            <p:ph type="sldNum" sz="quarter" idx="12"/>
          </p:nvPr>
        </p:nvSpPr>
        <p:spPr/>
        <p:txBody>
          <a:bodyPr/>
          <a:lstStyle/>
          <a:p>
            <a:fld id="{81D60167-4931-47E6-BA6A-407CBD079E47}" type="slidenum">
              <a:rPr lang="en-US" smtClean="0"/>
              <a:pPr/>
              <a:t>10</a:t>
            </a:fld>
            <a:r>
              <a:rPr lang="en-US"/>
              <a:t> </a:t>
            </a:r>
            <a:endParaRPr lang="en-US" dirty="0"/>
          </a:p>
        </p:txBody>
      </p:sp>
      <p:sp>
        <p:nvSpPr>
          <p:cNvPr id="5" name="Footer Placeholder 4"/>
          <p:cNvSpPr>
            <a:spLocks noGrp="1"/>
          </p:cNvSpPr>
          <p:nvPr>
            <p:ph type="ftr" sz="quarter" idx="11"/>
          </p:nvPr>
        </p:nvSpPr>
        <p:spPr/>
        <p:txBody>
          <a:bodyPr/>
          <a:lstStyle/>
          <a:p>
            <a:r>
              <a:rPr lang="en-US"/>
              <a:t>ID2201 Distributed Systems / Transactions</a:t>
            </a:r>
          </a:p>
        </p:txBody>
      </p:sp>
      <p:sp>
        <p:nvSpPr>
          <p:cNvPr id="6" name="TextBox 5"/>
          <p:cNvSpPr txBox="1"/>
          <p:nvPr/>
        </p:nvSpPr>
        <p:spPr>
          <a:xfrm>
            <a:off x="2475381" y="971550"/>
            <a:ext cx="941284" cy="369332"/>
          </a:xfrm>
          <a:prstGeom prst="rect">
            <a:avLst/>
          </a:prstGeom>
          <a:noFill/>
        </p:spPr>
        <p:txBody>
          <a:bodyPr wrap="none" rtlCol="0">
            <a:spAutoFit/>
          </a:bodyPr>
          <a:lstStyle/>
          <a:p>
            <a:pPr algn="ctr"/>
            <a:r>
              <a:rPr lang="en-US" sz="1800" dirty="0"/>
              <a:t>client P</a:t>
            </a:r>
          </a:p>
        </p:txBody>
      </p:sp>
      <p:sp>
        <p:nvSpPr>
          <p:cNvPr id="7" name="TextBox 6"/>
          <p:cNvSpPr txBox="1"/>
          <p:nvPr/>
        </p:nvSpPr>
        <p:spPr>
          <a:xfrm>
            <a:off x="1903912" y="1428750"/>
            <a:ext cx="2084224"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a.withdraw</a:t>
            </a:r>
            <a:r>
              <a:rPr lang="en-US" sz="1800" dirty="0">
                <a:latin typeface="Consolas" panose="020B0609020204030204" pitchFamily="49" charset="0"/>
                <a:cs typeface="Consolas" panose="020B0609020204030204" pitchFamily="49" charset="0"/>
              </a:rPr>
              <a:t>(100)</a:t>
            </a:r>
          </a:p>
        </p:txBody>
      </p:sp>
      <p:sp>
        <p:nvSpPr>
          <p:cNvPr id="8" name="TextBox 7"/>
          <p:cNvSpPr txBox="1"/>
          <p:nvPr/>
        </p:nvSpPr>
        <p:spPr>
          <a:xfrm>
            <a:off x="1967230" y="3421618"/>
            <a:ext cx="1957587"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b.deposit</a:t>
            </a:r>
            <a:r>
              <a:rPr lang="en-US" sz="1800" dirty="0">
                <a:latin typeface="Consolas" panose="020B0609020204030204" pitchFamily="49" charset="0"/>
                <a:cs typeface="Consolas" panose="020B0609020204030204" pitchFamily="49" charset="0"/>
              </a:rPr>
              <a:t>(100)</a:t>
            </a:r>
          </a:p>
        </p:txBody>
      </p:sp>
      <p:sp>
        <p:nvSpPr>
          <p:cNvPr id="10" name="TextBox 9"/>
          <p:cNvSpPr txBox="1"/>
          <p:nvPr/>
        </p:nvSpPr>
        <p:spPr>
          <a:xfrm>
            <a:off x="6247909" y="971550"/>
            <a:ext cx="966932" cy="369332"/>
          </a:xfrm>
          <a:prstGeom prst="rect">
            <a:avLst/>
          </a:prstGeom>
          <a:noFill/>
        </p:spPr>
        <p:txBody>
          <a:bodyPr wrap="none" rtlCol="0">
            <a:spAutoFit/>
          </a:bodyPr>
          <a:lstStyle/>
          <a:p>
            <a:pPr algn="ctr"/>
            <a:r>
              <a:rPr lang="en-US" sz="1800" dirty="0"/>
              <a:t>client Q</a:t>
            </a:r>
          </a:p>
        </p:txBody>
      </p:sp>
      <p:sp>
        <p:nvSpPr>
          <p:cNvPr id="11" name="TextBox 10"/>
          <p:cNvSpPr txBox="1"/>
          <p:nvPr/>
        </p:nvSpPr>
        <p:spPr>
          <a:xfrm>
            <a:off x="5435989" y="1731565"/>
            <a:ext cx="2590773" cy="369332"/>
          </a:xfrm>
          <a:prstGeom prst="rect">
            <a:avLst/>
          </a:prstGeom>
          <a:noFill/>
        </p:spPr>
        <p:txBody>
          <a:bodyPr wrap="none" rtlCol="0">
            <a:spAutoFit/>
          </a:bodyPr>
          <a:lstStyle/>
          <a:p>
            <a:pPr algn="ctr"/>
            <a:r>
              <a:rPr lang="en-US" sz="1800" dirty="0">
                <a:latin typeface="Consolas" panose="020B0609020204030204" pitchFamily="49" charset="0"/>
                <a:cs typeface="Consolas" panose="020B0609020204030204" pitchFamily="49" charset="0"/>
              </a:rPr>
              <a:t>ta = </a:t>
            </a:r>
            <a:r>
              <a:rPr lang="en-US" sz="1800" dirty="0" err="1">
                <a:latin typeface="Consolas" panose="020B0609020204030204" pitchFamily="49" charset="0"/>
                <a:cs typeface="Consolas" panose="020B0609020204030204" pitchFamily="49" charset="0"/>
              </a:rPr>
              <a:t>a.getBalance</a:t>
            </a:r>
            <a:r>
              <a:rPr lang="en-US" sz="1800" dirty="0">
                <a:latin typeface="Consolas" panose="020B0609020204030204" pitchFamily="49" charset="0"/>
                <a:cs typeface="Consolas" panose="020B0609020204030204" pitchFamily="49" charset="0"/>
              </a:rPr>
              <a:t>()</a:t>
            </a:r>
          </a:p>
        </p:txBody>
      </p:sp>
      <p:sp>
        <p:nvSpPr>
          <p:cNvPr id="12" name="TextBox 11"/>
          <p:cNvSpPr txBox="1"/>
          <p:nvPr/>
        </p:nvSpPr>
        <p:spPr>
          <a:xfrm>
            <a:off x="5435989" y="2416373"/>
            <a:ext cx="2590774" cy="369332"/>
          </a:xfrm>
          <a:prstGeom prst="rect">
            <a:avLst/>
          </a:prstGeom>
          <a:noFill/>
        </p:spPr>
        <p:txBody>
          <a:bodyPr wrap="none" rtlCol="0">
            <a:spAutoFit/>
          </a:bodyPr>
          <a:lstStyle/>
          <a:p>
            <a:pPr algn="ctr"/>
            <a:r>
              <a:rPr lang="en-US" sz="1800" dirty="0" err="1">
                <a:solidFill>
                  <a:srgbClr val="FF0000"/>
                </a:solidFill>
                <a:latin typeface="Consolas" panose="020B0609020204030204" pitchFamily="49" charset="0"/>
                <a:cs typeface="Consolas" panose="020B0609020204030204" pitchFamily="49" charset="0"/>
              </a:rPr>
              <a:t>tb</a:t>
            </a:r>
            <a:r>
              <a:rPr lang="en-US" sz="1800" dirty="0">
                <a:solidFill>
                  <a:srgbClr val="FF0000"/>
                </a:solidFill>
                <a:latin typeface="Consolas" panose="020B0609020204030204" pitchFamily="49" charset="0"/>
                <a:cs typeface="Consolas" panose="020B0609020204030204" pitchFamily="49" charset="0"/>
              </a:rPr>
              <a:t> = </a:t>
            </a:r>
            <a:r>
              <a:rPr lang="en-US" sz="1800" dirty="0" err="1">
                <a:solidFill>
                  <a:srgbClr val="FF0000"/>
                </a:solidFill>
                <a:latin typeface="Consolas" panose="020B0609020204030204" pitchFamily="49" charset="0"/>
                <a:cs typeface="Consolas" panose="020B0609020204030204" pitchFamily="49" charset="0"/>
              </a:rPr>
              <a:t>b.getBalance</a:t>
            </a:r>
            <a:r>
              <a:rPr lang="en-US" sz="1800" dirty="0">
                <a:solidFill>
                  <a:srgbClr val="FF0000"/>
                </a:solidFill>
                <a:latin typeface="Consolas" panose="020B0609020204030204" pitchFamily="49" charset="0"/>
                <a:cs typeface="Consolas" panose="020B0609020204030204" pitchFamily="49" charset="0"/>
              </a:rPr>
              <a:t>()</a:t>
            </a:r>
          </a:p>
        </p:txBody>
      </p:sp>
      <p:sp>
        <p:nvSpPr>
          <p:cNvPr id="13" name="TextBox 12"/>
          <p:cNvSpPr txBox="1"/>
          <p:nvPr/>
        </p:nvSpPr>
        <p:spPr>
          <a:xfrm>
            <a:off x="5689263" y="3638550"/>
            <a:ext cx="2084224" cy="369332"/>
          </a:xfrm>
          <a:prstGeom prst="rect">
            <a:avLst/>
          </a:prstGeom>
          <a:noFill/>
        </p:spPr>
        <p:txBody>
          <a:bodyPr wrap="none" rtlCol="0">
            <a:spAutoFit/>
          </a:bodyPr>
          <a:lstStyle/>
          <a:p>
            <a:pPr algn="ctr"/>
            <a:r>
              <a:rPr lang="en-US" sz="1800" dirty="0">
                <a:latin typeface="Consolas" panose="020B0609020204030204" pitchFamily="49" charset="0"/>
                <a:cs typeface="Consolas" panose="020B0609020204030204" pitchFamily="49" charset="0"/>
              </a:rPr>
              <a:t>Total = ta + </a:t>
            </a:r>
            <a:r>
              <a:rPr lang="en-US" sz="1800" dirty="0" err="1">
                <a:latin typeface="Consolas" panose="020B0609020204030204" pitchFamily="49" charset="0"/>
                <a:cs typeface="Consolas" panose="020B0609020204030204" pitchFamily="49" charset="0"/>
              </a:rPr>
              <a:t>tb</a:t>
            </a:r>
            <a:endParaRPr lang="en-US" sz="1800" dirty="0">
              <a:latin typeface="Consolas" panose="020B0609020204030204" pitchFamily="49" charset="0"/>
              <a:cs typeface="Consolas" panose="020B0609020204030204" pitchFamily="49" charset="0"/>
            </a:endParaRPr>
          </a:p>
        </p:txBody>
      </p:sp>
      <p:cxnSp>
        <p:nvCxnSpPr>
          <p:cNvPr id="15" name="Straight Arrow Connector 14"/>
          <p:cNvCxnSpPr>
            <a:stCxn id="7" idx="2"/>
            <a:endCxn id="8" idx="0"/>
          </p:cNvCxnSpPr>
          <p:nvPr/>
        </p:nvCxnSpPr>
        <p:spPr>
          <a:xfrm>
            <a:off x="2946024" y="1798082"/>
            <a:ext cx="0" cy="162353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2" idx="0"/>
          </p:cNvCxnSpPr>
          <p:nvPr/>
        </p:nvCxnSpPr>
        <p:spPr>
          <a:xfrm>
            <a:off x="6731376" y="2100897"/>
            <a:ext cx="0" cy="31547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0"/>
          </p:cNvCxnSpPr>
          <p:nvPr/>
        </p:nvCxnSpPr>
        <p:spPr>
          <a:xfrm flipH="1">
            <a:off x="6731375" y="2785705"/>
            <a:ext cx="1" cy="852845"/>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68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Serial equivalence</a:t>
            </a:r>
            <a:endParaRPr lang="en-US" dirty="0"/>
          </a:p>
        </p:txBody>
      </p:sp>
      <p:sp>
        <p:nvSpPr>
          <p:cNvPr id="16" name="Content Placeholder 15"/>
          <p:cNvSpPr>
            <a:spLocks noGrp="1"/>
          </p:cNvSpPr>
          <p:nvPr>
            <p:ph idx="1"/>
          </p:nvPr>
        </p:nvSpPr>
        <p:spPr/>
        <p:txBody>
          <a:bodyPr/>
          <a:lstStyle/>
          <a:p>
            <a:r>
              <a:rPr lang="en-US" dirty="0"/>
              <a:t>The isolation requirement states that the outcome of a set of transactions should be the same as the outcome when the transactions are executed in sequence.</a:t>
            </a:r>
          </a:p>
          <a:p>
            <a:endParaRPr lang="en-US" dirty="0"/>
          </a:p>
          <a:p>
            <a:r>
              <a:rPr lang="en-US" dirty="0"/>
              <a:t>We call this </a:t>
            </a:r>
            <a:r>
              <a:rPr lang="en-US" b="1" i="1" u="sng" dirty="0">
                <a:solidFill>
                  <a:srgbClr val="FF0000"/>
                </a:solidFill>
              </a:rPr>
              <a:t>serial equivalence</a:t>
            </a:r>
            <a:r>
              <a:rPr lang="en-US" dirty="0"/>
              <a:t>.</a:t>
            </a:r>
          </a:p>
          <a:p>
            <a:endParaRPr lang="en-US" dirty="0"/>
          </a:p>
          <a:p>
            <a:r>
              <a:rPr lang="en-US" i="1" dirty="0"/>
              <a:t>Should we abandon all hope of executing transactions concurrently?</a:t>
            </a:r>
          </a:p>
        </p:txBody>
      </p:sp>
      <p:sp>
        <p:nvSpPr>
          <p:cNvPr id="8" name="Slide Number Placeholder 7"/>
          <p:cNvSpPr>
            <a:spLocks noGrp="1"/>
          </p:cNvSpPr>
          <p:nvPr>
            <p:ph type="sldNum" sz="quarter" idx="12"/>
          </p:nvPr>
        </p:nvSpPr>
        <p:spPr/>
        <p:txBody>
          <a:bodyPr/>
          <a:lstStyle/>
          <a:p>
            <a:fld id="{81D60167-4931-47E6-BA6A-407CBD079E47}" type="slidenum">
              <a:rPr lang="en-US" smtClean="0"/>
              <a:pPr/>
              <a:t>11</a:t>
            </a:fld>
            <a:r>
              <a:rPr lang="en-US"/>
              <a:t> </a:t>
            </a:r>
            <a:endParaRPr lang="en-US" dirty="0"/>
          </a:p>
        </p:txBody>
      </p:sp>
      <p:sp>
        <p:nvSpPr>
          <p:cNvPr id="7" name="Footer Placeholder 6"/>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Conflicting operations</a:t>
            </a:r>
          </a:p>
        </p:txBody>
      </p:sp>
      <p:sp>
        <p:nvSpPr>
          <p:cNvPr id="19" name="Content Placeholder 18"/>
          <p:cNvSpPr>
            <a:spLocks noGrp="1"/>
          </p:cNvSpPr>
          <p:nvPr>
            <p:ph idx="1"/>
          </p:nvPr>
        </p:nvSpPr>
        <p:spPr/>
        <p:txBody>
          <a:bodyPr>
            <a:normAutofit lnSpcReduction="10000"/>
          </a:bodyPr>
          <a:lstStyle/>
          <a:p>
            <a:r>
              <a:rPr lang="en-US" dirty="0"/>
              <a:t>Which operations are order sensitive?</a:t>
            </a:r>
          </a:p>
          <a:p>
            <a:endParaRPr lang="en-US" dirty="0"/>
          </a:p>
          <a:p>
            <a:pPr marL="698500" lvl="1" indent="-342900"/>
            <a:r>
              <a:rPr lang="en-US" dirty="0"/>
              <a:t>read – read</a:t>
            </a:r>
          </a:p>
          <a:p>
            <a:pPr marL="698500" lvl="1" indent="-342900"/>
            <a:r>
              <a:rPr lang="en-US" dirty="0">
                <a:solidFill>
                  <a:srgbClr val="FF0000"/>
                </a:solidFill>
              </a:rPr>
              <a:t>read – write</a:t>
            </a:r>
          </a:p>
          <a:p>
            <a:pPr marL="698500" lvl="1" indent="-342900"/>
            <a:r>
              <a:rPr lang="en-US" dirty="0">
                <a:solidFill>
                  <a:srgbClr val="FF0000"/>
                </a:solidFill>
              </a:rPr>
              <a:t>write - write</a:t>
            </a:r>
          </a:p>
          <a:p>
            <a:endParaRPr lang="en-US" dirty="0"/>
          </a:p>
          <a:p>
            <a:r>
              <a:rPr lang="en-US" dirty="0"/>
              <a:t>Two transactions are </a:t>
            </a:r>
            <a:r>
              <a:rPr lang="en-US" b="1" i="1" dirty="0">
                <a:solidFill>
                  <a:srgbClr val="FF0000"/>
                </a:solidFill>
              </a:rPr>
              <a:t>serially equivalent </a:t>
            </a:r>
            <a:r>
              <a:rPr lang="en-US" dirty="0"/>
              <a:t>if, and only if, </a:t>
            </a:r>
            <a:r>
              <a:rPr lang="en-US" i="1" dirty="0">
                <a:solidFill>
                  <a:srgbClr val="FF0000"/>
                </a:solidFill>
              </a:rPr>
              <a:t>all pairs of conflicting operations </a:t>
            </a:r>
            <a:r>
              <a:rPr lang="en-US" dirty="0"/>
              <a:t>of the two transactions are executed in </a:t>
            </a:r>
            <a:r>
              <a:rPr lang="en-US" i="1" dirty="0">
                <a:solidFill>
                  <a:srgbClr val="FF0000"/>
                </a:solidFill>
              </a:rPr>
              <a:t>the same order on all the objects they both access</a:t>
            </a:r>
            <a:r>
              <a:rPr lang="en-US" dirty="0"/>
              <a:t>.</a:t>
            </a:r>
          </a:p>
          <a:p>
            <a:endParaRPr lang="en-US" dirty="0"/>
          </a:p>
        </p:txBody>
      </p:sp>
      <p:sp>
        <p:nvSpPr>
          <p:cNvPr id="11" name="Slide Number Placeholder 10"/>
          <p:cNvSpPr>
            <a:spLocks noGrp="1"/>
          </p:cNvSpPr>
          <p:nvPr>
            <p:ph type="sldNum" sz="quarter" idx="12"/>
          </p:nvPr>
        </p:nvSpPr>
        <p:spPr/>
        <p:txBody>
          <a:bodyPr/>
          <a:lstStyle/>
          <a:p>
            <a:fld id="{81D60167-4931-47E6-BA6A-407CBD079E47}" type="slidenum">
              <a:rPr lang="en-US" smtClean="0"/>
              <a:pPr/>
              <a:t>12</a:t>
            </a:fld>
            <a:r>
              <a:rPr lang="en-US"/>
              <a:t> </a:t>
            </a:r>
            <a:endParaRPr lang="en-US" dirty="0"/>
          </a:p>
        </p:txBody>
      </p:sp>
      <p:sp>
        <p:nvSpPr>
          <p:cNvPr id="10" name="Footer Placeholder 9"/>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 - revisited</a:t>
            </a:r>
          </a:p>
        </p:txBody>
      </p:sp>
      <p:sp>
        <p:nvSpPr>
          <p:cNvPr id="4" name="Slide Number Placeholder 3"/>
          <p:cNvSpPr>
            <a:spLocks noGrp="1"/>
          </p:cNvSpPr>
          <p:nvPr>
            <p:ph type="sldNum" sz="quarter" idx="12"/>
          </p:nvPr>
        </p:nvSpPr>
        <p:spPr/>
        <p:txBody>
          <a:bodyPr/>
          <a:lstStyle/>
          <a:p>
            <a:pPr marL="103706">
              <a:lnSpc>
                <a:spcPts val="1094"/>
              </a:lnSpc>
            </a:pPr>
            <a:fld id="{81D60167-4931-47E6-BA6A-407CBD079E47}" type="slidenum">
              <a:rPr lang="en-US" spc="-103" smtClean="0"/>
              <a:pPr marL="103706">
                <a:lnSpc>
                  <a:spcPts val="1094"/>
                </a:lnSpc>
              </a:pPr>
              <a:t>13</a:t>
            </a:fld>
            <a:r>
              <a:rPr lang="en-US" spc="-206"/>
              <a:t> </a:t>
            </a:r>
            <a:endParaRPr lang="en-US" spc="-103" dirty="0"/>
          </a:p>
        </p:txBody>
      </p:sp>
      <p:sp>
        <p:nvSpPr>
          <p:cNvPr id="5" name="Footer Placeholder 4"/>
          <p:cNvSpPr>
            <a:spLocks noGrp="1"/>
          </p:cNvSpPr>
          <p:nvPr>
            <p:ph type="ftr" sz="quarter" idx="11"/>
          </p:nvPr>
        </p:nvSpPr>
        <p:spPr/>
        <p:txBody>
          <a:bodyPr/>
          <a:lstStyle/>
          <a:p>
            <a:r>
              <a:rPr lang="en-US"/>
              <a:t>ID2201 Distributed Systems / Transactions</a:t>
            </a:r>
          </a:p>
        </p:txBody>
      </p:sp>
      <p:sp>
        <p:nvSpPr>
          <p:cNvPr id="6" name="TextBox 5"/>
          <p:cNvSpPr txBox="1"/>
          <p:nvPr/>
        </p:nvSpPr>
        <p:spPr>
          <a:xfrm>
            <a:off x="2481761" y="971550"/>
            <a:ext cx="928524" cy="369332"/>
          </a:xfrm>
          <a:prstGeom prst="rect">
            <a:avLst/>
          </a:prstGeom>
          <a:noFill/>
        </p:spPr>
        <p:txBody>
          <a:bodyPr wrap="none" rtlCol="0">
            <a:spAutoFit/>
          </a:bodyPr>
          <a:lstStyle/>
          <a:p>
            <a:pPr algn="ctr"/>
            <a:r>
              <a:rPr lang="en-US" sz="1800" dirty="0"/>
              <a:t>client A</a:t>
            </a:r>
          </a:p>
        </p:txBody>
      </p:sp>
      <p:sp>
        <p:nvSpPr>
          <p:cNvPr id="7" name="TextBox 6"/>
          <p:cNvSpPr txBox="1"/>
          <p:nvPr/>
        </p:nvSpPr>
        <p:spPr>
          <a:xfrm>
            <a:off x="1587318" y="1428750"/>
            <a:ext cx="2717412"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b.getBalance</a:t>
            </a:r>
            <a:r>
              <a:rPr lang="en-US" sz="1800" dirty="0">
                <a:latin typeface="Consolas" panose="020B0609020204030204" pitchFamily="49" charset="0"/>
                <a:cs typeface="Consolas" panose="020B0609020204030204" pitchFamily="49" charset="0"/>
              </a:rPr>
              <a:t>()</a:t>
            </a:r>
          </a:p>
        </p:txBody>
      </p:sp>
      <p:sp>
        <p:nvSpPr>
          <p:cNvPr id="8" name="TextBox 7"/>
          <p:cNvSpPr txBox="1"/>
          <p:nvPr/>
        </p:nvSpPr>
        <p:spPr>
          <a:xfrm>
            <a:off x="1524000" y="2797373"/>
            <a:ext cx="2844048"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b.setBalance</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*1.1)</a:t>
            </a:r>
          </a:p>
        </p:txBody>
      </p:sp>
      <p:sp>
        <p:nvSpPr>
          <p:cNvPr id="9" name="TextBox 8"/>
          <p:cNvSpPr txBox="1"/>
          <p:nvPr/>
        </p:nvSpPr>
        <p:spPr>
          <a:xfrm>
            <a:off x="1650637" y="3711773"/>
            <a:ext cx="2590774"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a.withdraw</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*0.1)</a:t>
            </a:r>
          </a:p>
        </p:txBody>
      </p:sp>
      <p:sp>
        <p:nvSpPr>
          <p:cNvPr id="10" name="TextBox 9"/>
          <p:cNvSpPr txBox="1"/>
          <p:nvPr/>
        </p:nvSpPr>
        <p:spPr>
          <a:xfrm>
            <a:off x="6254321" y="971550"/>
            <a:ext cx="954108" cy="369332"/>
          </a:xfrm>
          <a:prstGeom prst="rect">
            <a:avLst/>
          </a:prstGeom>
          <a:noFill/>
        </p:spPr>
        <p:txBody>
          <a:bodyPr wrap="none" rtlCol="0">
            <a:spAutoFit/>
          </a:bodyPr>
          <a:lstStyle/>
          <a:p>
            <a:pPr algn="ctr"/>
            <a:r>
              <a:rPr lang="en-US" sz="1800" dirty="0"/>
              <a:t>client C</a:t>
            </a:r>
          </a:p>
        </p:txBody>
      </p:sp>
      <p:sp>
        <p:nvSpPr>
          <p:cNvPr id="11" name="TextBox 10"/>
          <p:cNvSpPr txBox="1"/>
          <p:nvPr/>
        </p:nvSpPr>
        <p:spPr>
          <a:xfrm>
            <a:off x="5372670" y="1731565"/>
            <a:ext cx="2717412"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b.getBalance</a:t>
            </a:r>
            <a:r>
              <a:rPr lang="en-US" sz="1800" dirty="0">
                <a:latin typeface="Consolas" panose="020B0609020204030204" pitchFamily="49" charset="0"/>
                <a:cs typeface="Consolas" panose="020B0609020204030204" pitchFamily="49" charset="0"/>
              </a:rPr>
              <a:t>()</a:t>
            </a:r>
          </a:p>
        </p:txBody>
      </p:sp>
      <p:sp>
        <p:nvSpPr>
          <p:cNvPr id="12" name="TextBox 11"/>
          <p:cNvSpPr txBox="1"/>
          <p:nvPr/>
        </p:nvSpPr>
        <p:spPr>
          <a:xfrm>
            <a:off x="5309352" y="2416373"/>
            <a:ext cx="2844048"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b.setBalance</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*1.1)</a:t>
            </a:r>
          </a:p>
        </p:txBody>
      </p:sp>
      <p:sp>
        <p:nvSpPr>
          <p:cNvPr id="13" name="TextBox 12"/>
          <p:cNvSpPr txBox="1"/>
          <p:nvPr/>
        </p:nvSpPr>
        <p:spPr>
          <a:xfrm>
            <a:off x="5435988" y="3178373"/>
            <a:ext cx="2590774"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c.withdraw</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*0.1)</a:t>
            </a:r>
          </a:p>
        </p:txBody>
      </p:sp>
      <p:cxnSp>
        <p:nvCxnSpPr>
          <p:cNvPr id="15" name="Straight Arrow Connector 14"/>
          <p:cNvCxnSpPr>
            <a:stCxn id="7" idx="2"/>
            <a:endCxn id="8" idx="0"/>
          </p:cNvCxnSpPr>
          <p:nvPr/>
        </p:nvCxnSpPr>
        <p:spPr>
          <a:xfrm>
            <a:off x="2946024" y="1798082"/>
            <a:ext cx="0" cy="99929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2946024" y="3166705"/>
            <a:ext cx="0" cy="5450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2" idx="0"/>
          </p:cNvCxnSpPr>
          <p:nvPr/>
        </p:nvCxnSpPr>
        <p:spPr>
          <a:xfrm>
            <a:off x="6731376" y="2100897"/>
            <a:ext cx="0" cy="31547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0"/>
          </p:cNvCxnSpPr>
          <p:nvPr/>
        </p:nvCxnSpPr>
        <p:spPr>
          <a:xfrm flipH="1">
            <a:off x="6731375" y="2785705"/>
            <a:ext cx="1" cy="3926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00400" y="1798082"/>
            <a:ext cx="2819400" cy="618291"/>
          </a:xfrm>
          <a:prstGeom prst="straightConnector1">
            <a:avLst/>
          </a:prstGeom>
          <a:ln w="12700">
            <a:solidFill>
              <a:srgbClr val="FF0000"/>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733800" y="2038350"/>
            <a:ext cx="2362200" cy="759023"/>
          </a:xfrm>
          <a:prstGeom prst="straightConnector1">
            <a:avLst/>
          </a:prstGeom>
          <a:ln w="12700">
            <a:solidFill>
              <a:srgbClr val="FF0000"/>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8" idx="3"/>
          </p:cNvCxnSpPr>
          <p:nvPr/>
        </p:nvCxnSpPr>
        <p:spPr>
          <a:xfrm flipH="1">
            <a:off x="4368048" y="2785705"/>
            <a:ext cx="1346952" cy="196334"/>
          </a:xfrm>
          <a:prstGeom prst="straightConnector1">
            <a:avLst/>
          </a:prstGeom>
          <a:ln w="12700">
            <a:solidFill>
              <a:srgbClr val="FF0000"/>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48000" y="1885950"/>
            <a:ext cx="2819400" cy="618291"/>
          </a:xfrm>
          <a:prstGeom prst="straightConnector1">
            <a:avLst/>
          </a:prstGeom>
          <a:ln w="12700">
            <a:solidFill>
              <a:srgbClr val="00B05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886200" y="2114550"/>
            <a:ext cx="2362200" cy="759023"/>
          </a:xfrm>
          <a:prstGeom prst="straightConnector1">
            <a:avLst/>
          </a:prstGeom>
          <a:ln w="12700">
            <a:solidFill>
              <a:srgbClr val="00B050"/>
            </a:solidFill>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520448" y="2876550"/>
            <a:ext cx="1346952" cy="196334"/>
          </a:xfrm>
          <a:prstGeom prst="straightConnector1">
            <a:avLst/>
          </a:prstGeom>
          <a:ln w="12700">
            <a:solidFill>
              <a:srgbClr val="00B050"/>
            </a:solidFill>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5867400" y="3943350"/>
            <a:ext cx="2841439" cy="533400"/>
            <a:chOff x="5867400" y="3943350"/>
            <a:chExt cx="2841439" cy="533400"/>
          </a:xfrm>
        </p:grpSpPr>
        <p:grpSp>
          <p:nvGrpSpPr>
            <p:cNvPr id="27" name="Group 26"/>
            <p:cNvGrpSpPr/>
            <p:nvPr/>
          </p:nvGrpSpPr>
          <p:grpSpPr>
            <a:xfrm>
              <a:off x="5867400" y="3943350"/>
              <a:ext cx="1576670" cy="276999"/>
              <a:chOff x="5867400" y="3943350"/>
              <a:chExt cx="1576670" cy="276999"/>
            </a:xfrm>
          </p:grpSpPr>
          <p:cxnSp>
            <p:nvCxnSpPr>
              <p:cNvPr id="14" name="Straight Arrow Connector 13"/>
              <p:cNvCxnSpPr/>
              <p:nvPr/>
            </p:nvCxnSpPr>
            <p:spPr>
              <a:xfrm>
                <a:off x="5867400" y="4081105"/>
                <a:ext cx="304800" cy="0"/>
              </a:xfrm>
              <a:prstGeom prst="straightConnector1">
                <a:avLst/>
              </a:prstGeom>
              <a:ln>
                <a:solidFill>
                  <a:srgbClr val="FF0000"/>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54321" y="3943350"/>
                <a:ext cx="1189749" cy="276999"/>
              </a:xfrm>
              <a:prstGeom prst="rect">
                <a:avLst/>
              </a:prstGeom>
              <a:noFill/>
            </p:spPr>
            <p:txBody>
              <a:bodyPr wrap="none" rtlCol="0">
                <a:spAutoFit/>
              </a:bodyPr>
              <a:lstStyle/>
              <a:p>
                <a:r>
                  <a:rPr lang="en-US" sz="1200" dirty="0">
                    <a:solidFill>
                      <a:srgbClr val="FF0000"/>
                    </a:solidFill>
                  </a:rPr>
                  <a:t>Conflicting ops</a:t>
                </a:r>
              </a:p>
            </p:txBody>
          </p:sp>
        </p:grpSp>
        <p:cxnSp>
          <p:nvCxnSpPr>
            <p:cNvPr id="29" name="Straight Arrow Connector 28"/>
            <p:cNvCxnSpPr/>
            <p:nvPr/>
          </p:nvCxnSpPr>
          <p:spPr>
            <a:xfrm>
              <a:off x="5867400" y="4337506"/>
              <a:ext cx="304800" cy="0"/>
            </a:xfrm>
            <a:prstGeom prst="straightConnector1">
              <a:avLst/>
            </a:prstGeom>
            <a:ln>
              <a:solidFill>
                <a:srgbClr val="00B050"/>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254321" y="4199751"/>
              <a:ext cx="2454518" cy="276999"/>
            </a:xfrm>
            <a:prstGeom prst="rect">
              <a:avLst/>
            </a:prstGeom>
            <a:noFill/>
          </p:spPr>
          <p:txBody>
            <a:bodyPr wrap="none" rtlCol="0">
              <a:spAutoFit/>
            </a:bodyPr>
            <a:lstStyle/>
            <a:p>
              <a:r>
                <a:rPr lang="en-US" sz="1200" dirty="0">
                  <a:solidFill>
                    <a:srgbClr val="00B050"/>
                  </a:solidFill>
                </a:rPr>
                <a:t>The same order of conflicting ops</a:t>
              </a:r>
            </a:p>
          </p:txBody>
        </p:sp>
      </p:grpSp>
      <p:sp>
        <p:nvSpPr>
          <p:cNvPr id="16" name="TextBox 15">
            <a:extLst>
              <a:ext uri="{FF2B5EF4-FFF2-40B4-BE49-F238E27FC236}">
                <a16:creationId xmlns:a16="http://schemas.microsoft.com/office/drawing/2014/main" id="{181533C7-956E-F841-B9C2-7CA70D8B6C83}"/>
              </a:ext>
            </a:extLst>
          </p:cNvPr>
          <p:cNvSpPr txBox="1"/>
          <p:nvPr/>
        </p:nvSpPr>
        <p:spPr>
          <a:xfrm>
            <a:off x="251926" y="1428750"/>
            <a:ext cx="846707" cy="338554"/>
          </a:xfrm>
          <a:prstGeom prst="rect">
            <a:avLst/>
          </a:prstGeom>
          <a:noFill/>
        </p:spPr>
        <p:txBody>
          <a:bodyPr wrap="none" rtlCol="0">
            <a:spAutoFit/>
          </a:bodyPr>
          <a:lstStyle/>
          <a:p>
            <a:r>
              <a:rPr lang="en-US" sz="1600" dirty="0">
                <a:solidFill>
                  <a:srgbClr val="FF0000"/>
                </a:solidFill>
              </a:rPr>
              <a:t>read(b)</a:t>
            </a:r>
          </a:p>
        </p:txBody>
      </p:sp>
      <p:sp>
        <p:nvSpPr>
          <p:cNvPr id="32" name="TextBox 31">
            <a:extLst>
              <a:ext uri="{FF2B5EF4-FFF2-40B4-BE49-F238E27FC236}">
                <a16:creationId xmlns:a16="http://schemas.microsoft.com/office/drawing/2014/main" id="{F93D8FAA-5F99-8E46-A856-A903E2A1DD67}"/>
              </a:ext>
            </a:extLst>
          </p:cNvPr>
          <p:cNvSpPr txBox="1"/>
          <p:nvPr/>
        </p:nvSpPr>
        <p:spPr>
          <a:xfrm>
            <a:off x="228600" y="2842796"/>
            <a:ext cx="869149" cy="338554"/>
          </a:xfrm>
          <a:prstGeom prst="rect">
            <a:avLst/>
          </a:prstGeom>
          <a:noFill/>
        </p:spPr>
        <p:txBody>
          <a:bodyPr wrap="none" rtlCol="0">
            <a:spAutoFit/>
          </a:bodyPr>
          <a:lstStyle/>
          <a:p>
            <a:r>
              <a:rPr lang="en-US" sz="1600" dirty="0">
                <a:solidFill>
                  <a:srgbClr val="FF0000"/>
                </a:solidFill>
              </a:rPr>
              <a:t>write(b)</a:t>
            </a:r>
          </a:p>
        </p:txBody>
      </p:sp>
      <p:sp>
        <p:nvSpPr>
          <p:cNvPr id="33" name="TextBox 32">
            <a:extLst>
              <a:ext uri="{FF2B5EF4-FFF2-40B4-BE49-F238E27FC236}">
                <a16:creationId xmlns:a16="http://schemas.microsoft.com/office/drawing/2014/main" id="{A0FA4716-3AE8-F440-BE62-C0CAEF03B906}"/>
              </a:ext>
            </a:extLst>
          </p:cNvPr>
          <p:cNvSpPr txBox="1"/>
          <p:nvPr/>
        </p:nvSpPr>
        <p:spPr>
          <a:xfrm>
            <a:off x="8187246" y="1731565"/>
            <a:ext cx="846707" cy="338554"/>
          </a:xfrm>
          <a:prstGeom prst="rect">
            <a:avLst/>
          </a:prstGeom>
          <a:noFill/>
        </p:spPr>
        <p:txBody>
          <a:bodyPr wrap="none" rtlCol="0">
            <a:spAutoFit/>
          </a:bodyPr>
          <a:lstStyle/>
          <a:p>
            <a:r>
              <a:rPr lang="en-US" sz="1600" dirty="0">
                <a:solidFill>
                  <a:srgbClr val="FF0000"/>
                </a:solidFill>
              </a:rPr>
              <a:t>read(b)</a:t>
            </a:r>
          </a:p>
        </p:txBody>
      </p:sp>
      <p:sp>
        <p:nvSpPr>
          <p:cNvPr id="34" name="TextBox 33">
            <a:extLst>
              <a:ext uri="{FF2B5EF4-FFF2-40B4-BE49-F238E27FC236}">
                <a16:creationId xmlns:a16="http://schemas.microsoft.com/office/drawing/2014/main" id="{67A526DB-8923-114E-B109-4B49FF175045}"/>
              </a:ext>
            </a:extLst>
          </p:cNvPr>
          <p:cNvSpPr txBox="1"/>
          <p:nvPr/>
        </p:nvSpPr>
        <p:spPr>
          <a:xfrm>
            <a:off x="8187246" y="2426116"/>
            <a:ext cx="869149" cy="338554"/>
          </a:xfrm>
          <a:prstGeom prst="rect">
            <a:avLst/>
          </a:prstGeom>
          <a:noFill/>
        </p:spPr>
        <p:txBody>
          <a:bodyPr wrap="none" rtlCol="0">
            <a:spAutoFit/>
          </a:bodyPr>
          <a:lstStyle/>
          <a:p>
            <a:r>
              <a:rPr lang="en-US" sz="1600" dirty="0">
                <a:solidFill>
                  <a:srgbClr val="FF0000"/>
                </a:solidFill>
              </a:rPr>
              <a:t>write(b)</a:t>
            </a:r>
          </a:p>
        </p:txBody>
      </p:sp>
    </p:spTree>
    <p:extLst>
      <p:ext uri="{BB962C8B-B14F-4D97-AF65-F5344CB8AC3E}">
        <p14:creationId xmlns:p14="http://schemas.microsoft.com/office/powerpoint/2010/main" val="69300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2"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 - revisited</a:t>
            </a:r>
          </a:p>
        </p:txBody>
      </p:sp>
      <p:sp>
        <p:nvSpPr>
          <p:cNvPr id="4" name="Slide Number Placeholder 3"/>
          <p:cNvSpPr>
            <a:spLocks noGrp="1"/>
          </p:cNvSpPr>
          <p:nvPr>
            <p:ph type="sldNum" sz="quarter" idx="12"/>
          </p:nvPr>
        </p:nvSpPr>
        <p:spPr/>
        <p:txBody>
          <a:bodyPr/>
          <a:lstStyle/>
          <a:p>
            <a:pPr marL="103706">
              <a:lnSpc>
                <a:spcPts val="1094"/>
              </a:lnSpc>
            </a:pPr>
            <a:fld id="{81D60167-4931-47E6-BA6A-407CBD079E47}" type="slidenum">
              <a:rPr lang="en-US" spc="-103" smtClean="0"/>
              <a:pPr marL="103706">
                <a:lnSpc>
                  <a:spcPts val="1094"/>
                </a:lnSpc>
              </a:pPr>
              <a:t>14</a:t>
            </a:fld>
            <a:r>
              <a:rPr lang="en-US" spc="-206"/>
              <a:t> </a:t>
            </a:r>
            <a:endParaRPr lang="en-US" spc="-103" dirty="0"/>
          </a:p>
        </p:txBody>
      </p:sp>
      <p:sp>
        <p:nvSpPr>
          <p:cNvPr id="5" name="Footer Placeholder 4"/>
          <p:cNvSpPr>
            <a:spLocks noGrp="1"/>
          </p:cNvSpPr>
          <p:nvPr>
            <p:ph type="ftr" sz="quarter" idx="11"/>
          </p:nvPr>
        </p:nvSpPr>
        <p:spPr/>
        <p:txBody>
          <a:bodyPr/>
          <a:lstStyle/>
          <a:p>
            <a:r>
              <a:rPr lang="en-US"/>
              <a:t>ID2201 Distributed Systems / Transactions</a:t>
            </a:r>
          </a:p>
        </p:txBody>
      </p:sp>
      <p:sp>
        <p:nvSpPr>
          <p:cNvPr id="6" name="TextBox 5"/>
          <p:cNvSpPr txBox="1"/>
          <p:nvPr/>
        </p:nvSpPr>
        <p:spPr>
          <a:xfrm>
            <a:off x="2481761" y="971550"/>
            <a:ext cx="928524" cy="369332"/>
          </a:xfrm>
          <a:prstGeom prst="rect">
            <a:avLst/>
          </a:prstGeom>
          <a:noFill/>
        </p:spPr>
        <p:txBody>
          <a:bodyPr wrap="none" rtlCol="0">
            <a:spAutoFit/>
          </a:bodyPr>
          <a:lstStyle/>
          <a:p>
            <a:pPr algn="ctr"/>
            <a:r>
              <a:rPr lang="en-US" sz="1800" dirty="0"/>
              <a:t>client A</a:t>
            </a:r>
          </a:p>
        </p:txBody>
      </p:sp>
      <p:sp>
        <p:nvSpPr>
          <p:cNvPr id="7" name="TextBox 6"/>
          <p:cNvSpPr txBox="1"/>
          <p:nvPr/>
        </p:nvSpPr>
        <p:spPr>
          <a:xfrm>
            <a:off x="1587321" y="1428750"/>
            <a:ext cx="2717411"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b.getBalance</a:t>
            </a:r>
            <a:r>
              <a:rPr lang="en-US" sz="1800" dirty="0">
                <a:latin typeface="Consolas" panose="020B0609020204030204" pitchFamily="49" charset="0"/>
                <a:cs typeface="Consolas" panose="020B0609020204030204" pitchFamily="49" charset="0"/>
              </a:rPr>
              <a:t>()</a:t>
            </a:r>
          </a:p>
        </p:txBody>
      </p:sp>
      <p:sp>
        <p:nvSpPr>
          <p:cNvPr id="8" name="TextBox 7"/>
          <p:cNvSpPr txBox="1"/>
          <p:nvPr/>
        </p:nvSpPr>
        <p:spPr>
          <a:xfrm>
            <a:off x="1524003" y="1962150"/>
            <a:ext cx="2844048"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b.setBalance</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*1.1)</a:t>
            </a:r>
          </a:p>
        </p:txBody>
      </p:sp>
      <p:sp>
        <p:nvSpPr>
          <p:cNvPr id="9" name="TextBox 8"/>
          <p:cNvSpPr txBox="1"/>
          <p:nvPr/>
        </p:nvSpPr>
        <p:spPr>
          <a:xfrm>
            <a:off x="1650640" y="3711773"/>
            <a:ext cx="2590774"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a.withdraw</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*0.1)</a:t>
            </a:r>
          </a:p>
        </p:txBody>
      </p:sp>
      <p:sp>
        <p:nvSpPr>
          <p:cNvPr id="10" name="TextBox 9"/>
          <p:cNvSpPr txBox="1"/>
          <p:nvPr/>
        </p:nvSpPr>
        <p:spPr>
          <a:xfrm>
            <a:off x="6254321" y="971550"/>
            <a:ext cx="954108" cy="369332"/>
          </a:xfrm>
          <a:prstGeom prst="rect">
            <a:avLst/>
          </a:prstGeom>
          <a:noFill/>
        </p:spPr>
        <p:txBody>
          <a:bodyPr wrap="none" rtlCol="0">
            <a:spAutoFit/>
          </a:bodyPr>
          <a:lstStyle/>
          <a:p>
            <a:pPr algn="ctr"/>
            <a:r>
              <a:rPr lang="en-US" sz="1800" dirty="0"/>
              <a:t>client C</a:t>
            </a:r>
          </a:p>
        </p:txBody>
      </p:sp>
      <p:sp>
        <p:nvSpPr>
          <p:cNvPr id="11" name="TextBox 10"/>
          <p:cNvSpPr txBox="1"/>
          <p:nvPr/>
        </p:nvSpPr>
        <p:spPr>
          <a:xfrm>
            <a:off x="5372673" y="2278618"/>
            <a:ext cx="2717411"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b.getBalance</a:t>
            </a:r>
            <a:r>
              <a:rPr lang="en-US" sz="1800" dirty="0">
                <a:latin typeface="Consolas" panose="020B0609020204030204" pitchFamily="49" charset="0"/>
                <a:cs typeface="Consolas" panose="020B0609020204030204" pitchFamily="49" charset="0"/>
              </a:rPr>
              <a:t>()</a:t>
            </a:r>
          </a:p>
        </p:txBody>
      </p:sp>
      <p:sp>
        <p:nvSpPr>
          <p:cNvPr id="12" name="TextBox 11"/>
          <p:cNvSpPr txBox="1"/>
          <p:nvPr/>
        </p:nvSpPr>
        <p:spPr>
          <a:xfrm>
            <a:off x="5309355" y="2888218"/>
            <a:ext cx="2844048"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b.setBalance</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*1.1)</a:t>
            </a:r>
          </a:p>
        </p:txBody>
      </p:sp>
      <p:sp>
        <p:nvSpPr>
          <p:cNvPr id="13" name="TextBox 12"/>
          <p:cNvSpPr txBox="1"/>
          <p:nvPr/>
        </p:nvSpPr>
        <p:spPr>
          <a:xfrm>
            <a:off x="5435991" y="3562350"/>
            <a:ext cx="2590774"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c.withdraw</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*0.1)</a:t>
            </a:r>
          </a:p>
        </p:txBody>
      </p:sp>
      <p:cxnSp>
        <p:nvCxnSpPr>
          <p:cNvPr id="15" name="Straight Arrow Connector 14"/>
          <p:cNvCxnSpPr>
            <a:cxnSpLocks/>
            <a:stCxn id="7" idx="2"/>
            <a:endCxn id="8" idx="0"/>
          </p:cNvCxnSpPr>
          <p:nvPr/>
        </p:nvCxnSpPr>
        <p:spPr>
          <a:xfrm>
            <a:off x="2946027" y="1798082"/>
            <a:ext cx="0" cy="1640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2946027" y="2331482"/>
            <a:ext cx="0" cy="138029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2" idx="0"/>
          </p:cNvCxnSpPr>
          <p:nvPr/>
        </p:nvCxnSpPr>
        <p:spPr>
          <a:xfrm>
            <a:off x="6731379" y="2647950"/>
            <a:ext cx="0" cy="2402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0"/>
          </p:cNvCxnSpPr>
          <p:nvPr/>
        </p:nvCxnSpPr>
        <p:spPr>
          <a:xfrm flipH="1">
            <a:off x="6731378" y="3257550"/>
            <a:ext cx="1" cy="304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p:cNvCxnSpPr>
          <p:nvPr/>
        </p:nvCxnSpPr>
        <p:spPr>
          <a:xfrm>
            <a:off x="4304732" y="1613416"/>
            <a:ext cx="1867468" cy="1274802"/>
          </a:xfrm>
          <a:prstGeom prst="straightConnector1">
            <a:avLst/>
          </a:prstGeom>
          <a:ln w="12700">
            <a:solidFill>
              <a:srgbClr val="FF0000"/>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flipH="1" flipV="1">
            <a:off x="4113659" y="2343150"/>
            <a:ext cx="1067941" cy="641868"/>
          </a:xfrm>
          <a:prstGeom prst="straightConnector1">
            <a:avLst/>
          </a:prstGeom>
          <a:ln w="12700">
            <a:solidFill>
              <a:srgbClr val="FF0000"/>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flipH="1" flipV="1">
            <a:off x="4392700" y="2146816"/>
            <a:ext cx="1017500" cy="152400"/>
          </a:xfrm>
          <a:prstGeom prst="straightConnector1">
            <a:avLst/>
          </a:prstGeom>
          <a:ln w="12700">
            <a:solidFill>
              <a:srgbClr val="FF0000"/>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endCxn id="11" idx="1"/>
          </p:cNvCxnSpPr>
          <p:nvPr/>
        </p:nvCxnSpPr>
        <p:spPr>
          <a:xfrm>
            <a:off x="4304732" y="2331482"/>
            <a:ext cx="1067941" cy="131802"/>
          </a:xfrm>
          <a:prstGeom prst="straightConnector1">
            <a:avLst/>
          </a:prstGeom>
          <a:ln w="12700">
            <a:solidFill>
              <a:srgbClr val="00B05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flipH="1" flipV="1">
            <a:off x="4241414" y="1798082"/>
            <a:ext cx="1702186" cy="1122404"/>
          </a:xfrm>
          <a:prstGeom prst="straightConnector1">
            <a:avLst/>
          </a:prstGeom>
          <a:ln w="12700">
            <a:solidFill>
              <a:srgbClr val="00B050"/>
            </a:solidFill>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flipH="1" flipV="1">
            <a:off x="3923727" y="2396014"/>
            <a:ext cx="1194555" cy="741402"/>
          </a:xfrm>
          <a:prstGeom prst="straightConnector1">
            <a:avLst/>
          </a:prstGeom>
          <a:ln w="12700">
            <a:solidFill>
              <a:srgbClr val="00B050"/>
            </a:solidFill>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5867400" y="3943350"/>
            <a:ext cx="2841439" cy="533400"/>
            <a:chOff x="5867400" y="3943350"/>
            <a:chExt cx="2841439" cy="533400"/>
          </a:xfrm>
        </p:grpSpPr>
        <p:grpSp>
          <p:nvGrpSpPr>
            <p:cNvPr id="27" name="Group 26"/>
            <p:cNvGrpSpPr/>
            <p:nvPr/>
          </p:nvGrpSpPr>
          <p:grpSpPr>
            <a:xfrm>
              <a:off x="5867400" y="3943350"/>
              <a:ext cx="1576670" cy="276999"/>
              <a:chOff x="5867400" y="3943350"/>
              <a:chExt cx="1576670" cy="276999"/>
            </a:xfrm>
          </p:grpSpPr>
          <p:cxnSp>
            <p:nvCxnSpPr>
              <p:cNvPr id="14" name="Straight Arrow Connector 13"/>
              <p:cNvCxnSpPr/>
              <p:nvPr/>
            </p:nvCxnSpPr>
            <p:spPr>
              <a:xfrm>
                <a:off x="5867400" y="4081105"/>
                <a:ext cx="304800" cy="0"/>
              </a:xfrm>
              <a:prstGeom prst="straightConnector1">
                <a:avLst/>
              </a:prstGeom>
              <a:ln>
                <a:solidFill>
                  <a:srgbClr val="FF0000"/>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54321" y="3943350"/>
                <a:ext cx="1189749" cy="276999"/>
              </a:xfrm>
              <a:prstGeom prst="rect">
                <a:avLst/>
              </a:prstGeom>
              <a:noFill/>
            </p:spPr>
            <p:txBody>
              <a:bodyPr wrap="none" rtlCol="0">
                <a:spAutoFit/>
              </a:bodyPr>
              <a:lstStyle/>
              <a:p>
                <a:r>
                  <a:rPr lang="en-US" sz="1200" dirty="0">
                    <a:solidFill>
                      <a:srgbClr val="FF0000"/>
                    </a:solidFill>
                  </a:rPr>
                  <a:t>Conflicting ops</a:t>
                </a:r>
              </a:p>
            </p:txBody>
          </p:sp>
        </p:grpSp>
        <p:cxnSp>
          <p:nvCxnSpPr>
            <p:cNvPr id="29" name="Straight Arrow Connector 28"/>
            <p:cNvCxnSpPr/>
            <p:nvPr/>
          </p:nvCxnSpPr>
          <p:spPr>
            <a:xfrm>
              <a:off x="5867400" y="4337506"/>
              <a:ext cx="304800" cy="0"/>
            </a:xfrm>
            <a:prstGeom prst="straightConnector1">
              <a:avLst/>
            </a:prstGeom>
            <a:ln>
              <a:solidFill>
                <a:srgbClr val="00B050"/>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254321" y="4199751"/>
              <a:ext cx="2454518" cy="276999"/>
            </a:xfrm>
            <a:prstGeom prst="rect">
              <a:avLst/>
            </a:prstGeom>
            <a:noFill/>
          </p:spPr>
          <p:txBody>
            <a:bodyPr wrap="none" rtlCol="0">
              <a:spAutoFit/>
            </a:bodyPr>
            <a:lstStyle/>
            <a:p>
              <a:r>
                <a:rPr lang="en-US" sz="1200" dirty="0">
                  <a:solidFill>
                    <a:srgbClr val="00B050"/>
                  </a:solidFill>
                </a:rPr>
                <a:t>The same order of conflicting ops</a:t>
              </a:r>
            </a:p>
          </p:txBody>
        </p:sp>
      </p:grpSp>
    </p:spTree>
    <p:extLst>
      <p:ext uri="{BB962C8B-B14F-4D97-AF65-F5344CB8AC3E}">
        <p14:creationId xmlns:p14="http://schemas.microsoft.com/office/powerpoint/2010/main" val="389757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Inconsistent retrieval - revisited</a:t>
            </a:r>
          </a:p>
        </p:txBody>
      </p:sp>
      <p:sp>
        <p:nvSpPr>
          <p:cNvPr id="4" name="Slide Number Placeholder 3"/>
          <p:cNvSpPr>
            <a:spLocks noGrp="1"/>
          </p:cNvSpPr>
          <p:nvPr>
            <p:ph type="sldNum" sz="quarter" idx="12"/>
          </p:nvPr>
        </p:nvSpPr>
        <p:spPr/>
        <p:txBody>
          <a:bodyPr/>
          <a:lstStyle/>
          <a:p>
            <a:fld id="{81D60167-4931-47E6-BA6A-407CBD079E47}" type="slidenum">
              <a:rPr lang="en-US" smtClean="0"/>
              <a:pPr/>
              <a:t>15</a:t>
            </a:fld>
            <a:r>
              <a:rPr lang="en-US"/>
              <a:t> </a:t>
            </a:r>
            <a:endParaRPr lang="en-US" dirty="0"/>
          </a:p>
        </p:txBody>
      </p:sp>
      <p:sp>
        <p:nvSpPr>
          <p:cNvPr id="5" name="Footer Placeholder 4"/>
          <p:cNvSpPr>
            <a:spLocks noGrp="1"/>
          </p:cNvSpPr>
          <p:nvPr>
            <p:ph type="ftr" sz="quarter" idx="11"/>
          </p:nvPr>
        </p:nvSpPr>
        <p:spPr/>
        <p:txBody>
          <a:bodyPr/>
          <a:lstStyle/>
          <a:p>
            <a:r>
              <a:rPr lang="en-US"/>
              <a:t>ID2201 Distributed Systems / Transactions</a:t>
            </a:r>
          </a:p>
        </p:txBody>
      </p:sp>
      <p:sp>
        <p:nvSpPr>
          <p:cNvPr id="6" name="TextBox 5"/>
          <p:cNvSpPr txBox="1"/>
          <p:nvPr/>
        </p:nvSpPr>
        <p:spPr>
          <a:xfrm>
            <a:off x="2488205" y="971550"/>
            <a:ext cx="915636" cy="369332"/>
          </a:xfrm>
          <a:prstGeom prst="rect">
            <a:avLst/>
          </a:prstGeom>
          <a:noFill/>
        </p:spPr>
        <p:txBody>
          <a:bodyPr wrap="none" rtlCol="0">
            <a:spAutoFit/>
          </a:bodyPr>
          <a:lstStyle/>
          <a:p>
            <a:pPr algn="ctr"/>
            <a:r>
              <a:rPr lang="en-US" sz="1800" dirty="0"/>
              <a:t>client p</a:t>
            </a:r>
          </a:p>
        </p:txBody>
      </p:sp>
      <p:sp>
        <p:nvSpPr>
          <p:cNvPr id="7" name="TextBox 6"/>
          <p:cNvSpPr txBox="1"/>
          <p:nvPr/>
        </p:nvSpPr>
        <p:spPr>
          <a:xfrm>
            <a:off x="1903912" y="1428750"/>
            <a:ext cx="2084224"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a.withdraw</a:t>
            </a:r>
            <a:r>
              <a:rPr lang="en-US" sz="1800" dirty="0">
                <a:latin typeface="Consolas" panose="020B0609020204030204" pitchFamily="49" charset="0"/>
                <a:cs typeface="Consolas" panose="020B0609020204030204" pitchFamily="49" charset="0"/>
              </a:rPr>
              <a:t>(100)</a:t>
            </a:r>
          </a:p>
        </p:txBody>
      </p:sp>
      <p:sp>
        <p:nvSpPr>
          <p:cNvPr id="8" name="TextBox 7"/>
          <p:cNvSpPr txBox="1"/>
          <p:nvPr/>
        </p:nvSpPr>
        <p:spPr>
          <a:xfrm>
            <a:off x="1967230" y="3421618"/>
            <a:ext cx="1957587"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b.deposit</a:t>
            </a:r>
            <a:r>
              <a:rPr lang="en-US" sz="1800" dirty="0">
                <a:latin typeface="Consolas" panose="020B0609020204030204" pitchFamily="49" charset="0"/>
                <a:cs typeface="Consolas" panose="020B0609020204030204" pitchFamily="49" charset="0"/>
              </a:rPr>
              <a:t>(100)</a:t>
            </a:r>
          </a:p>
        </p:txBody>
      </p:sp>
      <p:sp>
        <p:nvSpPr>
          <p:cNvPr id="10" name="TextBox 9"/>
          <p:cNvSpPr txBox="1"/>
          <p:nvPr/>
        </p:nvSpPr>
        <p:spPr>
          <a:xfrm>
            <a:off x="6273557" y="971550"/>
            <a:ext cx="915635" cy="369332"/>
          </a:xfrm>
          <a:prstGeom prst="rect">
            <a:avLst/>
          </a:prstGeom>
          <a:noFill/>
        </p:spPr>
        <p:txBody>
          <a:bodyPr wrap="none" rtlCol="0">
            <a:spAutoFit/>
          </a:bodyPr>
          <a:lstStyle/>
          <a:p>
            <a:pPr algn="ctr"/>
            <a:r>
              <a:rPr lang="en-US" sz="1800" dirty="0"/>
              <a:t>client q</a:t>
            </a:r>
          </a:p>
        </p:txBody>
      </p:sp>
      <p:sp>
        <p:nvSpPr>
          <p:cNvPr id="11" name="TextBox 10"/>
          <p:cNvSpPr txBox="1"/>
          <p:nvPr/>
        </p:nvSpPr>
        <p:spPr>
          <a:xfrm>
            <a:off x="5435989" y="1731565"/>
            <a:ext cx="2590773" cy="369332"/>
          </a:xfrm>
          <a:prstGeom prst="rect">
            <a:avLst/>
          </a:prstGeom>
          <a:noFill/>
        </p:spPr>
        <p:txBody>
          <a:bodyPr wrap="none" rtlCol="0">
            <a:spAutoFit/>
          </a:bodyPr>
          <a:lstStyle/>
          <a:p>
            <a:pPr algn="ctr"/>
            <a:r>
              <a:rPr lang="en-US" sz="1800" dirty="0">
                <a:latin typeface="Consolas" panose="020B0609020204030204" pitchFamily="49" charset="0"/>
                <a:cs typeface="Consolas" panose="020B0609020204030204" pitchFamily="49" charset="0"/>
              </a:rPr>
              <a:t>ta = </a:t>
            </a:r>
            <a:r>
              <a:rPr lang="en-US" sz="1800" dirty="0" err="1">
                <a:latin typeface="Consolas" panose="020B0609020204030204" pitchFamily="49" charset="0"/>
                <a:cs typeface="Consolas" panose="020B0609020204030204" pitchFamily="49" charset="0"/>
              </a:rPr>
              <a:t>a.getBalance</a:t>
            </a:r>
            <a:r>
              <a:rPr lang="en-US" sz="1800" dirty="0">
                <a:latin typeface="Consolas" panose="020B0609020204030204" pitchFamily="49" charset="0"/>
                <a:cs typeface="Consolas" panose="020B0609020204030204" pitchFamily="49" charset="0"/>
              </a:rPr>
              <a:t>()</a:t>
            </a:r>
          </a:p>
        </p:txBody>
      </p:sp>
      <p:sp>
        <p:nvSpPr>
          <p:cNvPr id="12" name="TextBox 11"/>
          <p:cNvSpPr txBox="1"/>
          <p:nvPr/>
        </p:nvSpPr>
        <p:spPr>
          <a:xfrm>
            <a:off x="5435989" y="2416373"/>
            <a:ext cx="2590774"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tb</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b.getBalance</a:t>
            </a:r>
            <a:r>
              <a:rPr lang="en-US" sz="1800" dirty="0">
                <a:latin typeface="Consolas" panose="020B0609020204030204" pitchFamily="49" charset="0"/>
                <a:cs typeface="Consolas" panose="020B0609020204030204" pitchFamily="49" charset="0"/>
              </a:rPr>
              <a:t>()</a:t>
            </a:r>
          </a:p>
        </p:txBody>
      </p:sp>
      <p:sp>
        <p:nvSpPr>
          <p:cNvPr id="13" name="TextBox 12"/>
          <p:cNvSpPr txBox="1"/>
          <p:nvPr/>
        </p:nvSpPr>
        <p:spPr>
          <a:xfrm>
            <a:off x="5689263" y="3638550"/>
            <a:ext cx="2084224" cy="369332"/>
          </a:xfrm>
          <a:prstGeom prst="rect">
            <a:avLst/>
          </a:prstGeom>
          <a:noFill/>
        </p:spPr>
        <p:txBody>
          <a:bodyPr wrap="none" rtlCol="0">
            <a:spAutoFit/>
          </a:bodyPr>
          <a:lstStyle/>
          <a:p>
            <a:pPr algn="ctr"/>
            <a:r>
              <a:rPr lang="en-US" sz="1800" dirty="0">
                <a:latin typeface="Consolas" panose="020B0609020204030204" pitchFamily="49" charset="0"/>
                <a:cs typeface="Consolas" panose="020B0609020204030204" pitchFamily="49" charset="0"/>
              </a:rPr>
              <a:t>Total = t1 + </a:t>
            </a:r>
            <a:r>
              <a:rPr lang="en-US" sz="1800" dirty="0" err="1">
                <a:latin typeface="Consolas" panose="020B0609020204030204" pitchFamily="49" charset="0"/>
                <a:cs typeface="Consolas" panose="020B0609020204030204" pitchFamily="49" charset="0"/>
              </a:rPr>
              <a:t>tb</a:t>
            </a:r>
            <a:endParaRPr lang="en-US" sz="1800" dirty="0">
              <a:latin typeface="Consolas" panose="020B0609020204030204" pitchFamily="49" charset="0"/>
              <a:cs typeface="Consolas" panose="020B0609020204030204" pitchFamily="49" charset="0"/>
            </a:endParaRPr>
          </a:p>
        </p:txBody>
      </p:sp>
      <p:cxnSp>
        <p:nvCxnSpPr>
          <p:cNvPr id="15" name="Straight Arrow Connector 14"/>
          <p:cNvCxnSpPr>
            <a:stCxn id="7" idx="2"/>
            <a:endCxn id="8" idx="0"/>
          </p:cNvCxnSpPr>
          <p:nvPr/>
        </p:nvCxnSpPr>
        <p:spPr>
          <a:xfrm>
            <a:off x="2946024" y="1798082"/>
            <a:ext cx="0" cy="162353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2" idx="0"/>
          </p:cNvCxnSpPr>
          <p:nvPr/>
        </p:nvCxnSpPr>
        <p:spPr>
          <a:xfrm>
            <a:off x="6731376" y="2100897"/>
            <a:ext cx="0" cy="31547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0"/>
          </p:cNvCxnSpPr>
          <p:nvPr/>
        </p:nvCxnSpPr>
        <p:spPr>
          <a:xfrm flipH="1">
            <a:off x="6731375" y="2785705"/>
            <a:ext cx="1" cy="852845"/>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1"/>
          </p:cNvCxnSpPr>
          <p:nvPr/>
        </p:nvCxnSpPr>
        <p:spPr>
          <a:xfrm>
            <a:off x="3200400" y="1798082"/>
            <a:ext cx="2235589" cy="118149"/>
          </a:xfrm>
          <a:prstGeom prst="straightConnector1">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810000" y="2785705"/>
            <a:ext cx="1879264" cy="635913"/>
          </a:xfrm>
          <a:prstGeom prst="straightConnector1">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867400" y="3943350"/>
            <a:ext cx="2841439" cy="533400"/>
            <a:chOff x="5867400" y="3943350"/>
            <a:chExt cx="2841439" cy="533400"/>
          </a:xfrm>
        </p:grpSpPr>
        <p:grpSp>
          <p:nvGrpSpPr>
            <p:cNvPr id="19" name="Group 18"/>
            <p:cNvGrpSpPr/>
            <p:nvPr/>
          </p:nvGrpSpPr>
          <p:grpSpPr>
            <a:xfrm>
              <a:off x="5867400" y="3943350"/>
              <a:ext cx="1576670" cy="276999"/>
              <a:chOff x="5867400" y="3943350"/>
              <a:chExt cx="1576670" cy="276999"/>
            </a:xfrm>
          </p:grpSpPr>
          <p:cxnSp>
            <p:nvCxnSpPr>
              <p:cNvPr id="23" name="Straight Arrow Connector 22"/>
              <p:cNvCxnSpPr/>
              <p:nvPr/>
            </p:nvCxnSpPr>
            <p:spPr>
              <a:xfrm>
                <a:off x="5867400" y="4081105"/>
                <a:ext cx="304800" cy="0"/>
              </a:xfrm>
              <a:prstGeom prst="straightConnector1">
                <a:avLst/>
              </a:prstGeom>
              <a:ln>
                <a:solidFill>
                  <a:srgbClr val="FF0000"/>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254321" y="3943350"/>
                <a:ext cx="1189749" cy="276999"/>
              </a:xfrm>
              <a:prstGeom prst="rect">
                <a:avLst/>
              </a:prstGeom>
              <a:noFill/>
            </p:spPr>
            <p:txBody>
              <a:bodyPr wrap="none" rtlCol="0">
                <a:spAutoFit/>
              </a:bodyPr>
              <a:lstStyle/>
              <a:p>
                <a:r>
                  <a:rPr lang="en-US" sz="1200" dirty="0">
                    <a:solidFill>
                      <a:srgbClr val="FF0000"/>
                    </a:solidFill>
                  </a:rPr>
                  <a:t>Conflicting ops</a:t>
                </a:r>
              </a:p>
            </p:txBody>
          </p:sp>
        </p:grpSp>
        <p:cxnSp>
          <p:nvCxnSpPr>
            <p:cNvPr id="20" name="Straight Arrow Connector 19"/>
            <p:cNvCxnSpPr/>
            <p:nvPr/>
          </p:nvCxnSpPr>
          <p:spPr>
            <a:xfrm>
              <a:off x="5867400" y="4337506"/>
              <a:ext cx="304800" cy="0"/>
            </a:xfrm>
            <a:prstGeom prst="straightConnector1">
              <a:avLst/>
            </a:prstGeom>
            <a:ln>
              <a:solidFill>
                <a:srgbClr val="00B050"/>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54321" y="4199751"/>
              <a:ext cx="2454518" cy="276999"/>
            </a:xfrm>
            <a:prstGeom prst="rect">
              <a:avLst/>
            </a:prstGeom>
            <a:noFill/>
          </p:spPr>
          <p:txBody>
            <a:bodyPr wrap="none" rtlCol="0">
              <a:spAutoFit/>
            </a:bodyPr>
            <a:lstStyle/>
            <a:p>
              <a:r>
                <a:rPr lang="en-US" sz="1200" dirty="0">
                  <a:solidFill>
                    <a:srgbClr val="00B050"/>
                  </a:solidFill>
                </a:rPr>
                <a:t>The same order of conflicting ops</a:t>
              </a:r>
            </a:p>
          </p:txBody>
        </p:sp>
      </p:grpSp>
      <p:cxnSp>
        <p:nvCxnSpPr>
          <p:cNvPr id="27" name="Straight Arrow Connector 26"/>
          <p:cNvCxnSpPr/>
          <p:nvPr/>
        </p:nvCxnSpPr>
        <p:spPr>
          <a:xfrm>
            <a:off x="3352800" y="1950482"/>
            <a:ext cx="2235589" cy="118149"/>
          </a:xfrm>
          <a:prstGeom prst="straightConnector1">
            <a:avLst/>
          </a:prstGeom>
          <a:ln w="12700">
            <a:solidFill>
              <a:srgbClr val="00B05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962400" y="2938105"/>
            <a:ext cx="1879264" cy="635913"/>
          </a:xfrm>
          <a:prstGeom prst="straightConnector1">
            <a:avLst/>
          </a:prstGeom>
          <a:ln w="12700">
            <a:solidFill>
              <a:srgbClr val="00B050"/>
            </a:solidFill>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32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problems: </a:t>
            </a:r>
            <a:r>
              <a:rPr lang="en-US" dirty="0">
                <a:solidFill>
                  <a:srgbClr val="0070C0"/>
                </a:solidFill>
              </a:rPr>
              <a:t>Dirty read</a:t>
            </a:r>
          </a:p>
        </p:txBody>
      </p:sp>
      <p:sp>
        <p:nvSpPr>
          <p:cNvPr id="4" name="Slide Number Placeholder 3"/>
          <p:cNvSpPr>
            <a:spLocks noGrp="1"/>
          </p:cNvSpPr>
          <p:nvPr>
            <p:ph type="sldNum" sz="quarter" idx="12"/>
          </p:nvPr>
        </p:nvSpPr>
        <p:spPr/>
        <p:txBody>
          <a:bodyPr/>
          <a:lstStyle/>
          <a:p>
            <a:pPr marL="103706">
              <a:lnSpc>
                <a:spcPts val="1094"/>
              </a:lnSpc>
            </a:pPr>
            <a:fld id="{81D60167-4931-47E6-BA6A-407CBD079E47}" type="slidenum">
              <a:rPr lang="en-US" spc="-103" smtClean="0"/>
              <a:pPr marL="103706">
                <a:lnSpc>
                  <a:spcPts val="1094"/>
                </a:lnSpc>
              </a:pPr>
              <a:t>16</a:t>
            </a:fld>
            <a:r>
              <a:rPr lang="en-US" spc="-206"/>
              <a:t> </a:t>
            </a:r>
            <a:endParaRPr lang="en-US" spc="-103" dirty="0"/>
          </a:p>
        </p:txBody>
      </p:sp>
      <p:sp>
        <p:nvSpPr>
          <p:cNvPr id="5" name="Footer Placeholder 4"/>
          <p:cNvSpPr>
            <a:spLocks noGrp="1"/>
          </p:cNvSpPr>
          <p:nvPr>
            <p:ph type="ftr" sz="quarter" idx="11"/>
          </p:nvPr>
        </p:nvSpPr>
        <p:spPr/>
        <p:txBody>
          <a:bodyPr/>
          <a:lstStyle/>
          <a:p>
            <a:r>
              <a:rPr lang="en-US"/>
              <a:t>ID2201 Distributed Systems / Transactions</a:t>
            </a:r>
          </a:p>
        </p:txBody>
      </p:sp>
      <p:sp>
        <p:nvSpPr>
          <p:cNvPr id="6" name="TextBox 5"/>
          <p:cNvSpPr txBox="1"/>
          <p:nvPr/>
        </p:nvSpPr>
        <p:spPr>
          <a:xfrm>
            <a:off x="2488205" y="971550"/>
            <a:ext cx="915636" cy="369332"/>
          </a:xfrm>
          <a:prstGeom prst="rect">
            <a:avLst/>
          </a:prstGeom>
          <a:noFill/>
        </p:spPr>
        <p:txBody>
          <a:bodyPr wrap="none" rtlCol="0">
            <a:spAutoFit/>
          </a:bodyPr>
          <a:lstStyle/>
          <a:p>
            <a:pPr algn="ctr"/>
            <a:r>
              <a:rPr lang="en-US" sz="1800" dirty="0"/>
              <a:t>client p</a:t>
            </a:r>
          </a:p>
        </p:txBody>
      </p:sp>
      <p:sp>
        <p:nvSpPr>
          <p:cNvPr id="7" name="TextBox 6"/>
          <p:cNvSpPr txBox="1"/>
          <p:nvPr/>
        </p:nvSpPr>
        <p:spPr>
          <a:xfrm>
            <a:off x="1587318" y="1352550"/>
            <a:ext cx="2717411"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a.getBalance</a:t>
            </a:r>
            <a:r>
              <a:rPr lang="en-US" sz="1800" dirty="0">
                <a:latin typeface="Consolas" panose="020B0609020204030204" pitchFamily="49" charset="0"/>
                <a:cs typeface="Consolas" panose="020B0609020204030204" pitchFamily="49" charset="0"/>
              </a:rPr>
              <a:t>()</a:t>
            </a:r>
          </a:p>
        </p:txBody>
      </p:sp>
      <p:sp>
        <p:nvSpPr>
          <p:cNvPr id="8" name="TextBox 7"/>
          <p:cNvSpPr txBox="1"/>
          <p:nvPr/>
        </p:nvSpPr>
        <p:spPr>
          <a:xfrm>
            <a:off x="1587319" y="1897618"/>
            <a:ext cx="2717411"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a.setBalance</a:t>
            </a:r>
            <a:r>
              <a:rPr lang="en-US" sz="1800" dirty="0">
                <a:latin typeface="Consolas" panose="020B0609020204030204" pitchFamily="49" charset="0"/>
                <a:cs typeface="Consolas" panose="020B0609020204030204" pitchFamily="49" charset="0"/>
              </a:rPr>
              <a:t>(bal+10)</a:t>
            </a:r>
          </a:p>
        </p:txBody>
      </p:sp>
      <p:sp>
        <p:nvSpPr>
          <p:cNvPr id="9" name="TextBox 8"/>
          <p:cNvSpPr txBox="1"/>
          <p:nvPr/>
        </p:nvSpPr>
        <p:spPr>
          <a:xfrm>
            <a:off x="1713956" y="4095750"/>
            <a:ext cx="2464136"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abortTransaction</a:t>
            </a:r>
            <a:r>
              <a:rPr lang="en-US" sz="1800" dirty="0">
                <a:latin typeface="Consolas" panose="020B0609020204030204" pitchFamily="49" charset="0"/>
                <a:cs typeface="Consolas" panose="020B0609020204030204" pitchFamily="49" charset="0"/>
              </a:rPr>
              <a:t>()</a:t>
            </a:r>
          </a:p>
        </p:txBody>
      </p:sp>
      <p:sp>
        <p:nvSpPr>
          <p:cNvPr id="10" name="TextBox 9"/>
          <p:cNvSpPr txBox="1"/>
          <p:nvPr/>
        </p:nvSpPr>
        <p:spPr>
          <a:xfrm>
            <a:off x="6273557" y="971550"/>
            <a:ext cx="915636" cy="369332"/>
          </a:xfrm>
          <a:prstGeom prst="rect">
            <a:avLst/>
          </a:prstGeom>
          <a:noFill/>
        </p:spPr>
        <p:txBody>
          <a:bodyPr wrap="none" rtlCol="0">
            <a:spAutoFit/>
          </a:bodyPr>
          <a:lstStyle/>
          <a:p>
            <a:pPr algn="ctr"/>
            <a:r>
              <a:rPr lang="en-US" sz="1800" dirty="0"/>
              <a:t>client q</a:t>
            </a:r>
          </a:p>
        </p:txBody>
      </p:sp>
      <p:sp>
        <p:nvSpPr>
          <p:cNvPr id="11" name="TextBox 10"/>
          <p:cNvSpPr txBox="1"/>
          <p:nvPr/>
        </p:nvSpPr>
        <p:spPr>
          <a:xfrm>
            <a:off x="5372670" y="2343150"/>
            <a:ext cx="2717412" cy="369332"/>
          </a:xfrm>
          <a:prstGeom prst="rect">
            <a:avLst/>
          </a:prstGeom>
          <a:noFill/>
        </p:spPr>
        <p:txBody>
          <a:bodyPr wrap="none" rtlCol="0">
            <a:spAutoFit/>
          </a:bodyPr>
          <a:lstStyle/>
          <a:p>
            <a:pPr algn="ctr"/>
            <a:r>
              <a:rPr lang="en-US" sz="1800" dirty="0" err="1">
                <a:solidFill>
                  <a:srgbClr val="FF0000"/>
                </a:solidFill>
                <a:latin typeface="Consolas" panose="020B0609020204030204" pitchFamily="49" charset="0"/>
                <a:cs typeface="Consolas" panose="020B0609020204030204" pitchFamily="49" charset="0"/>
              </a:rPr>
              <a:t>bal</a:t>
            </a:r>
            <a:r>
              <a:rPr lang="en-US" sz="1800" dirty="0">
                <a:solidFill>
                  <a:srgbClr val="FF0000"/>
                </a:solidFill>
                <a:latin typeface="Consolas" panose="020B0609020204030204" pitchFamily="49" charset="0"/>
                <a:cs typeface="Consolas" panose="020B0609020204030204" pitchFamily="49" charset="0"/>
              </a:rPr>
              <a:t> = </a:t>
            </a:r>
            <a:r>
              <a:rPr lang="en-US" sz="1800" dirty="0" err="1">
                <a:solidFill>
                  <a:srgbClr val="FF0000"/>
                </a:solidFill>
                <a:latin typeface="Consolas" panose="020B0609020204030204" pitchFamily="49" charset="0"/>
                <a:cs typeface="Consolas" panose="020B0609020204030204" pitchFamily="49" charset="0"/>
              </a:rPr>
              <a:t>a.getBalance</a:t>
            </a:r>
            <a:r>
              <a:rPr lang="en-US" sz="1800" dirty="0">
                <a:solidFill>
                  <a:srgbClr val="FF0000"/>
                </a:solidFill>
                <a:latin typeface="Consolas" panose="020B0609020204030204" pitchFamily="49" charset="0"/>
                <a:cs typeface="Consolas" panose="020B0609020204030204" pitchFamily="49" charset="0"/>
              </a:rPr>
              <a:t>()</a:t>
            </a:r>
          </a:p>
        </p:txBody>
      </p:sp>
      <p:sp>
        <p:nvSpPr>
          <p:cNvPr id="12" name="TextBox 11"/>
          <p:cNvSpPr txBox="1"/>
          <p:nvPr/>
        </p:nvSpPr>
        <p:spPr>
          <a:xfrm>
            <a:off x="5372670" y="2952750"/>
            <a:ext cx="2717411"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a.setBalance</a:t>
            </a:r>
            <a:r>
              <a:rPr lang="en-US" sz="1800" dirty="0">
                <a:latin typeface="Consolas" panose="020B0609020204030204" pitchFamily="49" charset="0"/>
                <a:cs typeface="Consolas" panose="020B0609020204030204" pitchFamily="49" charset="0"/>
              </a:rPr>
              <a:t>(bal+10)</a:t>
            </a:r>
          </a:p>
        </p:txBody>
      </p:sp>
      <p:sp>
        <p:nvSpPr>
          <p:cNvPr id="13" name="TextBox 12"/>
          <p:cNvSpPr txBox="1"/>
          <p:nvPr/>
        </p:nvSpPr>
        <p:spPr>
          <a:xfrm>
            <a:off x="5435988" y="3497818"/>
            <a:ext cx="2590774"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commitTransaction</a:t>
            </a:r>
            <a:r>
              <a:rPr lang="en-US" sz="1800" dirty="0">
                <a:latin typeface="Consolas" panose="020B0609020204030204" pitchFamily="49" charset="0"/>
                <a:cs typeface="Consolas" panose="020B0609020204030204" pitchFamily="49" charset="0"/>
              </a:rPr>
              <a:t>()</a:t>
            </a:r>
          </a:p>
        </p:txBody>
      </p:sp>
      <p:cxnSp>
        <p:nvCxnSpPr>
          <p:cNvPr id="15" name="Straight Arrow Connector 14"/>
          <p:cNvCxnSpPr>
            <a:stCxn id="7" idx="2"/>
            <a:endCxn id="8" idx="0"/>
          </p:cNvCxnSpPr>
          <p:nvPr/>
        </p:nvCxnSpPr>
        <p:spPr>
          <a:xfrm>
            <a:off x="2946024" y="1721882"/>
            <a:ext cx="1" cy="17573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flipH="1">
            <a:off x="2946024" y="2266950"/>
            <a:ext cx="1" cy="1828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2" idx="0"/>
          </p:cNvCxnSpPr>
          <p:nvPr/>
        </p:nvCxnSpPr>
        <p:spPr>
          <a:xfrm>
            <a:off x="6731376" y="2712482"/>
            <a:ext cx="0" cy="2402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0"/>
          </p:cNvCxnSpPr>
          <p:nvPr/>
        </p:nvCxnSpPr>
        <p:spPr>
          <a:xfrm flipH="1">
            <a:off x="6731375" y="3322082"/>
            <a:ext cx="1" cy="17573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41567" y="1809750"/>
            <a:ext cx="1021433" cy="307777"/>
          </a:xfrm>
          <a:prstGeom prst="rect">
            <a:avLst/>
          </a:prstGeom>
          <a:noFill/>
        </p:spPr>
        <p:txBody>
          <a:bodyPr wrap="none" rtlCol="0">
            <a:spAutoFit/>
          </a:bodyPr>
          <a:lstStyle/>
          <a:p>
            <a:r>
              <a:rPr lang="en-US" sz="1400" b="1" i="1" dirty="0">
                <a:solidFill>
                  <a:srgbClr val="FF0000"/>
                </a:solidFill>
              </a:rPr>
              <a:t>Dirty read</a:t>
            </a:r>
          </a:p>
        </p:txBody>
      </p:sp>
      <p:cxnSp>
        <p:nvCxnSpPr>
          <p:cNvPr id="28" name="Straight Arrow Connector 27"/>
          <p:cNvCxnSpPr>
            <a:stCxn id="21" idx="1"/>
          </p:cNvCxnSpPr>
          <p:nvPr/>
        </p:nvCxnSpPr>
        <p:spPr>
          <a:xfrm flipH="1">
            <a:off x="7467600" y="1963639"/>
            <a:ext cx="273967" cy="379511"/>
          </a:xfrm>
          <a:prstGeom prst="straightConnector1">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24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Recoverability from aborts</a:t>
            </a:r>
            <a:endParaRPr lang="en-US" dirty="0"/>
          </a:p>
        </p:txBody>
      </p:sp>
      <p:sp>
        <p:nvSpPr>
          <p:cNvPr id="12" name="Content Placeholder 11"/>
          <p:cNvSpPr>
            <a:spLocks noGrp="1"/>
          </p:cNvSpPr>
          <p:nvPr>
            <p:ph idx="1"/>
          </p:nvPr>
        </p:nvSpPr>
        <p:spPr/>
        <p:txBody>
          <a:bodyPr/>
          <a:lstStyle/>
          <a:p>
            <a:r>
              <a:rPr lang="en-US" dirty="0"/>
              <a:t>In order to recover from an aborting transaction: a transaction must not commit if it has done a </a:t>
            </a:r>
            <a:r>
              <a:rPr lang="en-US" i="1" dirty="0">
                <a:solidFill>
                  <a:srgbClr val="FF0000"/>
                </a:solidFill>
              </a:rPr>
              <a:t>dirty read</a:t>
            </a:r>
            <a:r>
              <a:rPr lang="en-US" dirty="0"/>
              <a:t>.</a:t>
            </a:r>
          </a:p>
        </p:txBody>
      </p:sp>
      <p:sp>
        <p:nvSpPr>
          <p:cNvPr id="8" name="Slide Number Placeholder 7"/>
          <p:cNvSpPr>
            <a:spLocks noGrp="1"/>
          </p:cNvSpPr>
          <p:nvPr>
            <p:ph type="sldNum" sz="quarter" idx="12"/>
          </p:nvPr>
        </p:nvSpPr>
        <p:spPr/>
        <p:txBody>
          <a:bodyPr/>
          <a:lstStyle/>
          <a:p>
            <a:fld id="{81D60167-4931-47E6-BA6A-407CBD079E47}" type="slidenum">
              <a:rPr lang="en-US" smtClean="0"/>
              <a:pPr/>
              <a:t>17</a:t>
            </a:fld>
            <a:r>
              <a:rPr lang="en-US"/>
              <a:t> </a:t>
            </a:r>
            <a:endParaRPr lang="en-US" dirty="0"/>
          </a:p>
        </p:txBody>
      </p:sp>
      <p:sp>
        <p:nvSpPr>
          <p:cNvPr id="7" name="Footer Placeholder 6"/>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Cascading abort</a:t>
            </a:r>
          </a:p>
        </p:txBody>
      </p:sp>
      <p:sp>
        <p:nvSpPr>
          <p:cNvPr id="14" name="Content Placeholder 13"/>
          <p:cNvSpPr>
            <a:spLocks noGrp="1"/>
          </p:cNvSpPr>
          <p:nvPr>
            <p:ph idx="1"/>
          </p:nvPr>
        </p:nvSpPr>
        <p:spPr>
          <a:xfrm>
            <a:off x="914400" y="1066801"/>
            <a:ext cx="8153400" cy="3178968"/>
          </a:xfrm>
        </p:spPr>
        <p:txBody>
          <a:bodyPr>
            <a:normAutofit/>
          </a:bodyPr>
          <a:lstStyle/>
          <a:p>
            <a:r>
              <a:rPr lang="en-US" dirty="0"/>
              <a:t>Assume we do a </a:t>
            </a:r>
            <a:r>
              <a:rPr lang="en-US" i="1" dirty="0"/>
              <a:t>dirty read</a:t>
            </a:r>
            <a:r>
              <a:rPr lang="en-US" dirty="0"/>
              <a:t>, write values and then wait to commit.</a:t>
            </a:r>
          </a:p>
          <a:p>
            <a:pPr marL="368300" lvl="2" indent="0">
              <a:buNone/>
            </a:pPr>
            <a:r>
              <a:rPr lang="en-US" sz="1800" dirty="0"/>
              <a:t>A second process, reads our dirty values, writes values and waits to commit.</a:t>
            </a:r>
          </a:p>
          <a:p>
            <a:pPr marL="708025" lvl="3" indent="0">
              <a:buNone/>
            </a:pPr>
            <a:r>
              <a:rPr lang="en-US" sz="1600" dirty="0"/>
              <a:t>A third process, reads the dirty values, writes values and waits to commit.</a:t>
            </a:r>
          </a:p>
          <a:p>
            <a:pPr marL="1077913" lvl="4" indent="0">
              <a:buNone/>
            </a:pPr>
            <a:r>
              <a:rPr lang="en-US" dirty="0"/>
              <a:t>...</a:t>
            </a:r>
          </a:p>
          <a:p>
            <a:r>
              <a:rPr lang="en-US" dirty="0"/>
              <a:t>We abort</a:t>
            </a:r>
          </a:p>
          <a:p>
            <a:endParaRPr lang="en-US" sz="1800" i="1" dirty="0"/>
          </a:p>
          <a:p>
            <a:r>
              <a:rPr lang="en-US" sz="1800" i="1" dirty="0"/>
              <a:t>In order to avoid </a:t>
            </a:r>
            <a:r>
              <a:rPr lang="en-US" sz="1800" i="1" dirty="0">
                <a:solidFill>
                  <a:srgbClr val="FF0000"/>
                </a:solidFill>
              </a:rPr>
              <a:t>cascading aborts </a:t>
            </a:r>
            <a:r>
              <a:rPr lang="en-US" sz="1800" i="1" dirty="0"/>
              <a:t>we should suspend when (before) we read a dirty value.</a:t>
            </a:r>
          </a:p>
        </p:txBody>
      </p:sp>
      <p:sp>
        <p:nvSpPr>
          <p:cNvPr id="10" name="Slide Number Placeholder 9"/>
          <p:cNvSpPr>
            <a:spLocks noGrp="1"/>
          </p:cNvSpPr>
          <p:nvPr>
            <p:ph type="sldNum" sz="quarter" idx="12"/>
          </p:nvPr>
        </p:nvSpPr>
        <p:spPr/>
        <p:txBody>
          <a:bodyPr/>
          <a:lstStyle/>
          <a:p>
            <a:fld id="{81D60167-4931-47E6-BA6A-407CBD079E47}" type="slidenum">
              <a:rPr lang="en-US" smtClean="0"/>
              <a:pPr/>
              <a:t>18</a:t>
            </a:fld>
            <a:r>
              <a:rPr lang="en-US"/>
              <a:t> </a:t>
            </a:r>
            <a:endParaRPr lang="en-US" dirty="0"/>
          </a:p>
        </p:txBody>
      </p:sp>
      <p:sp>
        <p:nvSpPr>
          <p:cNvPr id="9" name="Footer Placeholder 8"/>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Dirty read</a:t>
            </a:r>
          </a:p>
        </p:txBody>
      </p:sp>
      <p:sp>
        <p:nvSpPr>
          <p:cNvPr id="9" name="Content Placeholder 8"/>
          <p:cNvSpPr>
            <a:spLocks noGrp="1"/>
          </p:cNvSpPr>
          <p:nvPr>
            <p:ph idx="1"/>
          </p:nvPr>
        </p:nvSpPr>
        <p:spPr>
          <a:xfrm>
            <a:off x="1371600" y="1066801"/>
            <a:ext cx="7543800" cy="3178968"/>
          </a:xfrm>
        </p:spPr>
        <p:txBody>
          <a:bodyPr>
            <a:normAutofit/>
          </a:bodyPr>
          <a:lstStyle/>
          <a:p>
            <a:pPr marL="342900" indent="-342900">
              <a:buFont typeface="Arial" panose="020B0604020202020204" pitchFamily="34" charset="0"/>
              <a:buChar char="•"/>
            </a:pPr>
            <a:r>
              <a:rPr lang="en-US" dirty="0"/>
              <a:t>To be </a:t>
            </a:r>
            <a:r>
              <a:rPr lang="en-US" b="1" i="1" dirty="0">
                <a:solidFill>
                  <a:srgbClr val="FF0000"/>
                </a:solidFill>
              </a:rPr>
              <a:t>recoverable</a:t>
            </a:r>
            <a:r>
              <a:rPr lang="en-US" dirty="0">
                <a:solidFill>
                  <a:srgbClr val="FF0000"/>
                </a:solidFill>
              </a:rPr>
              <a:t> </a:t>
            </a:r>
            <a:r>
              <a:rPr lang="en-US" dirty="0"/>
              <a:t>a transaction must suspend its commit operation if it has performed a dirty read.</a:t>
            </a:r>
          </a:p>
          <a:p>
            <a:pPr marL="342900" indent="-342900">
              <a:buFont typeface="Arial" panose="020B0604020202020204" pitchFamily="34" charset="0"/>
              <a:buChar char="•"/>
            </a:pPr>
            <a:r>
              <a:rPr lang="en-US" dirty="0"/>
              <a:t>If a transaction aborts, any suspended transaction must be aborted.</a:t>
            </a:r>
          </a:p>
          <a:p>
            <a:pPr marL="342900" indent="-342900">
              <a:buFont typeface="Arial" panose="020B0604020202020204" pitchFamily="34" charset="0"/>
              <a:buChar char="•"/>
            </a:pPr>
            <a:r>
              <a:rPr lang="en-US" dirty="0"/>
              <a:t>To prevent cascading aborts, a transaction could be prevented from performing a read operation of a non-committed value.</a:t>
            </a:r>
          </a:p>
          <a:p>
            <a:pPr marL="698500" lvl="1" indent="-342900"/>
            <a:r>
              <a:rPr lang="en-US" sz="1800" dirty="0"/>
              <a:t>Once the value is committed or the previous transaction aborts the execution can continue.</a:t>
            </a:r>
          </a:p>
          <a:p>
            <a:pPr marL="698500" lvl="1" indent="-342900"/>
            <a:r>
              <a:rPr lang="en-US" sz="1800" dirty="0"/>
              <a:t>We will restrict concurrency.</a:t>
            </a:r>
          </a:p>
        </p:txBody>
      </p:sp>
      <p:sp>
        <p:nvSpPr>
          <p:cNvPr id="4" name="Slide Number Placeholder 3"/>
          <p:cNvSpPr>
            <a:spLocks noGrp="1"/>
          </p:cNvSpPr>
          <p:nvPr>
            <p:ph type="sldNum" sz="quarter" idx="12"/>
          </p:nvPr>
        </p:nvSpPr>
        <p:spPr/>
        <p:txBody>
          <a:bodyPr/>
          <a:lstStyle/>
          <a:p>
            <a:fld id="{81D60167-4931-47E6-BA6A-407CBD079E47}" type="slidenum">
              <a:rPr lang="en-US" smtClean="0"/>
              <a:pPr/>
              <a:t>19</a:t>
            </a:fld>
            <a:r>
              <a:rPr lang="en-US"/>
              <a:t> </a:t>
            </a:r>
            <a:endParaRPr lang="en-US" dirty="0"/>
          </a:p>
        </p:txBody>
      </p:sp>
      <p:sp>
        <p:nvSpPr>
          <p:cNvPr id="5" name="Footer Placeholder 4"/>
          <p:cNvSpPr>
            <a:spLocks noGrp="1"/>
          </p:cNvSpPr>
          <p:nvPr>
            <p:ph type="ftr" sz="quarter" idx="11"/>
          </p:nvPr>
        </p:nvSpPr>
        <p:spPr/>
        <p:txBody>
          <a:bodyPr/>
          <a:lstStyle/>
          <a:p>
            <a:r>
              <a:rPr lang="en-US"/>
              <a:t>ID2201 Distributed Systems / Transactions</a:t>
            </a:r>
          </a:p>
        </p:txBody>
      </p:sp>
    </p:spTree>
    <p:extLst>
      <p:ext uri="{BB962C8B-B14F-4D97-AF65-F5344CB8AC3E}">
        <p14:creationId xmlns:p14="http://schemas.microsoft.com/office/powerpoint/2010/main" val="157517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Atomic operations</a:t>
            </a:r>
            <a:endParaRPr lang="en-US" dirty="0"/>
          </a:p>
        </p:txBody>
      </p:sp>
      <p:sp>
        <p:nvSpPr>
          <p:cNvPr id="19" name="Content Placeholder 18"/>
          <p:cNvSpPr>
            <a:spLocks noGrp="1"/>
          </p:cNvSpPr>
          <p:nvPr>
            <p:ph idx="1"/>
          </p:nvPr>
        </p:nvSpPr>
        <p:spPr/>
        <p:txBody>
          <a:bodyPr/>
          <a:lstStyle/>
          <a:p>
            <a:r>
              <a:rPr lang="en-US" dirty="0"/>
              <a:t>Even if we have a distributed system that provides atomic operations, we sometimes want to group a sequence of operations in a transaction where:</a:t>
            </a:r>
          </a:p>
          <a:p>
            <a:pPr marL="698500" lvl="1" indent="-342900"/>
            <a:r>
              <a:rPr lang="en-US" dirty="0"/>
              <a:t>either all are executed or</a:t>
            </a:r>
          </a:p>
          <a:p>
            <a:pPr marL="698500" lvl="1" indent="-342900"/>
            <a:r>
              <a:rPr lang="en-US" dirty="0"/>
              <a:t>none is executed</a:t>
            </a:r>
          </a:p>
          <a:p>
            <a:pPr marL="698500" lvl="1" indent="-342900"/>
            <a:r>
              <a:rPr lang="en-US" dirty="0"/>
              <a:t>even if a node crash</a:t>
            </a:r>
          </a:p>
        </p:txBody>
      </p:sp>
      <p:sp>
        <p:nvSpPr>
          <p:cNvPr id="11" name="Slide Number Placeholder 10"/>
          <p:cNvSpPr>
            <a:spLocks noGrp="1"/>
          </p:cNvSpPr>
          <p:nvPr>
            <p:ph type="sldNum" sz="quarter" idx="12"/>
          </p:nvPr>
        </p:nvSpPr>
        <p:spPr/>
        <p:txBody>
          <a:bodyPr/>
          <a:lstStyle/>
          <a:p>
            <a:fld id="{81D60167-4931-47E6-BA6A-407CBD079E47}" type="slidenum">
              <a:rPr lang="en-US" smtClean="0"/>
              <a:pPr/>
              <a:t>2</a:t>
            </a:fld>
            <a:r>
              <a:rPr lang="en-US"/>
              <a:t> </a:t>
            </a:r>
            <a:endParaRPr lang="en-US" dirty="0"/>
          </a:p>
        </p:txBody>
      </p:sp>
      <p:sp>
        <p:nvSpPr>
          <p:cNvPr id="10" name="Footer Placeholder 9"/>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Premature writes</a:t>
            </a:r>
          </a:p>
        </p:txBody>
      </p:sp>
      <p:sp>
        <p:nvSpPr>
          <p:cNvPr id="18" name="Content Placeholder 17"/>
          <p:cNvSpPr>
            <a:spLocks noGrp="1"/>
          </p:cNvSpPr>
          <p:nvPr>
            <p:ph idx="1"/>
          </p:nvPr>
        </p:nvSpPr>
        <p:spPr>
          <a:xfrm>
            <a:off x="990600" y="3790949"/>
            <a:ext cx="7848600" cy="685801"/>
          </a:xfrm>
        </p:spPr>
        <p:txBody>
          <a:bodyPr>
            <a:normAutofit/>
          </a:bodyPr>
          <a:lstStyle/>
          <a:p>
            <a:r>
              <a:rPr lang="en-US" i="1" dirty="0"/>
              <a:t>Also write operations must be delayed in order to be able to recover from an aborting transaction.</a:t>
            </a:r>
          </a:p>
        </p:txBody>
      </p:sp>
      <p:sp>
        <p:nvSpPr>
          <p:cNvPr id="4" name="Slide Number Placeholder 3"/>
          <p:cNvSpPr>
            <a:spLocks noGrp="1"/>
          </p:cNvSpPr>
          <p:nvPr>
            <p:ph type="sldNum" sz="quarter" idx="12"/>
          </p:nvPr>
        </p:nvSpPr>
        <p:spPr/>
        <p:txBody>
          <a:bodyPr/>
          <a:lstStyle/>
          <a:p>
            <a:fld id="{81D60167-4931-47E6-BA6A-407CBD079E47}" type="slidenum">
              <a:rPr lang="en-US" smtClean="0"/>
              <a:pPr/>
              <a:t>20</a:t>
            </a:fld>
            <a:r>
              <a:rPr lang="en-US"/>
              <a:t> </a:t>
            </a:r>
            <a:endParaRPr lang="en-US" dirty="0"/>
          </a:p>
        </p:txBody>
      </p:sp>
      <p:sp>
        <p:nvSpPr>
          <p:cNvPr id="5" name="Footer Placeholder 4"/>
          <p:cNvSpPr>
            <a:spLocks noGrp="1"/>
          </p:cNvSpPr>
          <p:nvPr>
            <p:ph type="ftr" sz="quarter" idx="11"/>
          </p:nvPr>
        </p:nvSpPr>
        <p:spPr/>
        <p:txBody>
          <a:bodyPr/>
          <a:lstStyle/>
          <a:p>
            <a:r>
              <a:rPr lang="en-US"/>
              <a:t>ID2201 Distributed Systems / Transactions</a:t>
            </a:r>
          </a:p>
        </p:txBody>
      </p:sp>
      <p:sp>
        <p:nvSpPr>
          <p:cNvPr id="6" name="TextBox 5"/>
          <p:cNvSpPr txBox="1"/>
          <p:nvPr/>
        </p:nvSpPr>
        <p:spPr>
          <a:xfrm>
            <a:off x="2488205" y="971550"/>
            <a:ext cx="915636" cy="369332"/>
          </a:xfrm>
          <a:prstGeom prst="rect">
            <a:avLst/>
          </a:prstGeom>
          <a:noFill/>
        </p:spPr>
        <p:txBody>
          <a:bodyPr wrap="none" rtlCol="0">
            <a:spAutoFit/>
          </a:bodyPr>
          <a:lstStyle/>
          <a:p>
            <a:pPr algn="ctr"/>
            <a:r>
              <a:rPr lang="en-US" sz="1800" dirty="0"/>
              <a:t>client p</a:t>
            </a:r>
          </a:p>
        </p:txBody>
      </p:sp>
      <p:sp>
        <p:nvSpPr>
          <p:cNvPr id="7" name="TextBox 6"/>
          <p:cNvSpPr txBox="1"/>
          <p:nvPr/>
        </p:nvSpPr>
        <p:spPr>
          <a:xfrm>
            <a:off x="1777275" y="1352550"/>
            <a:ext cx="2337499"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a.setBalance</a:t>
            </a:r>
            <a:r>
              <a:rPr lang="en-US" sz="1800" dirty="0">
                <a:latin typeface="Consolas" panose="020B0609020204030204" pitchFamily="49" charset="0"/>
                <a:cs typeface="Consolas" panose="020B0609020204030204" pitchFamily="49" charset="0"/>
              </a:rPr>
              <a:t>(105)</a:t>
            </a:r>
          </a:p>
        </p:txBody>
      </p:sp>
      <p:sp>
        <p:nvSpPr>
          <p:cNvPr id="8" name="TextBox 7"/>
          <p:cNvSpPr txBox="1"/>
          <p:nvPr/>
        </p:nvSpPr>
        <p:spPr>
          <a:xfrm>
            <a:off x="1713956" y="3181350"/>
            <a:ext cx="2464136"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abortTransaction</a:t>
            </a:r>
            <a:r>
              <a:rPr lang="en-US" sz="1800" dirty="0">
                <a:latin typeface="Consolas" panose="020B0609020204030204" pitchFamily="49" charset="0"/>
                <a:cs typeface="Consolas" panose="020B0609020204030204" pitchFamily="49" charset="0"/>
              </a:rPr>
              <a:t>()</a:t>
            </a:r>
          </a:p>
        </p:txBody>
      </p:sp>
      <p:sp>
        <p:nvSpPr>
          <p:cNvPr id="10" name="TextBox 9"/>
          <p:cNvSpPr txBox="1"/>
          <p:nvPr/>
        </p:nvSpPr>
        <p:spPr>
          <a:xfrm>
            <a:off x="6273557" y="971550"/>
            <a:ext cx="915635" cy="369332"/>
          </a:xfrm>
          <a:prstGeom prst="rect">
            <a:avLst/>
          </a:prstGeom>
          <a:noFill/>
        </p:spPr>
        <p:txBody>
          <a:bodyPr wrap="none" rtlCol="0">
            <a:spAutoFit/>
          </a:bodyPr>
          <a:lstStyle/>
          <a:p>
            <a:pPr algn="ctr"/>
            <a:r>
              <a:rPr lang="en-US" sz="1800" dirty="0"/>
              <a:t>client q</a:t>
            </a:r>
          </a:p>
        </p:txBody>
      </p:sp>
      <p:sp>
        <p:nvSpPr>
          <p:cNvPr id="11" name="TextBox 10"/>
          <p:cNvSpPr txBox="1"/>
          <p:nvPr/>
        </p:nvSpPr>
        <p:spPr>
          <a:xfrm>
            <a:off x="5562626" y="1731565"/>
            <a:ext cx="2337499"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a.setBalance</a:t>
            </a:r>
            <a:r>
              <a:rPr lang="en-US" sz="1800" dirty="0">
                <a:latin typeface="Consolas" panose="020B0609020204030204" pitchFamily="49" charset="0"/>
                <a:cs typeface="Consolas" panose="020B0609020204030204" pitchFamily="49" charset="0"/>
              </a:rPr>
              <a:t>(110)</a:t>
            </a:r>
          </a:p>
        </p:txBody>
      </p:sp>
      <p:sp>
        <p:nvSpPr>
          <p:cNvPr id="12" name="TextBox 11"/>
          <p:cNvSpPr txBox="1"/>
          <p:nvPr/>
        </p:nvSpPr>
        <p:spPr>
          <a:xfrm>
            <a:off x="5435989" y="2416373"/>
            <a:ext cx="2590774"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commitTransaction</a:t>
            </a:r>
            <a:r>
              <a:rPr lang="en-US" sz="1800" dirty="0">
                <a:latin typeface="Consolas" panose="020B0609020204030204" pitchFamily="49" charset="0"/>
                <a:cs typeface="Consolas" panose="020B0609020204030204" pitchFamily="49" charset="0"/>
              </a:rPr>
              <a:t>()</a:t>
            </a:r>
          </a:p>
        </p:txBody>
      </p:sp>
      <p:cxnSp>
        <p:nvCxnSpPr>
          <p:cNvPr id="15" name="Straight Arrow Connector 14"/>
          <p:cNvCxnSpPr>
            <a:stCxn id="7" idx="2"/>
            <a:endCxn id="8" idx="0"/>
          </p:cNvCxnSpPr>
          <p:nvPr/>
        </p:nvCxnSpPr>
        <p:spPr>
          <a:xfrm flipH="1">
            <a:off x="2946024" y="1721882"/>
            <a:ext cx="1" cy="14594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2" idx="0"/>
          </p:cNvCxnSpPr>
          <p:nvPr/>
        </p:nvCxnSpPr>
        <p:spPr>
          <a:xfrm>
            <a:off x="6731376" y="2100897"/>
            <a:ext cx="0" cy="31547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0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Strict execution</a:t>
            </a:r>
          </a:p>
        </p:txBody>
      </p:sp>
      <p:sp>
        <p:nvSpPr>
          <p:cNvPr id="19" name="Content Placeholder 18"/>
          <p:cNvSpPr>
            <a:spLocks noGrp="1"/>
          </p:cNvSpPr>
          <p:nvPr>
            <p:ph idx="1"/>
          </p:nvPr>
        </p:nvSpPr>
        <p:spPr/>
        <p:txBody>
          <a:bodyPr/>
          <a:lstStyle/>
          <a:p>
            <a:pPr marL="342900" indent="-342900">
              <a:spcAft>
                <a:spcPts val="600"/>
              </a:spcAft>
              <a:buFont typeface="Arial" panose="020B0604020202020204" pitchFamily="34" charset="0"/>
              <a:buChar char="•"/>
            </a:pPr>
            <a:r>
              <a:rPr lang="en-US" dirty="0"/>
              <a:t>In general, both read and write operations must be delayed until all previous transactions containing write operations have been aborted or committed.</a:t>
            </a:r>
          </a:p>
          <a:p>
            <a:pPr marL="342900" indent="-342900">
              <a:spcAft>
                <a:spcPts val="600"/>
              </a:spcAft>
              <a:buFont typeface="Arial" panose="020B0604020202020204" pitchFamily="34" charset="0"/>
              <a:buChar char="•"/>
            </a:pPr>
            <a:r>
              <a:rPr lang="en-US" b="1" i="1" dirty="0">
                <a:solidFill>
                  <a:srgbClr val="FF0000"/>
                </a:solidFill>
              </a:rPr>
              <a:t>Strict execution </a:t>
            </a:r>
            <a:r>
              <a:rPr lang="en-US" dirty="0"/>
              <a:t>enforces isolation, no visible effects until commit.</a:t>
            </a:r>
          </a:p>
          <a:p>
            <a:pPr marL="342900" indent="-342900">
              <a:spcAft>
                <a:spcPts val="600"/>
              </a:spcAft>
              <a:buFont typeface="Arial" panose="020B0604020202020204" pitchFamily="34" charset="0"/>
              <a:buChar char="•"/>
            </a:pPr>
            <a:r>
              <a:rPr lang="en-US" dirty="0"/>
              <a:t>How do we implement strict execution efficiently?</a:t>
            </a:r>
          </a:p>
        </p:txBody>
      </p:sp>
      <p:sp>
        <p:nvSpPr>
          <p:cNvPr id="11" name="Slide Number Placeholder 10"/>
          <p:cNvSpPr>
            <a:spLocks noGrp="1"/>
          </p:cNvSpPr>
          <p:nvPr>
            <p:ph type="sldNum" sz="quarter" idx="12"/>
          </p:nvPr>
        </p:nvSpPr>
        <p:spPr/>
        <p:txBody>
          <a:bodyPr/>
          <a:lstStyle/>
          <a:p>
            <a:fld id="{81D60167-4931-47E6-BA6A-407CBD079E47}" type="slidenum">
              <a:rPr lang="en-US" smtClean="0"/>
              <a:pPr/>
              <a:t>21</a:t>
            </a:fld>
            <a:r>
              <a:rPr lang="en-US"/>
              <a:t> </a:t>
            </a:r>
            <a:endParaRPr lang="en-US" dirty="0"/>
          </a:p>
        </p:txBody>
      </p:sp>
      <p:sp>
        <p:nvSpPr>
          <p:cNvPr id="10" name="Footer Placeholder 9"/>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How do we..</a:t>
            </a:r>
            <a:endParaRPr lang="en-US" dirty="0"/>
          </a:p>
        </p:txBody>
      </p:sp>
      <p:sp>
        <p:nvSpPr>
          <p:cNvPr id="15" name="Content Placeholder 14"/>
          <p:cNvSpPr>
            <a:spLocks noGrp="1"/>
          </p:cNvSpPr>
          <p:nvPr>
            <p:ph idx="1"/>
          </p:nvPr>
        </p:nvSpPr>
        <p:spPr>
          <a:xfrm>
            <a:off x="1619250" y="1066801"/>
            <a:ext cx="7296150" cy="3178968"/>
          </a:xfrm>
        </p:spPr>
        <p:txBody>
          <a:bodyPr/>
          <a:lstStyle/>
          <a:p>
            <a:r>
              <a:rPr lang="en-US" dirty="0"/>
              <a:t>. . . increase concurrency while preserving serial equivalence?</a:t>
            </a:r>
          </a:p>
          <a:p>
            <a:endParaRPr lang="en-US" dirty="0"/>
          </a:p>
          <a:p>
            <a:pPr marL="342900" indent="-342900">
              <a:buFont typeface="Arial" panose="020B0604020202020204" pitchFamily="34" charset="0"/>
              <a:buChar char="•"/>
            </a:pPr>
            <a:r>
              <a:rPr lang="en-US" b="1" i="1" dirty="0">
                <a:solidFill>
                  <a:srgbClr val="FF0000"/>
                </a:solidFill>
              </a:rPr>
              <a:t>locking</a:t>
            </a:r>
            <a:r>
              <a:rPr lang="en-US" dirty="0"/>
              <a:t>: simple but dangerous</a:t>
            </a:r>
          </a:p>
          <a:p>
            <a:pPr marL="342900" indent="-342900">
              <a:buFont typeface="Arial" panose="020B0604020202020204" pitchFamily="34" charset="0"/>
              <a:buChar char="•"/>
            </a:pPr>
            <a:r>
              <a:rPr lang="en-US" b="1" i="1" dirty="0">
                <a:solidFill>
                  <a:srgbClr val="FF0000"/>
                </a:solidFill>
              </a:rPr>
              <a:t>optimistic</a:t>
            </a:r>
            <a:r>
              <a:rPr lang="en-US" dirty="0"/>
              <a:t>: large overhead if many conflicts</a:t>
            </a:r>
          </a:p>
          <a:p>
            <a:pPr marL="342900" indent="-342900">
              <a:buFont typeface="Arial" panose="020B0604020202020204" pitchFamily="34" charset="0"/>
              <a:buChar char="•"/>
            </a:pPr>
            <a:r>
              <a:rPr lang="en-US" b="1" i="1" dirty="0">
                <a:solidFill>
                  <a:srgbClr val="FF0000"/>
                </a:solidFill>
              </a:rPr>
              <a:t>timestamp</a:t>
            </a:r>
            <a:r>
              <a:rPr lang="en-US" dirty="0"/>
              <a:t>: ok, if time would be simple</a:t>
            </a:r>
          </a:p>
          <a:p>
            <a:endParaRPr lang="en-US" dirty="0"/>
          </a:p>
        </p:txBody>
      </p:sp>
      <p:sp>
        <p:nvSpPr>
          <p:cNvPr id="11" name="Slide Number Placeholder 10"/>
          <p:cNvSpPr>
            <a:spLocks noGrp="1"/>
          </p:cNvSpPr>
          <p:nvPr>
            <p:ph type="sldNum" sz="quarter" idx="12"/>
          </p:nvPr>
        </p:nvSpPr>
        <p:spPr/>
        <p:txBody>
          <a:bodyPr/>
          <a:lstStyle/>
          <a:p>
            <a:fld id="{81D60167-4931-47E6-BA6A-407CBD079E47}" type="slidenum">
              <a:rPr lang="en-US" smtClean="0"/>
              <a:pPr/>
              <a:t>22</a:t>
            </a:fld>
            <a:r>
              <a:rPr lang="en-US"/>
              <a:t> </a:t>
            </a:r>
            <a:endParaRPr lang="en-US" dirty="0"/>
          </a:p>
        </p:txBody>
      </p:sp>
      <p:sp>
        <p:nvSpPr>
          <p:cNvPr id="10" name="Footer Placeholder 9"/>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Locks</a:t>
            </a:r>
            <a:endParaRPr lang="en-US" dirty="0"/>
          </a:p>
        </p:txBody>
      </p:sp>
      <p:sp>
        <p:nvSpPr>
          <p:cNvPr id="15" name="Content Placeholder 14"/>
          <p:cNvSpPr>
            <a:spLocks noGrp="1"/>
          </p:cNvSpPr>
          <p:nvPr>
            <p:ph idx="1"/>
          </p:nvPr>
        </p:nvSpPr>
        <p:spPr/>
        <p:txBody>
          <a:bodyPr>
            <a:normAutofit fontScale="85000" lnSpcReduction="20000"/>
          </a:bodyPr>
          <a:lstStyle/>
          <a:p>
            <a:r>
              <a:rPr lang="en-US" dirty="0"/>
              <a:t>Idea - lock all objects to prevent other transaction to read from or write to the same objects.</a:t>
            </a:r>
          </a:p>
          <a:p>
            <a:endParaRPr lang="en-US" dirty="0"/>
          </a:p>
          <a:p>
            <a:r>
              <a:rPr lang="en-US" dirty="0"/>
              <a:t>To guarantee serial equivalence a we require </a:t>
            </a:r>
            <a:r>
              <a:rPr lang="en-US" b="1" i="1" dirty="0">
                <a:solidFill>
                  <a:srgbClr val="FF0000"/>
                </a:solidFill>
              </a:rPr>
              <a:t>two phase locking</a:t>
            </a:r>
            <a:r>
              <a:rPr lang="en-US" dirty="0"/>
              <a:t>:</a:t>
            </a:r>
          </a:p>
          <a:p>
            <a:pPr marL="342900" indent="-342900">
              <a:buFont typeface="Arial" panose="020B0604020202020204" pitchFamily="34" charset="0"/>
              <a:buChar char="•"/>
            </a:pPr>
            <a:r>
              <a:rPr lang="en-US" dirty="0"/>
              <a:t>lock objects in any order,</a:t>
            </a:r>
          </a:p>
          <a:p>
            <a:pPr marL="342900" indent="-342900">
              <a:buFont typeface="Arial" panose="020B0604020202020204" pitchFamily="34" charset="0"/>
              <a:buChar char="•"/>
            </a:pPr>
            <a:r>
              <a:rPr lang="en-US" dirty="0"/>
              <a:t>release locks in any order,</a:t>
            </a:r>
          </a:p>
          <a:p>
            <a:pPr marL="342900" indent="-342900">
              <a:buFont typeface="Arial" panose="020B0604020202020204" pitchFamily="34" charset="0"/>
              <a:buChar char="•"/>
            </a:pPr>
            <a:r>
              <a:rPr lang="en-US" dirty="0"/>
              <a:t>Commit</a:t>
            </a:r>
          </a:p>
          <a:p>
            <a:pPr marL="342900" indent="-342900">
              <a:buFont typeface="Arial" panose="020B0604020202020204" pitchFamily="34" charset="0"/>
              <a:buChar char="•"/>
            </a:pPr>
            <a:endParaRPr lang="en-US" dirty="0"/>
          </a:p>
          <a:p>
            <a:r>
              <a:rPr lang="en-US" dirty="0"/>
              <a:t>We are not allowed to take a new lock if a lock has been released. </a:t>
            </a:r>
          </a:p>
          <a:p>
            <a:endParaRPr lang="en-US" dirty="0"/>
          </a:p>
          <a:p>
            <a:r>
              <a:rPr lang="en-US" i="1" dirty="0">
                <a:solidFill>
                  <a:srgbClr val="FF0000"/>
                </a:solidFill>
              </a:rPr>
              <a:t>Does not handle the problem with dirty read and premature write.</a:t>
            </a:r>
          </a:p>
          <a:p>
            <a:pPr marL="342900" indent="-342900">
              <a:buFont typeface="Arial" panose="020B0604020202020204" pitchFamily="34" charset="0"/>
              <a:buChar char="•"/>
            </a:pPr>
            <a:r>
              <a:rPr lang="en-US" i="1" dirty="0">
                <a:solidFill>
                  <a:srgbClr val="FF0000"/>
                </a:solidFill>
              </a:rPr>
              <a:t>Because commit goes after release (race conditions)</a:t>
            </a:r>
          </a:p>
        </p:txBody>
      </p:sp>
      <p:sp>
        <p:nvSpPr>
          <p:cNvPr id="11" name="Slide Number Placeholder 10"/>
          <p:cNvSpPr>
            <a:spLocks noGrp="1"/>
          </p:cNvSpPr>
          <p:nvPr>
            <p:ph type="sldNum" sz="quarter" idx="12"/>
          </p:nvPr>
        </p:nvSpPr>
        <p:spPr/>
        <p:txBody>
          <a:bodyPr/>
          <a:lstStyle/>
          <a:p>
            <a:fld id="{81D60167-4931-47E6-BA6A-407CBD079E47}" type="slidenum">
              <a:rPr lang="en-US" smtClean="0"/>
              <a:pPr/>
              <a:t>23</a:t>
            </a:fld>
            <a:r>
              <a:rPr lang="en-US"/>
              <a:t> </a:t>
            </a:r>
            <a:endParaRPr lang="en-US" dirty="0"/>
          </a:p>
        </p:txBody>
      </p:sp>
      <p:sp>
        <p:nvSpPr>
          <p:cNvPr id="10" name="Footer Placeholder 9"/>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solidFill>
                  <a:srgbClr val="FF0000"/>
                </a:solidFill>
              </a:rPr>
              <a:t>Strict two-phase locking</a:t>
            </a:r>
          </a:p>
        </p:txBody>
      </p:sp>
      <p:sp>
        <p:nvSpPr>
          <p:cNvPr id="17" name="Content Placeholder 16"/>
          <p:cNvSpPr>
            <a:spLocks noGrp="1"/>
          </p:cNvSpPr>
          <p:nvPr>
            <p:ph idx="1"/>
          </p:nvPr>
        </p:nvSpPr>
        <p:spPr/>
        <p:txBody>
          <a:bodyPr/>
          <a:lstStyle/>
          <a:p>
            <a:r>
              <a:rPr lang="en-US" dirty="0"/>
              <a:t>To handle dirty read and premature write:</a:t>
            </a:r>
          </a:p>
          <a:p>
            <a:pPr marL="698500" lvl="1" indent="-342900"/>
            <a:r>
              <a:rPr lang="en-US" dirty="0"/>
              <a:t>lock in any order</a:t>
            </a:r>
          </a:p>
          <a:p>
            <a:pPr marL="698500" lvl="1" indent="-342900"/>
            <a:r>
              <a:rPr lang="en-US" dirty="0"/>
              <a:t>commit or abort</a:t>
            </a:r>
          </a:p>
          <a:p>
            <a:pPr marL="698500" lvl="1" indent="-342900"/>
            <a:r>
              <a:rPr lang="en-US" dirty="0"/>
              <a:t>unlock</a:t>
            </a:r>
          </a:p>
          <a:p>
            <a:r>
              <a:rPr lang="en-US" dirty="0"/>
              <a:t>Can we increase concurrency?</a:t>
            </a:r>
          </a:p>
        </p:txBody>
      </p:sp>
      <p:sp>
        <p:nvSpPr>
          <p:cNvPr id="13" name="Slide Number Placeholder 12"/>
          <p:cNvSpPr>
            <a:spLocks noGrp="1"/>
          </p:cNvSpPr>
          <p:nvPr>
            <p:ph type="sldNum" sz="quarter" idx="12"/>
          </p:nvPr>
        </p:nvSpPr>
        <p:spPr/>
        <p:txBody>
          <a:bodyPr/>
          <a:lstStyle/>
          <a:p>
            <a:fld id="{81D60167-4931-47E6-BA6A-407CBD079E47}" type="slidenum">
              <a:rPr lang="en-US" smtClean="0"/>
              <a:pPr/>
              <a:t>24</a:t>
            </a:fld>
            <a:r>
              <a:rPr lang="en-US"/>
              <a:t> </a:t>
            </a:r>
            <a:endParaRPr lang="en-US" dirty="0"/>
          </a:p>
        </p:txBody>
      </p:sp>
      <p:sp>
        <p:nvSpPr>
          <p:cNvPr id="12" name="Footer Placeholder 11"/>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Read and write locks</a:t>
            </a:r>
            <a:endParaRPr lang="en-US" dirty="0"/>
          </a:p>
        </p:txBody>
      </p:sp>
      <p:sp>
        <p:nvSpPr>
          <p:cNvPr id="20" name="Content Placeholder 19"/>
          <p:cNvSpPr>
            <a:spLocks noGrp="1"/>
          </p:cNvSpPr>
          <p:nvPr>
            <p:ph idx="1"/>
          </p:nvPr>
        </p:nvSpPr>
        <p:spPr/>
        <p:txBody>
          <a:bodyPr>
            <a:normAutofit fontScale="92500" lnSpcReduction="10000"/>
          </a:bodyPr>
          <a:lstStyle/>
          <a:p>
            <a:pPr marL="342900" indent="-342900">
              <a:spcAft>
                <a:spcPts val="600"/>
              </a:spcAft>
              <a:buFont typeface="Arial" panose="020B0604020202020204" pitchFamily="34" charset="0"/>
              <a:buChar char="•"/>
            </a:pPr>
            <a:r>
              <a:rPr lang="en-US" dirty="0"/>
              <a:t>two-version locking: read and write</a:t>
            </a:r>
          </a:p>
          <a:p>
            <a:pPr marL="342900" indent="-342900">
              <a:spcAft>
                <a:spcPts val="600"/>
              </a:spcAft>
              <a:buFont typeface="Arial" panose="020B0604020202020204" pitchFamily="34" charset="0"/>
              <a:buChar char="•"/>
            </a:pPr>
            <a:r>
              <a:rPr lang="en-US" dirty="0"/>
              <a:t>allow multiple readers but only one writer</a:t>
            </a:r>
          </a:p>
          <a:p>
            <a:pPr marL="641350" lvl="1" indent="-285750"/>
            <a:r>
              <a:rPr lang="en-US" sz="1500" dirty="0"/>
              <a:t>A request for a write lock on an object is delayed by the presence of a read lock belonging to another transaction.</a:t>
            </a:r>
          </a:p>
          <a:p>
            <a:pPr marL="641350" lvl="1" indent="-285750"/>
            <a:r>
              <a:rPr lang="en-US" sz="1500" dirty="0"/>
              <a:t>A request for either a read lock or a write lock on an object is delayed by the presence of a write lock belonging to another transaction.</a:t>
            </a:r>
          </a:p>
          <a:p>
            <a:pPr marL="342900" indent="-342900">
              <a:spcAft>
                <a:spcPts val="600"/>
              </a:spcAft>
              <a:buFont typeface="Arial" panose="020B0604020202020204" pitchFamily="34" charset="0"/>
              <a:buChar char="•"/>
            </a:pPr>
            <a:endParaRPr lang="en-US" dirty="0"/>
          </a:p>
          <a:p>
            <a:pPr marL="342900" indent="-342900">
              <a:spcAft>
                <a:spcPts val="600"/>
              </a:spcAft>
              <a:buFont typeface="Arial" panose="020B0604020202020204" pitchFamily="34" charset="0"/>
              <a:buChar char="•"/>
            </a:pPr>
            <a:r>
              <a:rPr lang="en-US" dirty="0"/>
              <a:t>promote read locks to write locks, i.e. convert a lock to a stronger lock</a:t>
            </a:r>
          </a:p>
          <a:p>
            <a:pPr marL="342900" indent="-342900">
              <a:spcAft>
                <a:spcPts val="600"/>
              </a:spcAft>
              <a:buFont typeface="Arial" panose="020B0604020202020204" pitchFamily="34" charset="0"/>
              <a:buChar char="•"/>
            </a:pPr>
            <a:r>
              <a:rPr lang="en-US" dirty="0"/>
              <a:t>strict two-phase locking prevents demotion</a:t>
            </a:r>
          </a:p>
          <a:p>
            <a:pPr marL="698500" lvl="1" indent="-342900">
              <a:spcAft>
                <a:spcPts val="600"/>
              </a:spcAft>
            </a:pPr>
            <a:endParaRPr lang="en-US" dirty="0"/>
          </a:p>
          <a:p>
            <a:endParaRPr lang="en-US" dirty="0"/>
          </a:p>
        </p:txBody>
      </p:sp>
      <p:sp>
        <p:nvSpPr>
          <p:cNvPr id="12" name="Slide Number Placeholder 11"/>
          <p:cNvSpPr>
            <a:spLocks noGrp="1"/>
          </p:cNvSpPr>
          <p:nvPr>
            <p:ph type="sldNum" sz="quarter" idx="12"/>
          </p:nvPr>
        </p:nvSpPr>
        <p:spPr/>
        <p:txBody>
          <a:bodyPr/>
          <a:lstStyle/>
          <a:p>
            <a:fld id="{81D60167-4931-47E6-BA6A-407CBD079E47}" type="slidenum">
              <a:rPr lang="en-US" smtClean="0"/>
              <a:pPr/>
              <a:t>25</a:t>
            </a:fld>
            <a:r>
              <a:rPr lang="en-US"/>
              <a:t> </a:t>
            </a:r>
            <a:endParaRPr lang="en-US" dirty="0"/>
          </a:p>
        </p:txBody>
      </p:sp>
      <p:sp>
        <p:nvSpPr>
          <p:cNvPr id="11" name="Footer Placeholder 10"/>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Two-version locking</a:t>
            </a:r>
            <a:endParaRPr lang="en-US" dirty="0"/>
          </a:p>
        </p:txBody>
      </p:sp>
      <p:sp>
        <p:nvSpPr>
          <p:cNvPr id="21" name="Content Placeholder 20"/>
          <p:cNvSpPr>
            <a:spLocks noGrp="1"/>
          </p:cNvSpPr>
          <p:nvPr>
            <p:ph idx="1"/>
          </p:nvPr>
        </p:nvSpPr>
        <p:spPr/>
        <p:txBody>
          <a:bodyPr>
            <a:normAutofit/>
          </a:bodyPr>
          <a:lstStyle/>
          <a:p>
            <a:r>
              <a:rPr lang="en-US" dirty="0"/>
              <a:t>Similar idea but now with read, write and commit locks.</a:t>
            </a:r>
          </a:p>
          <a:p>
            <a:pPr marL="342900" indent="-342900">
              <a:buFont typeface="Arial" panose="020B0604020202020204" pitchFamily="34" charset="0"/>
              <a:buChar char="•"/>
            </a:pPr>
            <a:r>
              <a:rPr lang="en-US" sz="1800" dirty="0"/>
              <a:t>A read lock is allowed unless a commit lock is taken.</a:t>
            </a:r>
          </a:p>
          <a:p>
            <a:pPr marL="342900" indent="-342900">
              <a:buFont typeface="Arial" panose="020B0604020202020204" pitchFamily="34" charset="0"/>
              <a:buChar char="•"/>
            </a:pPr>
            <a:r>
              <a:rPr lang="en-US" sz="1800" dirty="0"/>
              <a:t>One write lock is allowed if no commit lock is taken (i.e. even if read locks are taken)</a:t>
            </a:r>
          </a:p>
          <a:p>
            <a:pPr marL="342900" indent="-342900">
              <a:buFont typeface="Arial" panose="020B0604020202020204" pitchFamily="34" charset="0"/>
              <a:buChar char="•"/>
            </a:pPr>
            <a:r>
              <a:rPr lang="en-US" sz="1800" dirty="0"/>
              <a:t>Written values are held local to the transaction and are not visible before commit.</a:t>
            </a:r>
          </a:p>
          <a:p>
            <a:pPr marL="342900" indent="-342900">
              <a:buFont typeface="Arial" panose="020B0604020202020204" pitchFamily="34" charset="0"/>
              <a:buChar char="•"/>
            </a:pPr>
            <a:r>
              <a:rPr lang="en-US" sz="1800" dirty="0"/>
              <a:t>A write lock can be promoted to a commit lock if there are no read locks.</a:t>
            </a:r>
          </a:p>
          <a:p>
            <a:pPr marL="342900" indent="-342900">
              <a:buFont typeface="Arial" panose="020B0604020202020204" pitchFamily="34" charset="0"/>
              <a:buChar char="•"/>
            </a:pPr>
            <a:r>
              <a:rPr lang="en-US" sz="1800" dirty="0"/>
              <a:t>When a transaction commits it tries to promote write locks to commit locks.</a:t>
            </a:r>
          </a:p>
          <a:p>
            <a:endParaRPr lang="en-US" dirty="0"/>
          </a:p>
        </p:txBody>
      </p:sp>
      <p:sp>
        <p:nvSpPr>
          <p:cNvPr id="13" name="Slide Number Placeholder 12"/>
          <p:cNvSpPr>
            <a:spLocks noGrp="1"/>
          </p:cNvSpPr>
          <p:nvPr>
            <p:ph type="sldNum" sz="quarter" idx="12"/>
          </p:nvPr>
        </p:nvSpPr>
        <p:spPr/>
        <p:txBody>
          <a:bodyPr/>
          <a:lstStyle/>
          <a:p>
            <a:fld id="{81D60167-4931-47E6-BA6A-407CBD079E47}" type="slidenum">
              <a:rPr lang="en-US" smtClean="0"/>
              <a:pPr/>
              <a:t>26</a:t>
            </a:fld>
            <a:r>
              <a:rPr lang="en-US"/>
              <a:t> </a:t>
            </a:r>
            <a:endParaRPr lang="en-US" dirty="0"/>
          </a:p>
        </p:txBody>
      </p:sp>
      <p:sp>
        <p:nvSpPr>
          <p:cNvPr id="12" name="Footer Placeholder 11"/>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Hierarchical locks</a:t>
            </a:r>
            <a:endParaRPr lang="en-US" dirty="0"/>
          </a:p>
        </p:txBody>
      </p:sp>
      <p:sp>
        <p:nvSpPr>
          <p:cNvPr id="18" name="Content Placeholder 17"/>
          <p:cNvSpPr>
            <a:spLocks noGrp="1"/>
          </p:cNvSpPr>
          <p:nvPr>
            <p:ph idx="1"/>
          </p:nvPr>
        </p:nvSpPr>
        <p:spPr/>
        <p:txBody>
          <a:bodyPr/>
          <a:lstStyle/>
          <a:p>
            <a:r>
              <a:rPr lang="en-US" dirty="0"/>
              <a:t>Idea: locks of mixed granularity.</a:t>
            </a:r>
          </a:p>
          <a:p>
            <a:endParaRPr lang="en-US" dirty="0"/>
          </a:p>
          <a:p>
            <a:pPr marL="342900" indent="-342900">
              <a:buFont typeface="Arial" panose="020B0604020202020204" pitchFamily="34" charset="0"/>
              <a:buChar char="•"/>
            </a:pPr>
            <a:r>
              <a:rPr lang="en-US" dirty="0"/>
              <a:t>Small locks increase concurrency</a:t>
            </a:r>
          </a:p>
          <a:p>
            <a:pPr marL="342900" indent="-342900">
              <a:buFont typeface="Arial" panose="020B0604020202020204" pitchFamily="34" charset="0"/>
              <a:buChar char="•"/>
            </a:pPr>
            <a:r>
              <a:rPr lang="en-US" dirty="0"/>
              <a:t>Large locks decrease overhead</a:t>
            </a:r>
          </a:p>
          <a:p>
            <a:endParaRPr lang="en-US" dirty="0"/>
          </a:p>
        </p:txBody>
      </p:sp>
      <p:sp>
        <p:nvSpPr>
          <p:cNvPr id="10" name="Slide Number Placeholder 9"/>
          <p:cNvSpPr>
            <a:spLocks noGrp="1"/>
          </p:cNvSpPr>
          <p:nvPr>
            <p:ph type="sldNum" sz="quarter" idx="12"/>
          </p:nvPr>
        </p:nvSpPr>
        <p:spPr/>
        <p:txBody>
          <a:bodyPr/>
          <a:lstStyle/>
          <a:p>
            <a:fld id="{81D60167-4931-47E6-BA6A-407CBD079E47}" type="slidenum">
              <a:rPr lang="en-US" smtClean="0"/>
              <a:pPr/>
              <a:t>27</a:t>
            </a:fld>
            <a:r>
              <a:rPr lang="en-US"/>
              <a:t> </a:t>
            </a:r>
            <a:endParaRPr lang="en-US" dirty="0"/>
          </a:p>
        </p:txBody>
      </p:sp>
      <p:sp>
        <p:nvSpPr>
          <p:cNvPr id="9" name="Footer Placeholder 8"/>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Why locking s*cks</a:t>
            </a:r>
            <a:endParaRPr lang="en-US" dirty="0"/>
          </a:p>
        </p:txBody>
      </p:sp>
      <p:sp>
        <p:nvSpPr>
          <p:cNvPr id="19" name="Content Placeholder 18"/>
          <p:cNvSpPr>
            <a:spLocks noGrp="1"/>
          </p:cNvSpPr>
          <p:nvPr>
            <p:ph idx="1"/>
          </p:nvPr>
        </p:nvSpPr>
        <p:spPr/>
        <p:txBody>
          <a:bodyPr/>
          <a:lstStyle/>
          <a:p>
            <a:pPr marL="342900" indent="-342900">
              <a:spcAft>
                <a:spcPts val="600"/>
              </a:spcAft>
              <a:buFont typeface="Arial" panose="020B0604020202020204" pitchFamily="34" charset="0"/>
              <a:buChar char="•"/>
            </a:pPr>
            <a:r>
              <a:rPr lang="en-US" dirty="0"/>
              <a:t>Locking is an overhead not present in a non-concurrent system. You’re paying even if there is no conflict.</a:t>
            </a:r>
          </a:p>
          <a:p>
            <a:pPr marL="342900" indent="-342900">
              <a:spcAft>
                <a:spcPts val="600"/>
              </a:spcAft>
              <a:buFont typeface="Arial" panose="020B0604020202020204" pitchFamily="34" charset="0"/>
              <a:buChar char="•"/>
            </a:pPr>
            <a:r>
              <a:rPr lang="en-US" dirty="0"/>
              <a:t>There is always the risk of deadlock or the locking scheme is so restricted that it prevents concurrency.</a:t>
            </a:r>
          </a:p>
          <a:p>
            <a:pPr marL="342900" indent="-342900">
              <a:spcAft>
                <a:spcPts val="600"/>
              </a:spcAft>
              <a:buFont typeface="Arial" panose="020B0604020202020204" pitchFamily="34" charset="0"/>
              <a:buChar char="•"/>
            </a:pPr>
            <a:r>
              <a:rPr lang="en-US" dirty="0"/>
              <a:t>To avoid cascading aborts, locks must be held to the end of the transaction.</a:t>
            </a:r>
          </a:p>
          <a:p>
            <a:endParaRPr lang="en-US" dirty="0"/>
          </a:p>
        </p:txBody>
      </p:sp>
      <p:sp>
        <p:nvSpPr>
          <p:cNvPr id="11" name="Slide Number Placeholder 10"/>
          <p:cNvSpPr>
            <a:spLocks noGrp="1"/>
          </p:cNvSpPr>
          <p:nvPr>
            <p:ph type="sldNum" sz="quarter" idx="12"/>
          </p:nvPr>
        </p:nvSpPr>
        <p:spPr/>
        <p:txBody>
          <a:bodyPr/>
          <a:lstStyle/>
          <a:p>
            <a:fld id="{81D60167-4931-47E6-BA6A-407CBD079E47}" type="slidenum">
              <a:rPr lang="en-US" smtClean="0"/>
              <a:pPr/>
              <a:t>28</a:t>
            </a:fld>
            <a:r>
              <a:rPr lang="en-US"/>
              <a:t> </a:t>
            </a:r>
            <a:endParaRPr lang="en-US" dirty="0"/>
          </a:p>
        </p:txBody>
      </p:sp>
      <p:sp>
        <p:nvSpPr>
          <p:cNvPr id="10" name="Footer Placeholder 9"/>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solidFill>
                  <a:srgbClr val="0070C0"/>
                </a:solidFill>
              </a:rPr>
              <a:t>Optimistic concurrency control</a:t>
            </a:r>
          </a:p>
        </p:txBody>
      </p:sp>
      <p:sp>
        <p:nvSpPr>
          <p:cNvPr id="19" name="Content Placeholder 18"/>
          <p:cNvSpPr>
            <a:spLocks noGrp="1"/>
          </p:cNvSpPr>
          <p:nvPr>
            <p:ph idx="1"/>
          </p:nvPr>
        </p:nvSpPr>
        <p:spPr>
          <a:xfrm>
            <a:off x="1295400" y="1066801"/>
            <a:ext cx="7620000" cy="3178968"/>
          </a:xfrm>
        </p:spPr>
        <p:txBody>
          <a:bodyPr>
            <a:normAutofit fontScale="92500" lnSpcReduction="10000"/>
          </a:bodyPr>
          <a:lstStyle/>
          <a:p>
            <a:pPr marL="342900" indent="-342900">
              <a:buFont typeface="Arial" panose="020B0604020202020204" pitchFamily="34" charset="0"/>
              <a:buChar char="•"/>
            </a:pPr>
            <a:r>
              <a:rPr lang="en-US" dirty="0"/>
              <a:t>Perform transaction in a copy of an object, hoping that no other transaction will interfere.</a:t>
            </a:r>
          </a:p>
          <a:p>
            <a:pPr marL="342900" indent="-342900">
              <a:buFont typeface="Arial" panose="020B0604020202020204" pitchFamily="34" charset="0"/>
              <a:buChar char="•"/>
            </a:pPr>
            <a:r>
              <a:rPr lang="en-US" dirty="0"/>
              <a:t>When performing a commit operation </a:t>
            </a:r>
            <a:r>
              <a:rPr lang="en-US" i="1" dirty="0">
                <a:solidFill>
                  <a:srgbClr val="FF0000"/>
                </a:solidFill>
              </a:rPr>
              <a:t>the validity </a:t>
            </a:r>
            <a:r>
              <a:rPr lang="en-US" dirty="0"/>
              <a:t>is controlled.</a:t>
            </a:r>
          </a:p>
          <a:p>
            <a:pPr marL="342900" indent="-342900">
              <a:buFont typeface="Arial" panose="020B0604020202020204" pitchFamily="34" charset="0"/>
              <a:buChar char="•"/>
            </a:pPr>
            <a:r>
              <a:rPr lang="en-US" dirty="0"/>
              <a:t>If transaction is </a:t>
            </a:r>
            <a:r>
              <a:rPr lang="en-US" i="1" dirty="0">
                <a:solidFill>
                  <a:srgbClr val="FF0000"/>
                </a:solidFill>
              </a:rPr>
              <a:t>valid</a:t>
            </a:r>
            <a:r>
              <a:rPr lang="en-US" dirty="0"/>
              <a:t>, the values written to permanent storage.</a:t>
            </a:r>
          </a:p>
          <a:p>
            <a:pPr marL="342900" indent="-342900">
              <a:buFont typeface="Arial" panose="020B0604020202020204" pitchFamily="34" charset="0"/>
              <a:buChar char="•"/>
            </a:pPr>
            <a:endParaRPr lang="sv-SE" dirty="0"/>
          </a:p>
          <a:p>
            <a:pPr marL="342900" indent="-342900">
              <a:buFont typeface="Arial" panose="020B0604020202020204" pitchFamily="34" charset="0"/>
              <a:buChar char="•"/>
            </a:pPr>
            <a:r>
              <a:rPr lang="en-US" dirty="0"/>
              <a:t>A transaction passes three phases:</a:t>
            </a:r>
          </a:p>
          <a:p>
            <a:pPr marL="812800" lvl="1" indent="-457200">
              <a:buFont typeface="+mj-lt"/>
              <a:buAutoNum type="arabicPeriod"/>
            </a:pPr>
            <a:r>
              <a:rPr lang="en-US" dirty="0"/>
              <a:t>Working</a:t>
            </a:r>
          </a:p>
          <a:p>
            <a:pPr marL="812800" lvl="1" indent="-457200">
              <a:buFont typeface="+mj-lt"/>
              <a:buAutoNum type="arabicPeriod"/>
            </a:pPr>
            <a:r>
              <a:rPr lang="en-US" dirty="0"/>
              <a:t>Validation: if passed, commit </a:t>
            </a:r>
          </a:p>
          <a:p>
            <a:pPr marL="812800" lvl="1" indent="-457200">
              <a:buFont typeface="+mj-lt"/>
              <a:buAutoNum type="arabicPeriod"/>
            </a:pPr>
            <a:r>
              <a:rPr lang="en-US" dirty="0"/>
              <a:t>Update</a:t>
            </a:r>
          </a:p>
          <a:p>
            <a:pPr lvl="1" indent="0">
              <a:buNone/>
            </a:pPr>
            <a:r>
              <a:rPr lang="sv-SE" dirty="0"/>
              <a:t>Validation and update are a critical section</a:t>
            </a:r>
            <a:endParaRPr lang="en-US" dirty="0"/>
          </a:p>
        </p:txBody>
      </p:sp>
      <p:sp>
        <p:nvSpPr>
          <p:cNvPr id="11" name="Slide Number Placeholder 10"/>
          <p:cNvSpPr>
            <a:spLocks noGrp="1"/>
          </p:cNvSpPr>
          <p:nvPr>
            <p:ph type="sldNum" sz="quarter" idx="12"/>
          </p:nvPr>
        </p:nvSpPr>
        <p:spPr/>
        <p:txBody>
          <a:bodyPr/>
          <a:lstStyle/>
          <a:p>
            <a:fld id="{81D60167-4931-47E6-BA6A-407CBD079E47}" type="slidenum">
              <a:rPr lang="en-US" smtClean="0"/>
              <a:pPr/>
              <a:t>29</a:t>
            </a:fld>
            <a:r>
              <a:rPr lang="en-US"/>
              <a:t> </a:t>
            </a:r>
            <a:endParaRPr lang="en-US" dirty="0"/>
          </a:p>
        </p:txBody>
      </p:sp>
      <p:sp>
        <p:nvSpPr>
          <p:cNvPr id="10" name="Footer Placeholder 9"/>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Surviving a crash</a:t>
            </a:r>
            <a:endParaRPr lang="en-US" dirty="0"/>
          </a:p>
        </p:txBody>
      </p:sp>
      <p:sp>
        <p:nvSpPr>
          <p:cNvPr id="12" name="Content Placeholder 11"/>
          <p:cNvSpPr>
            <a:spLocks noGrp="1"/>
          </p:cNvSpPr>
          <p:nvPr>
            <p:ph idx="1"/>
          </p:nvPr>
        </p:nvSpPr>
        <p:spPr/>
        <p:txBody>
          <a:bodyPr/>
          <a:lstStyle/>
          <a:p>
            <a:r>
              <a:rPr lang="en-US" b="1" dirty="0">
                <a:solidFill>
                  <a:srgbClr val="FF0000"/>
                </a:solidFill>
              </a:rPr>
              <a:t>Recoverable objects</a:t>
            </a:r>
            <a:r>
              <a:rPr lang="en-US" dirty="0"/>
              <a:t>: a server can store information in persistent memory (the file system) and can recover objects when restarted.</a:t>
            </a:r>
          </a:p>
          <a:p>
            <a:endParaRPr lang="en-US" dirty="0"/>
          </a:p>
          <a:p>
            <a:r>
              <a:rPr lang="en-US" dirty="0"/>
              <a:t>The service will not be </a:t>
            </a:r>
            <a:r>
              <a:rPr lang="en-US" i="1" dirty="0">
                <a:solidFill>
                  <a:srgbClr val="FF0000"/>
                </a:solidFill>
              </a:rPr>
              <a:t>highly available</a:t>
            </a:r>
            <a:r>
              <a:rPr lang="en-US" dirty="0"/>
              <a:t>, but this is good enough for now.</a:t>
            </a:r>
          </a:p>
        </p:txBody>
      </p:sp>
      <p:sp>
        <p:nvSpPr>
          <p:cNvPr id="8" name="Slide Number Placeholder 7"/>
          <p:cNvSpPr>
            <a:spLocks noGrp="1"/>
          </p:cNvSpPr>
          <p:nvPr>
            <p:ph type="sldNum" sz="quarter" idx="12"/>
          </p:nvPr>
        </p:nvSpPr>
        <p:spPr/>
        <p:txBody>
          <a:bodyPr/>
          <a:lstStyle/>
          <a:p>
            <a:fld id="{81D60167-4931-47E6-BA6A-407CBD079E47}" type="slidenum">
              <a:rPr lang="en-US" smtClean="0"/>
              <a:pPr/>
              <a:t>3</a:t>
            </a:fld>
            <a:r>
              <a:rPr lang="en-US"/>
              <a:t> </a:t>
            </a:r>
            <a:endParaRPr lang="en-US" dirty="0"/>
          </a:p>
        </p:txBody>
      </p:sp>
      <p:sp>
        <p:nvSpPr>
          <p:cNvPr id="7" name="Footer Placeholder 6"/>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Let’s be optimistic</a:t>
            </a:r>
            <a:endParaRPr lang="en-US" dirty="0"/>
          </a:p>
        </p:txBody>
      </p:sp>
      <p:sp>
        <p:nvSpPr>
          <p:cNvPr id="19" name="Content Placeholder 18"/>
          <p:cNvSpPr>
            <a:spLocks noGrp="1"/>
          </p:cNvSpPr>
          <p:nvPr>
            <p:ph idx="1"/>
          </p:nvPr>
        </p:nvSpPr>
        <p:spPr/>
        <p:txBody>
          <a:bodyPr/>
          <a:lstStyle/>
          <a:p>
            <a:pPr marL="342900" indent="-342900">
              <a:buFont typeface="Arial" panose="020B0604020202020204" pitchFamily="34" charset="0"/>
              <a:buChar char="•"/>
            </a:pPr>
            <a:r>
              <a:rPr lang="en-US" dirty="0"/>
              <a:t>If we are lucky, transactions do not have any conflicting operations.</a:t>
            </a:r>
          </a:p>
          <a:p>
            <a:pPr marL="342900" indent="-342900">
              <a:buFont typeface="Arial" panose="020B0604020202020204" pitchFamily="34" charset="0"/>
              <a:buChar char="•"/>
            </a:pPr>
            <a:r>
              <a:rPr lang="en-US" dirty="0"/>
              <a:t>The validity check is quick and successful.</a:t>
            </a:r>
          </a:p>
          <a:p>
            <a:pPr marL="342900" indent="-342900">
              <a:buFont typeface="Arial" panose="020B0604020202020204" pitchFamily="34" charset="0"/>
              <a:buChar char="•"/>
            </a:pPr>
            <a:r>
              <a:rPr lang="en-US" dirty="0"/>
              <a:t>The update phase is simple.</a:t>
            </a:r>
          </a:p>
          <a:p>
            <a:endParaRPr lang="en-US" dirty="0"/>
          </a:p>
        </p:txBody>
      </p:sp>
      <p:sp>
        <p:nvSpPr>
          <p:cNvPr id="11" name="Slide Number Placeholder 10"/>
          <p:cNvSpPr>
            <a:spLocks noGrp="1"/>
          </p:cNvSpPr>
          <p:nvPr>
            <p:ph type="sldNum" sz="quarter" idx="12"/>
          </p:nvPr>
        </p:nvSpPr>
        <p:spPr/>
        <p:txBody>
          <a:bodyPr/>
          <a:lstStyle/>
          <a:p>
            <a:fld id="{81D60167-4931-47E6-BA6A-407CBD079E47}" type="slidenum">
              <a:rPr lang="en-US" smtClean="0"/>
              <a:pPr/>
              <a:t>30</a:t>
            </a:fld>
            <a:r>
              <a:rPr lang="en-US"/>
              <a:t> </a:t>
            </a:r>
            <a:endParaRPr lang="en-US" dirty="0"/>
          </a:p>
        </p:txBody>
      </p:sp>
      <p:sp>
        <p:nvSpPr>
          <p:cNvPr id="10" name="Footer Placeholder 9"/>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Validation</a:t>
            </a:r>
            <a:endParaRPr lang="en-US" dirty="0"/>
          </a:p>
        </p:txBody>
      </p:sp>
      <p:sp>
        <p:nvSpPr>
          <p:cNvPr id="3" name="Content Placeholder 2"/>
          <p:cNvSpPr>
            <a:spLocks noGrp="1"/>
          </p:cNvSpPr>
          <p:nvPr>
            <p:ph idx="1"/>
          </p:nvPr>
        </p:nvSpPr>
        <p:spPr>
          <a:xfrm>
            <a:off x="1619250" y="1066801"/>
            <a:ext cx="6935788" cy="666749"/>
          </a:xfrm>
        </p:spPr>
        <p:txBody>
          <a:bodyPr>
            <a:normAutofit/>
          </a:bodyPr>
          <a:lstStyle/>
          <a:p>
            <a:r>
              <a:rPr lang="en-US" sz="1600" b="1" i="1" dirty="0">
                <a:solidFill>
                  <a:srgbClr val="FF0000"/>
                </a:solidFill>
              </a:rPr>
              <a:t>Uses the read-write conflict rules: read-write sets of two overlapping transactions must be disjoint</a:t>
            </a:r>
          </a:p>
          <a:p>
            <a:endParaRPr lang="en-US" sz="1800" dirty="0"/>
          </a:p>
        </p:txBody>
      </p:sp>
      <p:sp>
        <p:nvSpPr>
          <p:cNvPr id="4" name="Slide Number Placeholder 3"/>
          <p:cNvSpPr>
            <a:spLocks noGrp="1"/>
          </p:cNvSpPr>
          <p:nvPr>
            <p:ph type="sldNum" sz="quarter" idx="12"/>
          </p:nvPr>
        </p:nvSpPr>
        <p:spPr/>
        <p:txBody>
          <a:bodyPr/>
          <a:lstStyle/>
          <a:p>
            <a:pPr marL="103706">
              <a:lnSpc>
                <a:spcPts val="1094"/>
              </a:lnSpc>
            </a:pPr>
            <a:fld id="{81D60167-4931-47E6-BA6A-407CBD079E47}" type="slidenum">
              <a:rPr lang="en-US" spc="-103" smtClean="0"/>
              <a:pPr marL="103706">
                <a:lnSpc>
                  <a:spcPts val="1094"/>
                </a:lnSpc>
              </a:pPr>
              <a:t>31</a:t>
            </a:fld>
            <a:r>
              <a:rPr lang="en-US" spc="-206"/>
              <a:t> </a:t>
            </a:r>
            <a:endParaRPr lang="en-US" spc="-103" dirty="0"/>
          </a:p>
        </p:txBody>
      </p:sp>
      <p:sp>
        <p:nvSpPr>
          <p:cNvPr id="5" name="Footer Placeholder 4"/>
          <p:cNvSpPr>
            <a:spLocks noGrp="1"/>
          </p:cNvSpPr>
          <p:nvPr>
            <p:ph type="ftr" sz="quarter" idx="11"/>
          </p:nvPr>
        </p:nvSpPr>
        <p:spPr/>
        <p:txBody>
          <a:bodyPr/>
          <a:lstStyle/>
          <a:p>
            <a:r>
              <a:rPr lang="en-US"/>
              <a:t>ID2201 Distributed Systems / Transactions</a:t>
            </a:r>
          </a:p>
        </p:txBody>
      </p:sp>
      <p:graphicFrame>
        <p:nvGraphicFramePr>
          <p:cNvPr id="6" name="Table 5"/>
          <p:cNvGraphicFramePr>
            <a:graphicFrameLocks noGrp="1"/>
          </p:cNvGraphicFramePr>
          <p:nvPr>
            <p:extLst>
              <p:ext uri="{D42A27DB-BD31-4B8C-83A1-F6EECF244321}">
                <p14:modId xmlns:p14="http://schemas.microsoft.com/office/powerpoint/2010/main" val="2110450475"/>
              </p:ext>
            </p:extLst>
          </p:nvPr>
        </p:nvGraphicFramePr>
        <p:xfrm>
          <a:off x="1676400" y="1718311"/>
          <a:ext cx="6629400" cy="16916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370840">
                <a:tc>
                  <a:txBody>
                    <a:bodyPr/>
                    <a:lstStyle/>
                    <a:p>
                      <a:r>
                        <a:rPr lang="en-US" sz="1600" noProof="0" dirty="0"/>
                        <a:t>Tv</a:t>
                      </a:r>
                      <a:endParaRPr lang="en-US" sz="1000" noProof="0" dirty="0"/>
                    </a:p>
                  </a:txBody>
                  <a:tcPr/>
                </a:tc>
                <a:tc>
                  <a:txBody>
                    <a:bodyPr/>
                    <a:lstStyle/>
                    <a:p>
                      <a:r>
                        <a:rPr lang="en-US" sz="1600" noProof="0"/>
                        <a:t>Ti</a:t>
                      </a:r>
                    </a:p>
                  </a:txBody>
                  <a:tcPr/>
                </a:tc>
                <a:tc>
                  <a:txBody>
                    <a:bodyPr/>
                    <a:lstStyle/>
                    <a:p>
                      <a:r>
                        <a:rPr lang="en-US" sz="1600" noProof="0"/>
                        <a:t>Rule</a:t>
                      </a:r>
                    </a:p>
                  </a:txBody>
                  <a:tcPr/>
                </a:tc>
                <a:extLst>
                  <a:ext uri="{0D108BD9-81ED-4DB2-BD59-A6C34878D82A}">
                    <a16:rowId xmlns:a16="http://schemas.microsoft.com/office/drawing/2014/main" val="10000"/>
                  </a:ext>
                </a:extLst>
              </a:tr>
              <a:tr h="370840">
                <a:tc>
                  <a:txBody>
                    <a:bodyPr/>
                    <a:lstStyle/>
                    <a:p>
                      <a:r>
                        <a:rPr lang="en-US" sz="1600" noProof="0"/>
                        <a:t>write</a:t>
                      </a:r>
                    </a:p>
                  </a:txBody>
                  <a:tcPr/>
                </a:tc>
                <a:tc>
                  <a:txBody>
                    <a:bodyPr/>
                    <a:lstStyle/>
                    <a:p>
                      <a:r>
                        <a:rPr lang="en-US" sz="1600" noProof="0" dirty="0"/>
                        <a:t>read</a:t>
                      </a:r>
                    </a:p>
                  </a:txBody>
                  <a:tcPr/>
                </a:tc>
                <a:tc>
                  <a:txBody>
                    <a:bodyPr/>
                    <a:lstStyle/>
                    <a:p>
                      <a:r>
                        <a:rPr lang="en-US" sz="1600" noProof="0" dirty="0"/>
                        <a:t>1. </a:t>
                      </a:r>
                      <a:r>
                        <a:rPr lang="en-US" sz="1600" noProof="0" dirty="0" err="1"/>
                        <a:t>Ti</a:t>
                      </a:r>
                      <a:r>
                        <a:rPr lang="en-US" sz="1600" noProof="0" dirty="0"/>
                        <a:t> must not read objects written by Tv.</a:t>
                      </a:r>
                    </a:p>
                  </a:txBody>
                  <a:tcPr/>
                </a:tc>
                <a:extLst>
                  <a:ext uri="{0D108BD9-81ED-4DB2-BD59-A6C34878D82A}">
                    <a16:rowId xmlns:a16="http://schemas.microsoft.com/office/drawing/2014/main" val="10001"/>
                  </a:ext>
                </a:extLst>
              </a:tr>
              <a:tr h="370840">
                <a:tc>
                  <a:txBody>
                    <a:bodyPr/>
                    <a:lstStyle/>
                    <a:p>
                      <a:r>
                        <a:rPr lang="en-US" sz="1600" noProof="0"/>
                        <a:t>read</a:t>
                      </a:r>
                    </a:p>
                  </a:txBody>
                  <a:tcPr/>
                </a:tc>
                <a:tc>
                  <a:txBody>
                    <a:bodyPr/>
                    <a:lstStyle/>
                    <a:p>
                      <a:r>
                        <a:rPr lang="en-US" sz="1600" noProof="0"/>
                        <a:t>write</a:t>
                      </a:r>
                    </a:p>
                  </a:txBody>
                  <a:tcPr/>
                </a:tc>
                <a:tc>
                  <a:txBody>
                    <a:bodyPr/>
                    <a:lstStyle/>
                    <a:p>
                      <a:r>
                        <a:rPr lang="en-US" sz="1600" noProof="0"/>
                        <a:t>2. Tv must not read objects written by Ti.</a:t>
                      </a:r>
                    </a:p>
                  </a:txBody>
                  <a:tcPr/>
                </a:tc>
                <a:extLst>
                  <a:ext uri="{0D108BD9-81ED-4DB2-BD59-A6C34878D82A}">
                    <a16:rowId xmlns:a16="http://schemas.microsoft.com/office/drawing/2014/main" val="10002"/>
                  </a:ext>
                </a:extLst>
              </a:tr>
              <a:tr h="370840">
                <a:tc>
                  <a:txBody>
                    <a:bodyPr/>
                    <a:lstStyle/>
                    <a:p>
                      <a:r>
                        <a:rPr lang="en-US" sz="1600" noProof="0"/>
                        <a:t>write</a:t>
                      </a:r>
                    </a:p>
                  </a:txBody>
                  <a:tcPr/>
                </a:tc>
                <a:tc>
                  <a:txBody>
                    <a:bodyPr/>
                    <a:lstStyle/>
                    <a:p>
                      <a:r>
                        <a:rPr lang="en-US" sz="1600" noProof="0"/>
                        <a:t>write</a:t>
                      </a:r>
                    </a:p>
                  </a:txBody>
                  <a:tcPr/>
                </a:tc>
                <a:tc>
                  <a:txBody>
                    <a:bodyPr/>
                    <a:lstStyle/>
                    <a:p>
                      <a:r>
                        <a:rPr lang="en-US" sz="1600" noProof="0" dirty="0"/>
                        <a:t>3. </a:t>
                      </a:r>
                      <a:r>
                        <a:rPr lang="en-US" sz="1600" noProof="0" dirty="0" err="1"/>
                        <a:t>Ti</a:t>
                      </a:r>
                      <a:r>
                        <a:rPr lang="en-US" sz="1600" noProof="0" dirty="0"/>
                        <a:t> must not write objects written by Tv and </a:t>
                      </a:r>
                    </a:p>
                    <a:p>
                      <a:r>
                        <a:rPr lang="en-US" sz="1600" noProof="0" dirty="0"/>
                        <a:t>Tv must not write objects written by </a:t>
                      </a:r>
                      <a:r>
                        <a:rPr lang="en-US" sz="1600" noProof="0" dirty="0" err="1"/>
                        <a:t>Ti</a:t>
                      </a:r>
                      <a:r>
                        <a:rPr lang="en-US" sz="1600" noProof="0" dirty="0"/>
                        <a:t>.</a:t>
                      </a:r>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1524000" y="3486150"/>
            <a:ext cx="7238999" cy="954107"/>
          </a:xfrm>
          <a:prstGeom prst="rect">
            <a:avLst/>
          </a:prstGeom>
          <a:noFill/>
        </p:spPr>
        <p:txBody>
          <a:bodyPr wrap="square" rtlCol="0">
            <a:spAutoFit/>
          </a:bodyPr>
          <a:lstStyle/>
          <a:p>
            <a:r>
              <a:rPr lang="en-US" sz="1200" dirty="0"/>
              <a:t>	Here: Tv is under validation; </a:t>
            </a:r>
            <a:r>
              <a:rPr lang="en-US" sz="1200" dirty="0" err="1"/>
              <a:t>Ti</a:t>
            </a:r>
            <a:r>
              <a:rPr lang="en-US" sz="1200" dirty="0"/>
              <a:t> is overlapping transaction.</a:t>
            </a:r>
          </a:p>
          <a:p>
            <a:endParaRPr lang="en-US" sz="1200" dirty="0"/>
          </a:p>
          <a:p>
            <a:r>
              <a:rPr lang="en-US" sz="1600" dirty="0"/>
              <a:t>Transaction is assigned a transaction number in its validation phase: a transaction finishes its working phase after all transactions with lower numbers</a:t>
            </a:r>
          </a:p>
        </p:txBody>
      </p:sp>
    </p:spTree>
    <p:extLst>
      <p:ext uri="{BB962C8B-B14F-4D97-AF65-F5344CB8AC3E}">
        <p14:creationId xmlns:p14="http://schemas.microsoft.com/office/powerpoint/2010/main" val="2422389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Validation</a:t>
            </a:r>
            <a:endParaRPr lang="en-US" dirty="0"/>
          </a:p>
        </p:txBody>
      </p:sp>
      <p:sp>
        <p:nvSpPr>
          <p:cNvPr id="3" name="Content Placeholder 2"/>
          <p:cNvSpPr>
            <a:spLocks noGrp="1"/>
          </p:cNvSpPr>
          <p:nvPr>
            <p:ph idx="1"/>
          </p:nvPr>
        </p:nvSpPr>
        <p:spPr>
          <a:xfrm>
            <a:off x="1619250" y="1066801"/>
            <a:ext cx="6935788" cy="361949"/>
          </a:xfrm>
        </p:spPr>
        <p:txBody>
          <a:bodyPr/>
          <a:lstStyle/>
          <a:p>
            <a:r>
              <a:rPr lang="en-US" dirty="0"/>
              <a:t>Like driving a car in Damascus.</a:t>
            </a:r>
          </a:p>
        </p:txBody>
      </p:sp>
      <p:sp>
        <p:nvSpPr>
          <p:cNvPr id="4" name="Slide Number Placeholder 3"/>
          <p:cNvSpPr>
            <a:spLocks noGrp="1"/>
          </p:cNvSpPr>
          <p:nvPr>
            <p:ph type="sldNum" sz="quarter" idx="12"/>
          </p:nvPr>
        </p:nvSpPr>
        <p:spPr/>
        <p:txBody>
          <a:bodyPr/>
          <a:lstStyle/>
          <a:p>
            <a:pPr marL="103706">
              <a:lnSpc>
                <a:spcPts val="1094"/>
              </a:lnSpc>
            </a:pPr>
            <a:fld id="{81D60167-4931-47E6-BA6A-407CBD079E47}" type="slidenum">
              <a:rPr lang="en-US" spc="-103" smtClean="0"/>
              <a:pPr marL="103706">
                <a:lnSpc>
                  <a:spcPts val="1094"/>
                </a:lnSpc>
              </a:pPr>
              <a:t>32</a:t>
            </a:fld>
            <a:r>
              <a:rPr lang="en-US" spc="-206"/>
              <a:t> </a:t>
            </a:r>
            <a:endParaRPr lang="en-US" spc="-103" dirty="0"/>
          </a:p>
        </p:txBody>
      </p:sp>
      <p:sp>
        <p:nvSpPr>
          <p:cNvPr id="5" name="Footer Placeholder 4"/>
          <p:cNvSpPr>
            <a:spLocks noGrp="1"/>
          </p:cNvSpPr>
          <p:nvPr>
            <p:ph type="ftr" sz="quarter" idx="11"/>
          </p:nvPr>
        </p:nvSpPr>
        <p:spPr/>
        <p:txBody>
          <a:bodyPr/>
          <a:lstStyle/>
          <a:p>
            <a:r>
              <a:rPr lang="en-US"/>
              <a:t>ID2201 Distributed Systems / Transactions</a:t>
            </a:r>
          </a:p>
        </p:txBody>
      </p:sp>
      <p:pic>
        <p:nvPicPr>
          <p:cNvPr id="6" name="Picture 2">
            <a:extLst>
              <a:ext uri="{FF2B5EF4-FFF2-40B4-BE49-F238E27FC236}">
                <a16:creationId xmlns:a16="http://schemas.microsoft.com/office/drawing/2014/main" id="{8FEEF9F9-CB41-3539-7581-46CD26B05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559373"/>
            <a:ext cx="5348288" cy="26098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9520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Backwards validation</a:t>
            </a:r>
          </a:p>
        </p:txBody>
      </p:sp>
      <p:sp>
        <p:nvSpPr>
          <p:cNvPr id="39" name="Content Placeholder 38"/>
          <p:cNvSpPr>
            <a:spLocks noGrp="1"/>
          </p:cNvSpPr>
          <p:nvPr>
            <p:ph idx="1"/>
          </p:nvPr>
        </p:nvSpPr>
        <p:spPr>
          <a:xfrm>
            <a:off x="892629" y="971550"/>
            <a:ext cx="7662409" cy="3178968"/>
          </a:xfrm>
        </p:spPr>
        <p:txBody>
          <a:bodyPr>
            <a:normAutofit/>
          </a:bodyPr>
          <a:lstStyle/>
          <a:p>
            <a:r>
              <a:rPr lang="en-US" sz="1800" b="1" dirty="0"/>
              <a:t>Backwards validation</a:t>
            </a:r>
            <a:r>
              <a:rPr lang="en-US" sz="1800" dirty="0"/>
              <a:t> checks the transaction under validation </a:t>
            </a:r>
            <a:r>
              <a:rPr lang="en-US" sz="1800" b="1" i="1" dirty="0"/>
              <a:t>with preceding overlapping transactions</a:t>
            </a:r>
          </a:p>
          <a:p>
            <a:pPr marL="342900" indent="-342900">
              <a:buFont typeface="Arial" panose="020B0604020202020204" pitchFamily="34" charset="0"/>
              <a:buChar char="•"/>
            </a:pPr>
            <a:r>
              <a:rPr lang="en-US" sz="1800" dirty="0"/>
              <a:t>rule 3 is satisfied: no two transactions may overlap in the update phase;</a:t>
            </a:r>
          </a:p>
          <a:p>
            <a:pPr marL="342900" indent="-342900">
              <a:buFont typeface="Arial" panose="020B0604020202020204" pitchFamily="34" charset="0"/>
              <a:buChar char="•"/>
            </a:pPr>
            <a:r>
              <a:rPr lang="en-US" sz="1800" dirty="0"/>
              <a:t>rule 1 is satisfied;</a:t>
            </a:r>
          </a:p>
          <a:p>
            <a:r>
              <a:rPr lang="en-US" sz="1800" dirty="0">
                <a:solidFill>
                  <a:srgbClr val="FF0000"/>
                </a:solidFill>
              </a:rPr>
              <a:t>Validate a transaction by comparing all:</a:t>
            </a:r>
          </a:p>
          <a:p>
            <a:pPr marL="342900" indent="-342900">
              <a:buFont typeface="Arial" panose="020B0604020202020204" pitchFamily="34" charset="0"/>
              <a:buChar char="•"/>
            </a:pPr>
            <a:r>
              <a:rPr lang="en-US" sz="1800" dirty="0">
                <a:solidFill>
                  <a:srgbClr val="FF0000"/>
                </a:solidFill>
              </a:rPr>
              <a:t>read operations with committed write operations (rule 2) </a:t>
            </a:r>
          </a:p>
          <a:p>
            <a:pPr marL="342900" indent="-342900">
              <a:buFont typeface="Arial" panose="020B0604020202020204" pitchFamily="34" charset="0"/>
              <a:buChar char="•"/>
            </a:pPr>
            <a:r>
              <a:rPr lang="en-US" sz="1800" dirty="0">
                <a:solidFill>
                  <a:srgbClr val="FF0000"/>
                </a:solidFill>
              </a:rPr>
              <a:t>if a conflict is found, abort</a:t>
            </a:r>
          </a:p>
        </p:txBody>
      </p:sp>
      <p:sp>
        <p:nvSpPr>
          <p:cNvPr id="31" name="Slide Number Placeholder 30"/>
          <p:cNvSpPr>
            <a:spLocks noGrp="1"/>
          </p:cNvSpPr>
          <p:nvPr>
            <p:ph type="sldNum" sz="quarter" idx="12"/>
          </p:nvPr>
        </p:nvSpPr>
        <p:spPr/>
        <p:txBody>
          <a:bodyPr/>
          <a:lstStyle/>
          <a:p>
            <a:fld id="{81D60167-4931-47E6-BA6A-407CBD079E47}" type="slidenum">
              <a:rPr lang="en-US" smtClean="0"/>
              <a:pPr/>
              <a:t>33</a:t>
            </a:fld>
            <a:r>
              <a:rPr lang="en-US"/>
              <a:t> </a:t>
            </a:r>
            <a:endParaRPr lang="en-US" dirty="0"/>
          </a:p>
        </p:txBody>
      </p:sp>
      <p:sp>
        <p:nvSpPr>
          <p:cNvPr id="30" name="Footer Placeholder 29"/>
          <p:cNvSpPr>
            <a:spLocks noGrp="1"/>
          </p:cNvSpPr>
          <p:nvPr>
            <p:ph type="ftr" sz="quarter" idx="11"/>
          </p:nvPr>
        </p:nvSpPr>
        <p:spPr/>
        <p:txBody>
          <a:bodyPr/>
          <a:lstStyle/>
          <a:p>
            <a:r>
              <a:rPr lang="en-US"/>
              <a:t>ID2201 Distributed Systems / Transactions</a:t>
            </a:r>
          </a:p>
        </p:txBody>
      </p:sp>
      <p:graphicFrame>
        <p:nvGraphicFramePr>
          <p:cNvPr id="7" name="Table 6"/>
          <p:cNvGraphicFramePr>
            <a:graphicFrameLocks noGrp="1"/>
          </p:cNvGraphicFramePr>
          <p:nvPr>
            <p:extLst>
              <p:ext uri="{D42A27DB-BD31-4B8C-83A1-F6EECF244321}">
                <p14:modId xmlns:p14="http://schemas.microsoft.com/office/powerpoint/2010/main" val="2510969856"/>
              </p:ext>
            </p:extLst>
          </p:nvPr>
        </p:nvGraphicFramePr>
        <p:xfrm>
          <a:off x="4267200" y="3044190"/>
          <a:ext cx="4589461" cy="1280160"/>
        </p:xfrm>
        <a:graphic>
          <a:graphicData uri="http://schemas.openxmlformats.org/drawingml/2006/table">
            <a:tbl>
              <a:tblPr firstRow="1" bandRow="1">
                <a:tableStyleId>{5C22544A-7EE6-4342-B048-85BDC9FD1C3A}</a:tableStyleId>
              </a:tblPr>
              <a:tblGrid>
                <a:gridCol w="574726">
                  <a:extLst>
                    <a:ext uri="{9D8B030D-6E8A-4147-A177-3AD203B41FA5}">
                      <a16:colId xmlns:a16="http://schemas.microsoft.com/office/drawing/2014/main" val="20000"/>
                    </a:ext>
                  </a:extLst>
                </a:gridCol>
                <a:gridCol w="574726">
                  <a:extLst>
                    <a:ext uri="{9D8B030D-6E8A-4147-A177-3AD203B41FA5}">
                      <a16:colId xmlns:a16="http://schemas.microsoft.com/office/drawing/2014/main" val="20001"/>
                    </a:ext>
                  </a:extLst>
                </a:gridCol>
                <a:gridCol w="3440009">
                  <a:extLst>
                    <a:ext uri="{9D8B030D-6E8A-4147-A177-3AD203B41FA5}">
                      <a16:colId xmlns:a16="http://schemas.microsoft.com/office/drawing/2014/main" val="20002"/>
                    </a:ext>
                  </a:extLst>
                </a:gridCol>
              </a:tblGrid>
              <a:tr h="274320">
                <a:tc>
                  <a:txBody>
                    <a:bodyPr/>
                    <a:lstStyle/>
                    <a:p>
                      <a:r>
                        <a:rPr lang="sv-SE" sz="1200" dirty="0"/>
                        <a:t>Tv</a:t>
                      </a:r>
                      <a:endParaRPr lang="en-US" sz="1200" dirty="0"/>
                    </a:p>
                  </a:txBody>
                  <a:tcPr/>
                </a:tc>
                <a:tc>
                  <a:txBody>
                    <a:bodyPr/>
                    <a:lstStyle/>
                    <a:p>
                      <a:r>
                        <a:rPr lang="sv-SE" sz="1200" dirty="0"/>
                        <a:t>Ti</a:t>
                      </a:r>
                      <a:endParaRPr lang="en-US" sz="1200" dirty="0"/>
                    </a:p>
                  </a:txBody>
                  <a:tcPr/>
                </a:tc>
                <a:tc>
                  <a:txBody>
                    <a:bodyPr/>
                    <a:lstStyle/>
                    <a:p>
                      <a:r>
                        <a:rPr lang="sv-SE" sz="1200" dirty="0"/>
                        <a:t>Rule</a:t>
                      </a:r>
                      <a:endParaRPr lang="en-US" sz="1200" dirty="0"/>
                    </a:p>
                  </a:txBody>
                  <a:tcPr/>
                </a:tc>
                <a:extLst>
                  <a:ext uri="{0D108BD9-81ED-4DB2-BD59-A6C34878D82A}">
                    <a16:rowId xmlns:a16="http://schemas.microsoft.com/office/drawing/2014/main" val="10000"/>
                  </a:ext>
                </a:extLst>
              </a:tr>
              <a:tr h="162560">
                <a:tc>
                  <a:txBody>
                    <a:bodyPr/>
                    <a:lstStyle/>
                    <a:p>
                      <a:r>
                        <a:rPr lang="sv-SE" sz="1200" dirty="0"/>
                        <a:t>write</a:t>
                      </a:r>
                      <a:endParaRPr lang="en-US" sz="1200" dirty="0"/>
                    </a:p>
                  </a:txBody>
                  <a:tcPr/>
                </a:tc>
                <a:tc>
                  <a:txBody>
                    <a:bodyPr/>
                    <a:lstStyle/>
                    <a:p>
                      <a:r>
                        <a:rPr lang="sv-SE" sz="1200" dirty="0"/>
                        <a:t>read</a:t>
                      </a:r>
                      <a:endParaRPr lang="en-US" sz="1200" dirty="0"/>
                    </a:p>
                  </a:txBody>
                  <a:tcPr/>
                </a:tc>
                <a:tc>
                  <a:txBody>
                    <a:bodyPr/>
                    <a:lstStyle/>
                    <a:p>
                      <a:r>
                        <a:rPr lang="en-US" sz="1200" dirty="0"/>
                        <a:t>1. </a:t>
                      </a:r>
                      <a:r>
                        <a:rPr lang="en-US" sz="1200" dirty="0" err="1"/>
                        <a:t>Ti</a:t>
                      </a:r>
                      <a:r>
                        <a:rPr lang="en-US" sz="1200" dirty="0"/>
                        <a:t> must not read objects written by </a:t>
                      </a:r>
                      <a:r>
                        <a:rPr lang="en-US" sz="1200" dirty="0" err="1"/>
                        <a:t>Tv</a:t>
                      </a:r>
                      <a:r>
                        <a:rPr lang="en-US" sz="1200" dirty="0"/>
                        <a:t>.</a:t>
                      </a:r>
                    </a:p>
                  </a:txBody>
                  <a:tcPr/>
                </a:tc>
                <a:extLst>
                  <a:ext uri="{0D108BD9-81ED-4DB2-BD59-A6C34878D82A}">
                    <a16:rowId xmlns:a16="http://schemas.microsoft.com/office/drawing/2014/main" val="10001"/>
                  </a:ext>
                </a:extLst>
              </a:tr>
              <a:tr h="0">
                <a:tc>
                  <a:txBody>
                    <a:bodyPr/>
                    <a:lstStyle/>
                    <a:p>
                      <a:r>
                        <a:rPr lang="sv-SE" sz="1200" b="1" dirty="0">
                          <a:solidFill>
                            <a:srgbClr val="FF0000"/>
                          </a:solidFill>
                        </a:rPr>
                        <a:t>read</a:t>
                      </a:r>
                      <a:endParaRPr lang="en-US" sz="1200" b="1" dirty="0">
                        <a:solidFill>
                          <a:srgbClr val="FF0000"/>
                        </a:solidFill>
                      </a:endParaRPr>
                    </a:p>
                  </a:txBody>
                  <a:tcPr/>
                </a:tc>
                <a:tc>
                  <a:txBody>
                    <a:bodyPr/>
                    <a:lstStyle/>
                    <a:p>
                      <a:r>
                        <a:rPr lang="sv-SE" sz="1200" b="1" dirty="0">
                          <a:solidFill>
                            <a:srgbClr val="FF0000"/>
                          </a:solidFill>
                        </a:rPr>
                        <a:t>write</a:t>
                      </a:r>
                      <a:endParaRPr lang="en-US" sz="1200" b="1" dirty="0">
                        <a:solidFill>
                          <a:srgbClr val="FF0000"/>
                        </a:solidFill>
                      </a:endParaRPr>
                    </a:p>
                  </a:txBody>
                  <a:tcPr/>
                </a:tc>
                <a:tc>
                  <a:txBody>
                    <a:bodyPr/>
                    <a:lstStyle/>
                    <a:p>
                      <a:r>
                        <a:rPr lang="sv-SE" sz="1200" b="1" dirty="0">
                          <a:solidFill>
                            <a:srgbClr val="FF0000"/>
                          </a:solidFill>
                        </a:rPr>
                        <a:t>2. </a:t>
                      </a:r>
                      <a:r>
                        <a:rPr lang="en-US" sz="1200" b="1" dirty="0" err="1">
                          <a:solidFill>
                            <a:srgbClr val="FF0000"/>
                          </a:solidFill>
                        </a:rPr>
                        <a:t>Tv</a:t>
                      </a:r>
                      <a:r>
                        <a:rPr lang="en-US" sz="1200" b="1" dirty="0">
                          <a:solidFill>
                            <a:srgbClr val="FF0000"/>
                          </a:solidFill>
                        </a:rPr>
                        <a:t> must not read objects written by </a:t>
                      </a:r>
                      <a:r>
                        <a:rPr lang="en-US" sz="1200" b="1" dirty="0" err="1">
                          <a:solidFill>
                            <a:srgbClr val="FF0000"/>
                          </a:solidFill>
                        </a:rPr>
                        <a:t>Ti</a:t>
                      </a:r>
                      <a:r>
                        <a:rPr lang="en-US" sz="1200" b="1" dirty="0">
                          <a:solidFill>
                            <a:srgbClr val="FF0000"/>
                          </a:solidFill>
                        </a:rPr>
                        <a:t>.</a:t>
                      </a:r>
                    </a:p>
                  </a:txBody>
                  <a:tcPr/>
                </a:tc>
                <a:extLst>
                  <a:ext uri="{0D108BD9-81ED-4DB2-BD59-A6C34878D82A}">
                    <a16:rowId xmlns:a16="http://schemas.microsoft.com/office/drawing/2014/main" val="10002"/>
                  </a:ext>
                </a:extLst>
              </a:tr>
              <a:tr h="299720">
                <a:tc>
                  <a:txBody>
                    <a:bodyPr/>
                    <a:lstStyle/>
                    <a:p>
                      <a:r>
                        <a:rPr lang="sv-SE" sz="1200" dirty="0"/>
                        <a:t>write</a:t>
                      </a:r>
                      <a:endParaRPr lang="en-US" sz="1200" dirty="0"/>
                    </a:p>
                  </a:txBody>
                  <a:tcPr/>
                </a:tc>
                <a:tc>
                  <a:txBody>
                    <a:bodyPr/>
                    <a:lstStyle/>
                    <a:p>
                      <a:r>
                        <a:rPr lang="sv-SE" sz="1200" dirty="0"/>
                        <a:t>write</a:t>
                      </a:r>
                      <a:endParaRPr lang="en-US" sz="1200" dirty="0"/>
                    </a:p>
                  </a:txBody>
                  <a:tcPr/>
                </a:tc>
                <a:tc>
                  <a:txBody>
                    <a:bodyPr/>
                    <a:lstStyle/>
                    <a:p>
                      <a:r>
                        <a:rPr lang="sv-SE" sz="1200" dirty="0"/>
                        <a:t>3. </a:t>
                      </a:r>
                      <a:r>
                        <a:rPr lang="en-US" sz="1200" dirty="0" err="1"/>
                        <a:t>Ti</a:t>
                      </a:r>
                      <a:r>
                        <a:rPr lang="en-US" sz="1200" dirty="0"/>
                        <a:t> must not write objects written by Tv and </a:t>
                      </a:r>
                    </a:p>
                    <a:p>
                      <a:r>
                        <a:rPr lang="en-US" sz="1200" dirty="0"/>
                        <a:t>Tv must not write objects written by </a:t>
                      </a:r>
                      <a:r>
                        <a:rPr lang="en-US" sz="1200" dirty="0" err="1"/>
                        <a:t>Ti</a:t>
                      </a:r>
                      <a:r>
                        <a:rPr lang="en-US" sz="1200" dirty="0"/>
                        <a:t>.</a:t>
                      </a:r>
                    </a:p>
                  </a:txBody>
                  <a:tcPr/>
                </a:tc>
                <a:extLst>
                  <a:ext uri="{0D108BD9-81ED-4DB2-BD59-A6C34878D82A}">
                    <a16:rowId xmlns:a16="http://schemas.microsoft.com/office/drawing/2014/main" val="10003"/>
                  </a:ext>
                </a:extLst>
              </a:tr>
            </a:tbl>
          </a:graphicData>
        </a:graphic>
      </p:graphicFrame>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Forward validation</a:t>
            </a:r>
          </a:p>
        </p:txBody>
      </p:sp>
      <p:sp>
        <p:nvSpPr>
          <p:cNvPr id="39" name="Content Placeholder 38"/>
          <p:cNvSpPr>
            <a:spLocks noGrp="1"/>
          </p:cNvSpPr>
          <p:nvPr>
            <p:ph idx="1"/>
          </p:nvPr>
        </p:nvSpPr>
        <p:spPr>
          <a:xfrm>
            <a:off x="914400" y="1066801"/>
            <a:ext cx="8021004" cy="3178968"/>
          </a:xfrm>
        </p:spPr>
        <p:txBody>
          <a:bodyPr>
            <a:normAutofit/>
          </a:bodyPr>
          <a:lstStyle/>
          <a:p>
            <a:pPr marL="342900" indent="-342900">
              <a:buFont typeface="Arial" panose="020B0604020202020204" pitchFamily="34" charset="0"/>
              <a:buChar char="•"/>
            </a:pPr>
            <a:r>
              <a:rPr lang="en-US" sz="1800" b="1" dirty="0"/>
              <a:t>Forward validation </a:t>
            </a:r>
            <a:r>
              <a:rPr lang="en-US" sz="1800" dirty="0"/>
              <a:t>checks the transaction undergoing validation </a:t>
            </a:r>
            <a:r>
              <a:rPr lang="en-US" sz="1800" b="1" i="1" dirty="0"/>
              <a:t>with other later transactions, which are still active. </a:t>
            </a:r>
            <a:endParaRPr lang="en-US" sz="1800" dirty="0"/>
          </a:p>
          <a:p>
            <a:pPr marL="342900" indent="-342900">
              <a:buFont typeface="Arial" panose="020B0604020202020204" pitchFamily="34" charset="0"/>
              <a:buChar char="•"/>
            </a:pPr>
            <a:r>
              <a:rPr lang="en-US" sz="1800" dirty="0"/>
              <a:t>rule 3 is satisfied;</a:t>
            </a:r>
            <a:endParaRPr lang="sv-SE" sz="1800" dirty="0"/>
          </a:p>
          <a:p>
            <a:pPr marL="342900" indent="-342900">
              <a:buFont typeface="Arial" panose="020B0604020202020204" pitchFamily="34" charset="0"/>
              <a:buChar char="•"/>
            </a:pPr>
            <a:r>
              <a:rPr lang="sv-SE" sz="1800" dirty="0"/>
              <a:t>rule 2 is satisfied;</a:t>
            </a:r>
            <a:endParaRPr lang="en-US" sz="1800" dirty="0"/>
          </a:p>
          <a:p>
            <a:r>
              <a:rPr lang="en-US" sz="1800" dirty="0">
                <a:solidFill>
                  <a:srgbClr val="FF0000"/>
                </a:solidFill>
              </a:rPr>
              <a:t>Validate a transaction by comparing all:</a:t>
            </a:r>
          </a:p>
          <a:p>
            <a:pPr marL="285750" indent="-285750">
              <a:buFont typeface="Arial" panose="020B0604020202020204" pitchFamily="34" charset="0"/>
              <a:buChar char="•"/>
            </a:pPr>
            <a:r>
              <a:rPr lang="en-US" sz="1800" dirty="0">
                <a:solidFill>
                  <a:srgbClr val="FF0000"/>
                </a:solidFill>
              </a:rPr>
              <a:t>write operations with conflicting read operations (rule 1)</a:t>
            </a:r>
          </a:p>
          <a:p>
            <a:pPr marL="285750" indent="-285750">
              <a:buFont typeface="Arial" panose="020B0604020202020204" pitchFamily="34" charset="0"/>
              <a:buChar char="•"/>
            </a:pPr>
            <a:r>
              <a:rPr lang="en-US" sz="1800" dirty="0">
                <a:solidFill>
                  <a:srgbClr val="FF0000"/>
                </a:solidFill>
              </a:rPr>
              <a:t>if a conflict is found, abort ..</a:t>
            </a:r>
          </a:p>
          <a:p>
            <a:pPr marL="285750" indent="-285750">
              <a:buFont typeface="Arial" panose="020B0604020202020204" pitchFamily="34" charset="0"/>
              <a:buChar char="•"/>
            </a:pPr>
            <a:r>
              <a:rPr lang="en-US" sz="1800" dirty="0"/>
              <a:t>... or, kill the other transaction</a:t>
            </a:r>
          </a:p>
        </p:txBody>
      </p:sp>
      <p:sp>
        <p:nvSpPr>
          <p:cNvPr id="31" name="Slide Number Placeholder 30"/>
          <p:cNvSpPr>
            <a:spLocks noGrp="1"/>
          </p:cNvSpPr>
          <p:nvPr>
            <p:ph type="sldNum" sz="quarter" idx="12"/>
          </p:nvPr>
        </p:nvSpPr>
        <p:spPr/>
        <p:txBody>
          <a:bodyPr/>
          <a:lstStyle/>
          <a:p>
            <a:fld id="{81D60167-4931-47E6-BA6A-407CBD079E47}" type="slidenum">
              <a:rPr lang="en-US" smtClean="0"/>
              <a:pPr/>
              <a:t>34</a:t>
            </a:fld>
            <a:r>
              <a:rPr lang="en-US"/>
              <a:t> </a:t>
            </a:r>
            <a:endParaRPr lang="en-US" dirty="0"/>
          </a:p>
        </p:txBody>
      </p:sp>
      <p:sp>
        <p:nvSpPr>
          <p:cNvPr id="30" name="Footer Placeholder 29"/>
          <p:cNvSpPr>
            <a:spLocks noGrp="1"/>
          </p:cNvSpPr>
          <p:nvPr>
            <p:ph type="ftr" sz="quarter" idx="11"/>
          </p:nvPr>
        </p:nvSpPr>
        <p:spPr/>
        <p:txBody>
          <a:bodyPr/>
          <a:lstStyle/>
          <a:p>
            <a:r>
              <a:rPr lang="en-US"/>
              <a:t>ID2201 Distributed Systems / Transactions</a:t>
            </a:r>
          </a:p>
        </p:txBody>
      </p:sp>
      <p:graphicFrame>
        <p:nvGraphicFramePr>
          <p:cNvPr id="7" name="Table 6"/>
          <p:cNvGraphicFramePr>
            <a:graphicFrameLocks noGrp="1"/>
          </p:cNvGraphicFramePr>
          <p:nvPr>
            <p:extLst>
              <p:ext uri="{D42A27DB-BD31-4B8C-83A1-F6EECF244321}">
                <p14:modId xmlns:p14="http://schemas.microsoft.com/office/powerpoint/2010/main" val="3613138872"/>
              </p:ext>
            </p:extLst>
          </p:nvPr>
        </p:nvGraphicFramePr>
        <p:xfrm>
          <a:off x="4572000" y="3105150"/>
          <a:ext cx="4363404" cy="1280160"/>
        </p:xfrm>
        <a:graphic>
          <a:graphicData uri="http://schemas.openxmlformats.org/drawingml/2006/table">
            <a:tbl>
              <a:tblPr firstRow="1" bandRow="1">
                <a:tableStyleId>{5C22544A-7EE6-4342-B048-85BDC9FD1C3A}</a:tableStyleId>
              </a:tblPr>
              <a:tblGrid>
                <a:gridCol w="546418">
                  <a:extLst>
                    <a:ext uri="{9D8B030D-6E8A-4147-A177-3AD203B41FA5}">
                      <a16:colId xmlns:a16="http://schemas.microsoft.com/office/drawing/2014/main" val="20000"/>
                    </a:ext>
                  </a:extLst>
                </a:gridCol>
                <a:gridCol w="546418">
                  <a:extLst>
                    <a:ext uri="{9D8B030D-6E8A-4147-A177-3AD203B41FA5}">
                      <a16:colId xmlns:a16="http://schemas.microsoft.com/office/drawing/2014/main" val="20001"/>
                    </a:ext>
                  </a:extLst>
                </a:gridCol>
                <a:gridCol w="3270568">
                  <a:extLst>
                    <a:ext uri="{9D8B030D-6E8A-4147-A177-3AD203B41FA5}">
                      <a16:colId xmlns:a16="http://schemas.microsoft.com/office/drawing/2014/main" val="20002"/>
                    </a:ext>
                  </a:extLst>
                </a:gridCol>
              </a:tblGrid>
              <a:tr h="274320">
                <a:tc>
                  <a:txBody>
                    <a:bodyPr/>
                    <a:lstStyle/>
                    <a:p>
                      <a:r>
                        <a:rPr lang="sv-SE" sz="1200" dirty="0"/>
                        <a:t>Tv</a:t>
                      </a:r>
                      <a:endParaRPr lang="en-US" sz="1200" dirty="0"/>
                    </a:p>
                  </a:txBody>
                  <a:tcPr/>
                </a:tc>
                <a:tc>
                  <a:txBody>
                    <a:bodyPr/>
                    <a:lstStyle/>
                    <a:p>
                      <a:r>
                        <a:rPr lang="sv-SE" sz="1200" dirty="0"/>
                        <a:t>Ti</a:t>
                      </a:r>
                      <a:endParaRPr lang="en-US" sz="1200" dirty="0"/>
                    </a:p>
                  </a:txBody>
                  <a:tcPr/>
                </a:tc>
                <a:tc>
                  <a:txBody>
                    <a:bodyPr/>
                    <a:lstStyle/>
                    <a:p>
                      <a:r>
                        <a:rPr lang="sv-SE" sz="1200" dirty="0"/>
                        <a:t>Rule</a:t>
                      </a:r>
                      <a:endParaRPr lang="en-US" sz="1200" dirty="0"/>
                    </a:p>
                  </a:txBody>
                  <a:tcPr/>
                </a:tc>
                <a:extLst>
                  <a:ext uri="{0D108BD9-81ED-4DB2-BD59-A6C34878D82A}">
                    <a16:rowId xmlns:a16="http://schemas.microsoft.com/office/drawing/2014/main" val="10000"/>
                  </a:ext>
                </a:extLst>
              </a:tr>
              <a:tr h="162560">
                <a:tc>
                  <a:txBody>
                    <a:bodyPr/>
                    <a:lstStyle/>
                    <a:p>
                      <a:r>
                        <a:rPr lang="sv-SE" sz="1200" b="1" dirty="0">
                          <a:solidFill>
                            <a:srgbClr val="FF0000"/>
                          </a:solidFill>
                        </a:rPr>
                        <a:t>write</a:t>
                      </a:r>
                      <a:endParaRPr lang="en-US" sz="1200" b="1" dirty="0">
                        <a:solidFill>
                          <a:srgbClr val="FF0000"/>
                        </a:solidFill>
                      </a:endParaRPr>
                    </a:p>
                  </a:txBody>
                  <a:tcPr/>
                </a:tc>
                <a:tc>
                  <a:txBody>
                    <a:bodyPr/>
                    <a:lstStyle/>
                    <a:p>
                      <a:r>
                        <a:rPr lang="sv-SE" sz="1200" b="1" dirty="0">
                          <a:solidFill>
                            <a:srgbClr val="FF0000"/>
                          </a:solidFill>
                        </a:rPr>
                        <a:t>read</a:t>
                      </a:r>
                      <a:endParaRPr lang="en-US" sz="1200" b="1" dirty="0">
                        <a:solidFill>
                          <a:srgbClr val="FF0000"/>
                        </a:solidFill>
                      </a:endParaRPr>
                    </a:p>
                  </a:txBody>
                  <a:tcPr/>
                </a:tc>
                <a:tc>
                  <a:txBody>
                    <a:bodyPr/>
                    <a:lstStyle/>
                    <a:p>
                      <a:r>
                        <a:rPr lang="en-US" sz="1200" b="1" dirty="0">
                          <a:solidFill>
                            <a:srgbClr val="FF0000"/>
                          </a:solidFill>
                        </a:rPr>
                        <a:t>1. </a:t>
                      </a:r>
                      <a:r>
                        <a:rPr lang="en-US" sz="1200" b="1" dirty="0" err="1">
                          <a:solidFill>
                            <a:srgbClr val="FF0000"/>
                          </a:solidFill>
                        </a:rPr>
                        <a:t>Ti</a:t>
                      </a:r>
                      <a:r>
                        <a:rPr lang="en-US" sz="1200" b="1" dirty="0">
                          <a:solidFill>
                            <a:srgbClr val="FF0000"/>
                          </a:solidFill>
                        </a:rPr>
                        <a:t> must not read objects written by </a:t>
                      </a:r>
                      <a:r>
                        <a:rPr lang="en-US" sz="1200" b="1" dirty="0" err="1">
                          <a:solidFill>
                            <a:srgbClr val="FF0000"/>
                          </a:solidFill>
                        </a:rPr>
                        <a:t>Tv</a:t>
                      </a:r>
                      <a:r>
                        <a:rPr lang="en-US" sz="1200" b="1" dirty="0">
                          <a:solidFill>
                            <a:srgbClr val="FF0000"/>
                          </a:solidFill>
                        </a:rPr>
                        <a:t>.</a:t>
                      </a:r>
                    </a:p>
                  </a:txBody>
                  <a:tcPr/>
                </a:tc>
                <a:extLst>
                  <a:ext uri="{0D108BD9-81ED-4DB2-BD59-A6C34878D82A}">
                    <a16:rowId xmlns:a16="http://schemas.microsoft.com/office/drawing/2014/main" val="10001"/>
                  </a:ext>
                </a:extLst>
              </a:tr>
              <a:tr h="0">
                <a:tc>
                  <a:txBody>
                    <a:bodyPr/>
                    <a:lstStyle/>
                    <a:p>
                      <a:r>
                        <a:rPr lang="sv-SE" sz="1200" dirty="0"/>
                        <a:t>read</a:t>
                      </a:r>
                      <a:endParaRPr lang="en-US" sz="1200" dirty="0"/>
                    </a:p>
                  </a:txBody>
                  <a:tcPr/>
                </a:tc>
                <a:tc>
                  <a:txBody>
                    <a:bodyPr/>
                    <a:lstStyle/>
                    <a:p>
                      <a:r>
                        <a:rPr lang="sv-SE" sz="1200" dirty="0"/>
                        <a:t>write</a:t>
                      </a:r>
                      <a:endParaRPr lang="en-US" sz="1200" dirty="0"/>
                    </a:p>
                  </a:txBody>
                  <a:tcPr/>
                </a:tc>
                <a:tc>
                  <a:txBody>
                    <a:bodyPr/>
                    <a:lstStyle/>
                    <a:p>
                      <a:r>
                        <a:rPr lang="sv-SE" sz="1200" dirty="0"/>
                        <a:t>2. </a:t>
                      </a:r>
                      <a:r>
                        <a:rPr lang="en-US" sz="1200" dirty="0" err="1"/>
                        <a:t>Tv</a:t>
                      </a:r>
                      <a:r>
                        <a:rPr lang="en-US" sz="1200" dirty="0"/>
                        <a:t> must not read objects written by </a:t>
                      </a:r>
                      <a:r>
                        <a:rPr lang="en-US" sz="1200" dirty="0" err="1"/>
                        <a:t>Ti</a:t>
                      </a:r>
                      <a:r>
                        <a:rPr lang="en-US" sz="1200" dirty="0"/>
                        <a:t>.</a:t>
                      </a:r>
                    </a:p>
                  </a:txBody>
                  <a:tcPr/>
                </a:tc>
                <a:extLst>
                  <a:ext uri="{0D108BD9-81ED-4DB2-BD59-A6C34878D82A}">
                    <a16:rowId xmlns:a16="http://schemas.microsoft.com/office/drawing/2014/main" val="10002"/>
                  </a:ext>
                </a:extLst>
              </a:tr>
              <a:tr h="299720">
                <a:tc>
                  <a:txBody>
                    <a:bodyPr/>
                    <a:lstStyle/>
                    <a:p>
                      <a:r>
                        <a:rPr lang="sv-SE" sz="1200" dirty="0"/>
                        <a:t>write</a:t>
                      </a:r>
                      <a:endParaRPr lang="en-US" sz="1200" dirty="0"/>
                    </a:p>
                  </a:txBody>
                  <a:tcPr/>
                </a:tc>
                <a:tc>
                  <a:txBody>
                    <a:bodyPr/>
                    <a:lstStyle/>
                    <a:p>
                      <a:r>
                        <a:rPr lang="sv-SE" sz="1200" dirty="0"/>
                        <a:t>write</a:t>
                      </a:r>
                      <a:endParaRPr lang="en-US" sz="1200" dirty="0"/>
                    </a:p>
                  </a:txBody>
                  <a:tcPr/>
                </a:tc>
                <a:tc>
                  <a:txBody>
                    <a:bodyPr/>
                    <a:lstStyle/>
                    <a:p>
                      <a:r>
                        <a:rPr lang="sv-SE" sz="1200" dirty="0"/>
                        <a:t>3. </a:t>
                      </a:r>
                      <a:r>
                        <a:rPr lang="en-US" sz="1200" dirty="0" err="1"/>
                        <a:t>Ti</a:t>
                      </a:r>
                      <a:r>
                        <a:rPr lang="en-US" sz="1200" dirty="0"/>
                        <a:t> must not write objects written by </a:t>
                      </a:r>
                      <a:r>
                        <a:rPr lang="en-US" sz="1200" dirty="0" err="1"/>
                        <a:t>Tv</a:t>
                      </a:r>
                      <a:r>
                        <a:rPr lang="en-US" sz="1200" dirty="0"/>
                        <a:t> and </a:t>
                      </a:r>
                    </a:p>
                    <a:p>
                      <a:r>
                        <a:rPr lang="en-US" sz="1200" dirty="0" err="1"/>
                        <a:t>Tv</a:t>
                      </a:r>
                      <a:r>
                        <a:rPr lang="en-US" sz="1200" dirty="0"/>
                        <a:t> must not write objects written by </a:t>
                      </a:r>
                      <a:r>
                        <a:rPr lang="en-US" sz="1200" dirty="0" err="1"/>
                        <a:t>Ti</a:t>
                      </a:r>
                      <a:r>
                        <a:rPr lang="en-US" sz="1200" dirty="0"/>
                        <a: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69885554"/>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Optimistic - pros and cons</a:t>
            </a:r>
            <a:endParaRPr lang="en-US" dirty="0"/>
          </a:p>
        </p:txBody>
      </p:sp>
      <p:sp>
        <p:nvSpPr>
          <p:cNvPr id="18" name="Content Placeholder 17"/>
          <p:cNvSpPr>
            <a:spLocks noGrp="1"/>
          </p:cNvSpPr>
          <p:nvPr>
            <p:ph idx="1"/>
          </p:nvPr>
        </p:nvSpPr>
        <p:spPr>
          <a:xfrm>
            <a:off x="1619250" y="1066801"/>
            <a:ext cx="7372350" cy="3178968"/>
          </a:xfrm>
        </p:spPr>
        <p:txBody>
          <a:bodyPr/>
          <a:lstStyle/>
          <a:p>
            <a:r>
              <a:rPr lang="en-US" dirty="0"/>
              <a:t>Works well if there are no conflicts.</a:t>
            </a:r>
          </a:p>
          <a:p>
            <a:endParaRPr lang="en-US" dirty="0"/>
          </a:p>
          <a:p>
            <a:pPr marL="342900" indent="-342900">
              <a:buFont typeface="Arial" panose="020B0604020202020204" pitchFamily="34" charset="0"/>
              <a:buChar char="•"/>
            </a:pPr>
            <a:r>
              <a:rPr lang="en-US" dirty="0"/>
              <a:t>Backward validation: simpler to implement, need to save all write operations</a:t>
            </a:r>
          </a:p>
          <a:p>
            <a:pPr marL="342900" indent="-342900">
              <a:buFont typeface="Arial" panose="020B0604020202020204" pitchFamily="34" charset="0"/>
              <a:buChar char="•"/>
            </a:pPr>
            <a:r>
              <a:rPr lang="en-US" dirty="0"/>
              <a:t>Forward validation: moving target, flexible if not successful</a:t>
            </a:r>
          </a:p>
          <a:p>
            <a:endParaRPr lang="en-US" dirty="0"/>
          </a:p>
          <a:p>
            <a:r>
              <a:rPr lang="en-US" dirty="0"/>
              <a:t>How do we guarantee liveness?</a:t>
            </a:r>
          </a:p>
          <a:p>
            <a:endParaRPr lang="en-US" dirty="0"/>
          </a:p>
        </p:txBody>
      </p:sp>
      <p:sp>
        <p:nvSpPr>
          <p:cNvPr id="10" name="Slide Number Placeholder 9"/>
          <p:cNvSpPr>
            <a:spLocks noGrp="1"/>
          </p:cNvSpPr>
          <p:nvPr>
            <p:ph type="sldNum" sz="quarter" idx="12"/>
          </p:nvPr>
        </p:nvSpPr>
        <p:spPr/>
        <p:txBody>
          <a:bodyPr/>
          <a:lstStyle/>
          <a:p>
            <a:fld id="{81D60167-4931-47E6-BA6A-407CBD079E47}" type="slidenum">
              <a:rPr lang="en-US" smtClean="0"/>
              <a:pPr/>
              <a:t>35</a:t>
            </a:fld>
            <a:r>
              <a:rPr lang="en-US"/>
              <a:t> </a:t>
            </a:r>
            <a:endParaRPr lang="en-US" dirty="0"/>
          </a:p>
        </p:txBody>
      </p:sp>
      <p:sp>
        <p:nvSpPr>
          <p:cNvPr id="9" name="Footer Placeholder 8"/>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Timestamp ordering</a:t>
            </a:r>
          </a:p>
        </p:txBody>
      </p:sp>
      <p:sp>
        <p:nvSpPr>
          <p:cNvPr id="9" name="Content Placeholder 8"/>
          <p:cNvSpPr>
            <a:spLocks noGrp="1"/>
          </p:cNvSpPr>
          <p:nvPr>
            <p:ph idx="1"/>
          </p:nvPr>
        </p:nvSpPr>
        <p:spPr/>
        <p:txBody>
          <a:bodyPr/>
          <a:lstStyle/>
          <a:p>
            <a:r>
              <a:rPr lang="en-US" dirty="0"/>
              <a:t>Each transaction is given a </a:t>
            </a:r>
            <a:r>
              <a:rPr lang="en-US" i="1" dirty="0">
                <a:solidFill>
                  <a:srgbClr val="FF0000"/>
                </a:solidFill>
              </a:rPr>
              <a:t>time stamp </a:t>
            </a:r>
            <a:r>
              <a:rPr lang="en-US" dirty="0"/>
              <a:t>when started.</a:t>
            </a:r>
          </a:p>
          <a:p>
            <a:endParaRPr lang="en-US" dirty="0"/>
          </a:p>
          <a:p>
            <a:r>
              <a:rPr lang="en-US" dirty="0"/>
              <a:t>Operations are validated when performed:</a:t>
            </a:r>
          </a:p>
          <a:p>
            <a:pPr marL="698500" lvl="1" indent="-342900"/>
            <a:r>
              <a:rPr lang="en-US" dirty="0"/>
              <a:t>writing only if no later transaction has read or written</a:t>
            </a:r>
          </a:p>
          <a:p>
            <a:pPr marL="698500" lvl="1" indent="-342900"/>
            <a:r>
              <a:rPr lang="en-US" dirty="0"/>
              <a:t>reading only if no later transaction has written</a:t>
            </a:r>
          </a:p>
          <a:p>
            <a:endParaRPr lang="en-US" dirty="0"/>
          </a:p>
          <a:p>
            <a:r>
              <a:rPr lang="en-US" i="1" dirty="0"/>
              <a:t>Hmm, requires some bookkeeping.</a:t>
            </a:r>
          </a:p>
        </p:txBody>
      </p:sp>
      <p:sp>
        <p:nvSpPr>
          <p:cNvPr id="4" name="Slide Number Placeholder 3"/>
          <p:cNvSpPr>
            <a:spLocks noGrp="1"/>
          </p:cNvSpPr>
          <p:nvPr>
            <p:ph type="sldNum" sz="quarter" idx="12"/>
          </p:nvPr>
        </p:nvSpPr>
        <p:spPr/>
        <p:txBody>
          <a:bodyPr/>
          <a:lstStyle/>
          <a:p>
            <a:fld id="{81D60167-4931-47E6-BA6A-407CBD079E47}" type="slidenum">
              <a:rPr lang="en-US" smtClean="0"/>
              <a:pPr/>
              <a:t>36</a:t>
            </a:fld>
            <a:r>
              <a:rPr lang="en-US"/>
              <a:t> </a:t>
            </a:r>
            <a:endParaRPr lang="en-US" dirty="0"/>
          </a:p>
        </p:txBody>
      </p:sp>
      <p:sp>
        <p:nvSpPr>
          <p:cNvPr id="5" name="Footer Placeholder 4"/>
          <p:cNvSpPr>
            <a:spLocks noGrp="1"/>
          </p:cNvSpPr>
          <p:nvPr>
            <p:ph type="ftr" sz="quarter" idx="11"/>
          </p:nvPr>
        </p:nvSpPr>
        <p:spPr/>
        <p:txBody>
          <a:bodyPr/>
          <a:lstStyle/>
          <a:p>
            <a:r>
              <a:rPr lang="en-US"/>
              <a:t>ID2201 Distributed Systems / Transactions</a:t>
            </a:r>
          </a:p>
        </p:txBody>
      </p:sp>
    </p:spTree>
    <p:extLst>
      <p:ext uri="{BB962C8B-B14F-4D97-AF65-F5344CB8AC3E}">
        <p14:creationId xmlns:p14="http://schemas.microsoft.com/office/powerpoint/2010/main" val="1968933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Timestamp ordering implementation</a:t>
            </a:r>
            <a:endParaRPr lang="en-US" dirty="0"/>
          </a:p>
        </p:txBody>
      </p:sp>
      <p:sp>
        <p:nvSpPr>
          <p:cNvPr id="3" name="Content Placeholder 2"/>
          <p:cNvSpPr>
            <a:spLocks noGrp="1"/>
          </p:cNvSpPr>
          <p:nvPr>
            <p:ph idx="1"/>
          </p:nvPr>
        </p:nvSpPr>
        <p:spPr>
          <a:xfrm>
            <a:off x="1619250" y="1066801"/>
            <a:ext cx="7219950" cy="3178968"/>
          </a:xfrm>
        </p:spPr>
        <p:txBody>
          <a:bodyPr>
            <a:normAutofit/>
          </a:bodyPr>
          <a:lstStyle/>
          <a:p>
            <a:r>
              <a:rPr lang="en-US" dirty="0"/>
              <a:t>Each objects keep a list of </a:t>
            </a:r>
            <a:r>
              <a:rPr lang="en-US" i="1" dirty="0">
                <a:solidFill>
                  <a:srgbClr val="FF0000"/>
                </a:solidFill>
              </a:rPr>
              <a:t>tentative</a:t>
            </a:r>
            <a:r>
              <a:rPr lang="en-US" dirty="0"/>
              <a:t>, not committed, versions of the value.</a:t>
            </a:r>
          </a:p>
          <a:p>
            <a:pPr marL="698500" lvl="1" indent="-342900"/>
            <a:r>
              <a:rPr lang="en-US" sz="1800" dirty="0"/>
              <a:t>Write operations can be inserted in the right order, no fear for deadlocks.</a:t>
            </a:r>
          </a:p>
          <a:p>
            <a:pPr marL="698500" lvl="1" indent="-342900"/>
            <a:r>
              <a:rPr lang="en-US" sz="1800" dirty="0"/>
              <a:t>Read operations wait for tentative values to be committed.</a:t>
            </a:r>
          </a:p>
          <a:p>
            <a:pPr marL="698500" lvl="1" indent="-342900"/>
            <a:r>
              <a:rPr lang="en-US" sz="1800" dirty="0"/>
              <a:t>If an operation </a:t>
            </a:r>
            <a:r>
              <a:rPr lang="en-US" sz="1800" i="1" dirty="0">
                <a:solidFill>
                  <a:srgbClr val="FF0000"/>
                </a:solidFill>
              </a:rPr>
              <a:t>arrives too late </a:t>
            </a:r>
            <a:r>
              <a:rPr lang="en-US" sz="1800" dirty="0"/>
              <a:t>the transaction is aborted.</a:t>
            </a:r>
          </a:p>
          <a:p>
            <a:pPr marL="698500" lvl="1" indent="-342900"/>
            <a:r>
              <a:rPr lang="en-US" sz="1800" dirty="0"/>
              <a:t>Too late (</a:t>
            </a:r>
            <a:r>
              <a:rPr lang="en-US" sz="1200" dirty="0"/>
              <a:t>Tc is a current transaction</a:t>
            </a:r>
            <a:r>
              <a:rPr lang="en-US" sz="1800" dirty="0"/>
              <a:t>)</a:t>
            </a:r>
          </a:p>
          <a:p>
            <a:pPr marL="893763" lvl="2" indent="-342900">
              <a:buFont typeface="+mj-lt"/>
              <a:buAutoNum type="arabicPeriod"/>
            </a:pPr>
            <a:r>
              <a:rPr lang="en-US" sz="1500" dirty="0"/>
              <a:t>Tc must not write an object that has been read by any </a:t>
            </a:r>
            <a:r>
              <a:rPr lang="en-US" sz="1500" dirty="0" err="1"/>
              <a:t>Ti</a:t>
            </a:r>
            <a:r>
              <a:rPr lang="en-US" sz="1500" dirty="0"/>
              <a:t> such that </a:t>
            </a:r>
            <a:r>
              <a:rPr lang="en-US" sz="1500" dirty="0" err="1"/>
              <a:t>Ti</a:t>
            </a:r>
            <a:r>
              <a:rPr lang="en-US" sz="1500" dirty="0"/>
              <a:t> &gt; Tc.</a:t>
            </a:r>
          </a:p>
          <a:p>
            <a:pPr marL="893763" lvl="2" indent="-342900">
              <a:buFont typeface="+mj-lt"/>
              <a:buAutoNum type="arabicPeriod"/>
            </a:pPr>
            <a:r>
              <a:rPr lang="en-US" sz="1500" dirty="0"/>
              <a:t>Tc must not write an object that has been written by any </a:t>
            </a:r>
            <a:r>
              <a:rPr lang="en-US" sz="1500" dirty="0" err="1"/>
              <a:t>Ti</a:t>
            </a:r>
            <a:r>
              <a:rPr lang="en-US" sz="1500" dirty="0"/>
              <a:t> where </a:t>
            </a:r>
            <a:r>
              <a:rPr lang="en-US" sz="1500" dirty="0" err="1"/>
              <a:t>Ti</a:t>
            </a:r>
            <a:r>
              <a:rPr lang="en-US" sz="1500" dirty="0"/>
              <a:t> &gt;Tc.</a:t>
            </a:r>
          </a:p>
          <a:p>
            <a:pPr marL="893763" lvl="2" indent="-342900">
              <a:buFont typeface="+mj-lt"/>
              <a:buAutoNum type="arabicPeriod"/>
            </a:pPr>
            <a:r>
              <a:rPr lang="en-US" sz="1500" dirty="0"/>
              <a:t>Tc must not read an object that has been written by any </a:t>
            </a:r>
            <a:r>
              <a:rPr lang="en-US" sz="1500" dirty="0" err="1"/>
              <a:t>Ti</a:t>
            </a:r>
            <a:r>
              <a:rPr lang="en-US" sz="1500" dirty="0"/>
              <a:t> where </a:t>
            </a:r>
            <a:r>
              <a:rPr lang="en-US" sz="1500" dirty="0" err="1"/>
              <a:t>Ti</a:t>
            </a:r>
            <a:r>
              <a:rPr lang="en-US" sz="1500" dirty="0"/>
              <a:t> &gt; Tc.</a:t>
            </a:r>
          </a:p>
          <a:p>
            <a:pPr marL="698500" lvl="1" indent="-342900"/>
            <a:endParaRPr lang="en-US" sz="1800" dirty="0"/>
          </a:p>
        </p:txBody>
      </p:sp>
      <p:sp>
        <p:nvSpPr>
          <p:cNvPr id="4" name="Slide Number Placeholder 3"/>
          <p:cNvSpPr>
            <a:spLocks noGrp="1"/>
          </p:cNvSpPr>
          <p:nvPr>
            <p:ph type="sldNum" sz="quarter" idx="12"/>
          </p:nvPr>
        </p:nvSpPr>
        <p:spPr/>
        <p:txBody>
          <a:bodyPr/>
          <a:lstStyle/>
          <a:p>
            <a:fld id="{81D60167-4931-47E6-BA6A-407CBD079E47}" type="slidenum">
              <a:rPr lang="en-US" smtClean="0"/>
              <a:pPr/>
              <a:t>37</a:t>
            </a:fld>
            <a:r>
              <a:rPr lang="en-US"/>
              <a:t> </a:t>
            </a:r>
            <a:endParaRPr lang="en-US" dirty="0"/>
          </a:p>
        </p:txBody>
      </p:sp>
      <p:sp>
        <p:nvSpPr>
          <p:cNvPr id="5" name="Footer Placeholder 4"/>
          <p:cNvSpPr>
            <a:spLocks noGrp="1"/>
          </p:cNvSpPr>
          <p:nvPr>
            <p:ph type="ftr" sz="quarter" idx="11"/>
          </p:nvPr>
        </p:nvSpPr>
        <p:spPr/>
        <p:txBody>
          <a:bodyPr/>
          <a:lstStyle/>
          <a:p>
            <a:r>
              <a:rPr lang="en-US"/>
              <a:t>ID2201 Distributed Systems / Transactions</a:t>
            </a:r>
          </a:p>
        </p:txBody>
      </p:sp>
    </p:spTree>
    <p:extLst>
      <p:ext uri="{BB962C8B-B14F-4D97-AF65-F5344CB8AC3E}">
        <p14:creationId xmlns:p14="http://schemas.microsoft.com/office/powerpoint/2010/main" val="3431075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10000" y="1819472"/>
            <a:ext cx="1059906" cy="307777"/>
          </a:xfrm>
          <a:prstGeom prst="rect">
            <a:avLst/>
          </a:prstGeom>
          <a:solidFill>
            <a:schemeClr val="bg1"/>
          </a:solidFill>
          <a:ln>
            <a:solidFill>
              <a:schemeClr val="tx1"/>
            </a:solidFill>
          </a:ln>
        </p:spPr>
        <p:txBody>
          <a:bodyPr wrap="none" rtlCol="0">
            <a:spAutoFit/>
          </a:bodyPr>
          <a:lstStyle/>
          <a:p>
            <a:pPr algn="ctr"/>
            <a:r>
              <a:rPr lang="en-US" sz="1400" dirty="0"/>
              <a:t>value at 14</a:t>
            </a:r>
          </a:p>
        </p:txBody>
      </p:sp>
      <p:sp>
        <p:nvSpPr>
          <p:cNvPr id="2" name="Title 1"/>
          <p:cNvSpPr>
            <a:spLocks noGrp="1"/>
          </p:cNvSpPr>
          <p:nvPr>
            <p:ph type="title"/>
          </p:nvPr>
        </p:nvSpPr>
        <p:spPr/>
        <p:txBody>
          <a:bodyPr/>
          <a:lstStyle/>
          <a:p>
            <a:r>
              <a:rPr lang="en-US" dirty="0"/>
              <a:t>Write operation and timestamps</a:t>
            </a:r>
          </a:p>
        </p:txBody>
      </p:sp>
      <p:sp>
        <p:nvSpPr>
          <p:cNvPr id="4" name="Slide Number Placeholder 3"/>
          <p:cNvSpPr>
            <a:spLocks noGrp="1"/>
          </p:cNvSpPr>
          <p:nvPr>
            <p:ph type="sldNum" sz="quarter" idx="12"/>
          </p:nvPr>
        </p:nvSpPr>
        <p:spPr/>
        <p:txBody>
          <a:bodyPr/>
          <a:lstStyle/>
          <a:p>
            <a:pPr marL="103706">
              <a:lnSpc>
                <a:spcPts val="1094"/>
              </a:lnSpc>
            </a:pPr>
            <a:fld id="{81D60167-4931-47E6-BA6A-407CBD079E47}" type="slidenum">
              <a:rPr lang="en-US" spc="-103" smtClean="0"/>
              <a:pPr marL="103706">
                <a:lnSpc>
                  <a:spcPts val="1094"/>
                </a:lnSpc>
              </a:pPr>
              <a:t>38</a:t>
            </a:fld>
            <a:r>
              <a:rPr lang="en-US" spc="-206"/>
              <a:t> </a:t>
            </a:r>
            <a:endParaRPr lang="en-US" spc="-103" dirty="0"/>
          </a:p>
        </p:txBody>
      </p:sp>
      <p:sp>
        <p:nvSpPr>
          <p:cNvPr id="5" name="Footer Placeholder 4"/>
          <p:cNvSpPr>
            <a:spLocks noGrp="1"/>
          </p:cNvSpPr>
          <p:nvPr>
            <p:ph type="ftr" sz="quarter" idx="11"/>
          </p:nvPr>
        </p:nvSpPr>
        <p:spPr/>
        <p:txBody>
          <a:bodyPr/>
          <a:lstStyle/>
          <a:p>
            <a:r>
              <a:rPr lang="en-US"/>
              <a:t>ID2201 Distributed Systems / Transactions</a:t>
            </a:r>
          </a:p>
        </p:txBody>
      </p:sp>
      <p:sp>
        <p:nvSpPr>
          <p:cNvPr id="7" name="TextBox 6"/>
          <p:cNvSpPr txBox="1"/>
          <p:nvPr/>
        </p:nvSpPr>
        <p:spPr>
          <a:xfrm>
            <a:off x="838200" y="1960662"/>
            <a:ext cx="1059906" cy="307777"/>
          </a:xfrm>
          <a:prstGeom prst="rect">
            <a:avLst/>
          </a:prstGeom>
          <a:noFill/>
          <a:ln>
            <a:solidFill>
              <a:schemeClr val="tx1"/>
            </a:solidFill>
          </a:ln>
        </p:spPr>
        <p:txBody>
          <a:bodyPr wrap="none" rtlCol="0">
            <a:spAutoFit/>
          </a:bodyPr>
          <a:lstStyle/>
          <a:p>
            <a:pPr algn="ctr"/>
            <a:r>
              <a:rPr lang="en-US" sz="1400" dirty="0"/>
              <a:t>value at 14</a:t>
            </a:r>
          </a:p>
        </p:txBody>
      </p:sp>
      <p:sp>
        <p:nvSpPr>
          <p:cNvPr id="6" name="TextBox 5"/>
          <p:cNvSpPr txBox="1"/>
          <p:nvPr/>
        </p:nvSpPr>
        <p:spPr>
          <a:xfrm>
            <a:off x="533400" y="2189262"/>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12</a:t>
            </a:r>
          </a:p>
        </p:txBody>
      </p:sp>
      <p:sp>
        <p:nvSpPr>
          <p:cNvPr id="9" name="TextBox 8"/>
          <p:cNvSpPr txBox="1"/>
          <p:nvPr/>
        </p:nvSpPr>
        <p:spPr>
          <a:xfrm>
            <a:off x="7620000" y="1046261"/>
            <a:ext cx="1010213" cy="307777"/>
          </a:xfrm>
          <a:prstGeom prst="rect">
            <a:avLst/>
          </a:prstGeom>
          <a:solidFill>
            <a:schemeClr val="bg2"/>
          </a:solidFill>
          <a:ln>
            <a:solidFill>
              <a:schemeClr val="tx1"/>
            </a:solidFill>
          </a:ln>
        </p:spPr>
        <p:txBody>
          <a:bodyPr wrap="none" rtlCol="0">
            <a:spAutoFit/>
          </a:bodyPr>
          <a:lstStyle/>
          <a:p>
            <a:pPr algn="ctr"/>
            <a:r>
              <a:rPr lang="en-US" sz="1400" dirty="0"/>
              <a:t>committed</a:t>
            </a:r>
          </a:p>
        </p:txBody>
      </p:sp>
      <p:sp>
        <p:nvSpPr>
          <p:cNvPr id="10" name="TextBox 9"/>
          <p:cNvSpPr txBox="1"/>
          <p:nvPr/>
        </p:nvSpPr>
        <p:spPr>
          <a:xfrm>
            <a:off x="7620000" y="1355526"/>
            <a:ext cx="1010213" cy="307777"/>
          </a:xfrm>
          <a:prstGeom prst="rect">
            <a:avLst/>
          </a:prstGeom>
          <a:noFill/>
          <a:ln>
            <a:solidFill>
              <a:schemeClr val="tx1"/>
            </a:solidFill>
          </a:ln>
        </p:spPr>
        <p:txBody>
          <a:bodyPr wrap="square" rtlCol="0">
            <a:spAutoFit/>
          </a:bodyPr>
          <a:lstStyle/>
          <a:p>
            <a:pPr algn="ctr"/>
            <a:r>
              <a:rPr lang="en-US" sz="1400" dirty="0"/>
              <a:t>tentative</a:t>
            </a:r>
          </a:p>
        </p:txBody>
      </p:sp>
      <p:cxnSp>
        <p:nvCxnSpPr>
          <p:cNvPr id="12" name="Straight Arrow Connector 11"/>
          <p:cNvCxnSpPr/>
          <p:nvPr/>
        </p:nvCxnSpPr>
        <p:spPr>
          <a:xfrm>
            <a:off x="1981200" y="2268439"/>
            <a:ext cx="1066800" cy="1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06600" y="1954311"/>
            <a:ext cx="1010213" cy="307777"/>
          </a:xfrm>
          <a:prstGeom prst="rect">
            <a:avLst/>
          </a:prstGeom>
          <a:noFill/>
        </p:spPr>
        <p:txBody>
          <a:bodyPr wrap="none" rtlCol="0">
            <a:spAutoFit/>
          </a:bodyPr>
          <a:lstStyle/>
          <a:p>
            <a:r>
              <a:rPr lang="sv-SE" sz="1400" dirty="0"/>
              <a:t>write at 13</a:t>
            </a:r>
            <a:endParaRPr lang="en-US" sz="1400" dirty="0"/>
          </a:p>
        </p:txBody>
      </p:sp>
      <p:sp>
        <p:nvSpPr>
          <p:cNvPr id="15" name="TextBox 14"/>
          <p:cNvSpPr txBox="1"/>
          <p:nvPr/>
        </p:nvSpPr>
        <p:spPr>
          <a:xfrm>
            <a:off x="3429000" y="2035373"/>
            <a:ext cx="1059906" cy="307777"/>
          </a:xfrm>
          <a:prstGeom prst="rect">
            <a:avLst/>
          </a:prstGeom>
          <a:solidFill>
            <a:schemeClr val="bg1"/>
          </a:solidFill>
          <a:ln>
            <a:solidFill>
              <a:schemeClr val="tx1"/>
            </a:solidFill>
          </a:ln>
        </p:spPr>
        <p:txBody>
          <a:bodyPr wrap="none" rtlCol="0">
            <a:spAutoFit/>
          </a:bodyPr>
          <a:lstStyle/>
          <a:p>
            <a:pPr algn="ctr"/>
            <a:r>
              <a:rPr lang="en-US" sz="1400" dirty="0"/>
              <a:t>value at 13</a:t>
            </a:r>
          </a:p>
        </p:txBody>
      </p:sp>
      <p:sp>
        <p:nvSpPr>
          <p:cNvPr id="16" name="TextBox 15"/>
          <p:cNvSpPr txBox="1"/>
          <p:nvPr/>
        </p:nvSpPr>
        <p:spPr>
          <a:xfrm>
            <a:off x="3124200" y="2263973"/>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12</a:t>
            </a:r>
          </a:p>
        </p:txBody>
      </p:sp>
      <p:cxnSp>
        <p:nvCxnSpPr>
          <p:cNvPr id="18" name="Straight Arrow Connector 17"/>
          <p:cNvCxnSpPr/>
          <p:nvPr/>
        </p:nvCxnSpPr>
        <p:spPr>
          <a:xfrm>
            <a:off x="4876800" y="2265463"/>
            <a:ext cx="1066800" cy="1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02200" y="1951335"/>
            <a:ext cx="1010213" cy="307777"/>
          </a:xfrm>
          <a:prstGeom prst="rect">
            <a:avLst/>
          </a:prstGeom>
          <a:noFill/>
        </p:spPr>
        <p:txBody>
          <a:bodyPr wrap="none" rtlCol="0">
            <a:spAutoFit/>
          </a:bodyPr>
          <a:lstStyle/>
          <a:p>
            <a:r>
              <a:rPr lang="sv-SE" sz="1400" dirty="0"/>
              <a:t>commit 14</a:t>
            </a:r>
            <a:endParaRPr lang="en-US" sz="1400" dirty="0"/>
          </a:p>
        </p:txBody>
      </p:sp>
      <p:sp>
        <p:nvSpPr>
          <p:cNvPr id="20" name="TextBox 19"/>
          <p:cNvSpPr txBox="1"/>
          <p:nvPr/>
        </p:nvSpPr>
        <p:spPr>
          <a:xfrm>
            <a:off x="6248400" y="2111574"/>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14</a:t>
            </a:r>
          </a:p>
        </p:txBody>
      </p:sp>
    </p:spTree>
    <p:extLst>
      <p:ext uri="{BB962C8B-B14F-4D97-AF65-F5344CB8AC3E}">
        <p14:creationId xmlns:p14="http://schemas.microsoft.com/office/powerpoint/2010/main" val="59267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19" grpId="0"/>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operation and timestamps</a:t>
            </a:r>
          </a:p>
        </p:txBody>
      </p:sp>
      <p:sp>
        <p:nvSpPr>
          <p:cNvPr id="4" name="Slide Number Placeholder 3"/>
          <p:cNvSpPr>
            <a:spLocks noGrp="1"/>
          </p:cNvSpPr>
          <p:nvPr>
            <p:ph type="sldNum" sz="quarter" idx="12"/>
          </p:nvPr>
        </p:nvSpPr>
        <p:spPr/>
        <p:txBody>
          <a:bodyPr/>
          <a:lstStyle/>
          <a:p>
            <a:pPr marL="103706">
              <a:lnSpc>
                <a:spcPts val="1094"/>
              </a:lnSpc>
            </a:pPr>
            <a:fld id="{81D60167-4931-47E6-BA6A-407CBD079E47}" type="slidenum">
              <a:rPr lang="en-US" spc="-103" smtClean="0"/>
              <a:pPr marL="103706">
                <a:lnSpc>
                  <a:spcPts val="1094"/>
                </a:lnSpc>
              </a:pPr>
              <a:t>39</a:t>
            </a:fld>
            <a:r>
              <a:rPr lang="en-US" spc="-206"/>
              <a:t> </a:t>
            </a:r>
            <a:endParaRPr lang="en-US" spc="-103" dirty="0"/>
          </a:p>
        </p:txBody>
      </p:sp>
      <p:sp>
        <p:nvSpPr>
          <p:cNvPr id="5" name="Footer Placeholder 4"/>
          <p:cNvSpPr>
            <a:spLocks noGrp="1"/>
          </p:cNvSpPr>
          <p:nvPr>
            <p:ph type="ftr" sz="quarter" idx="11"/>
          </p:nvPr>
        </p:nvSpPr>
        <p:spPr/>
        <p:txBody>
          <a:bodyPr/>
          <a:lstStyle/>
          <a:p>
            <a:r>
              <a:rPr lang="en-US"/>
              <a:t>ID2201 Distributed Systems / Transactions</a:t>
            </a:r>
          </a:p>
        </p:txBody>
      </p:sp>
      <p:sp>
        <p:nvSpPr>
          <p:cNvPr id="6" name="TextBox 5"/>
          <p:cNvSpPr txBox="1"/>
          <p:nvPr/>
        </p:nvSpPr>
        <p:spPr>
          <a:xfrm>
            <a:off x="1393894" y="1358900"/>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12</a:t>
            </a:r>
          </a:p>
        </p:txBody>
      </p:sp>
      <p:sp>
        <p:nvSpPr>
          <p:cNvPr id="9" name="TextBox 8"/>
          <p:cNvSpPr txBox="1"/>
          <p:nvPr/>
        </p:nvSpPr>
        <p:spPr>
          <a:xfrm>
            <a:off x="7620000" y="1046261"/>
            <a:ext cx="1010213" cy="307777"/>
          </a:xfrm>
          <a:prstGeom prst="rect">
            <a:avLst/>
          </a:prstGeom>
          <a:solidFill>
            <a:schemeClr val="bg2"/>
          </a:solidFill>
          <a:ln>
            <a:solidFill>
              <a:schemeClr val="tx1"/>
            </a:solidFill>
          </a:ln>
        </p:spPr>
        <p:txBody>
          <a:bodyPr wrap="none" rtlCol="0">
            <a:spAutoFit/>
          </a:bodyPr>
          <a:lstStyle/>
          <a:p>
            <a:pPr algn="ctr"/>
            <a:r>
              <a:rPr lang="en-US" sz="1400" dirty="0"/>
              <a:t>committed</a:t>
            </a:r>
          </a:p>
        </p:txBody>
      </p:sp>
      <p:sp>
        <p:nvSpPr>
          <p:cNvPr id="10" name="TextBox 9"/>
          <p:cNvSpPr txBox="1"/>
          <p:nvPr/>
        </p:nvSpPr>
        <p:spPr>
          <a:xfrm>
            <a:off x="7620000" y="1355526"/>
            <a:ext cx="1010213" cy="307777"/>
          </a:xfrm>
          <a:prstGeom prst="rect">
            <a:avLst/>
          </a:prstGeom>
          <a:noFill/>
          <a:ln>
            <a:solidFill>
              <a:schemeClr val="tx1"/>
            </a:solidFill>
          </a:ln>
        </p:spPr>
        <p:txBody>
          <a:bodyPr wrap="square" rtlCol="0">
            <a:spAutoFit/>
          </a:bodyPr>
          <a:lstStyle/>
          <a:p>
            <a:pPr algn="ctr"/>
            <a:r>
              <a:rPr lang="en-US" sz="1400" dirty="0"/>
              <a:t>tentative</a:t>
            </a:r>
          </a:p>
        </p:txBody>
      </p:sp>
      <p:cxnSp>
        <p:nvCxnSpPr>
          <p:cNvPr id="12" name="Straight Arrow Connector 11"/>
          <p:cNvCxnSpPr/>
          <p:nvPr/>
        </p:nvCxnSpPr>
        <p:spPr>
          <a:xfrm>
            <a:off x="2536894" y="1514278"/>
            <a:ext cx="1066800" cy="1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62294" y="1200150"/>
            <a:ext cx="989373" cy="307777"/>
          </a:xfrm>
          <a:prstGeom prst="rect">
            <a:avLst/>
          </a:prstGeom>
          <a:noFill/>
        </p:spPr>
        <p:txBody>
          <a:bodyPr wrap="none" rtlCol="0">
            <a:spAutoFit/>
          </a:bodyPr>
          <a:lstStyle/>
          <a:p>
            <a:r>
              <a:rPr lang="sv-SE" sz="1400" dirty="0"/>
              <a:t>read at 15</a:t>
            </a:r>
            <a:endParaRPr lang="en-US" sz="1400" dirty="0"/>
          </a:p>
        </p:txBody>
      </p:sp>
      <p:sp>
        <p:nvSpPr>
          <p:cNvPr id="16" name="TextBox 15"/>
          <p:cNvSpPr txBox="1"/>
          <p:nvPr/>
        </p:nvSpPr>
        <p:spPr>
          <a:xfrm>
            <a:off x="3695296" y="1360389"/>
            <a:ext cx="1486304" cy="307777"/>
          </a:xfrm>
          <a:prstGeom prst="rect">
            <a:avLst/>
          </a:prstGeom>
          <a:solidFill>
            <a:schemeClr val="bg2"/>
          </a:solidFill>
          <a:ln>
            <a:solidFill>
              <a:schemeClr val="tx1"/>
            </a:solidFill>
          </a:ln>
        </p:spPr>
        <p:txBody>
          <a:bodyPr wrap="none" rtlCol="0">
            <a:spAutoFit/>
          </a:bodyPr>
          <a:lstStyle/>
          <a:p>
            <a:pPr algn="ctr"/>
            <a:r>
              <a:rPr lang="en-US" sz="1400" dirty="0"/>
              <a:t>value at 12 (r15)</a:t>
            </a:r>
          </a:p>
        </p:txBody>
      </p:sp>
      <p:sp>
        <p:nvSpPr>
          <p:cNvPr id="22" name="TextBox 21"/>
          <p:cNvSpPr txBox="1"/>
          <p:nvPr/>
        </p:nvSpPr>
        <p:spPr>
          <a:xfrm>
            <a:off x="1371600" y="2120901"/>
            <a:ext cx="1059906" cy="307777"/>
          </a:xfrm>
          <a:prstGeom prst="rect">
            <a:avLst/>
          </a:prstGeom>
          <a:noFill/>
          <a:ln>
            <a:solidFill>
              <a:schemeClr val="tx1"/>
            </a:solidFill>
          </a:ln>
        </p:spPr>
        <p:txBody>
          <a:bodyPr wrap="none" rtlCol="0">
            <a:spAutoFit/>
          </a:bodyPr>
          <a:lstStyle/>
          <a:p>
            <a:pPr algn="ctr"/>
            <a:r>
              <a:rPr lang="en-US" sz="1400" dirty="0"/>
              <a:t>value at 14</a:t>
            </a:r>
          </a:p>
        </p:txBody>
      </p:sp>
      <p:sp>
        <p:nvSpPr>
          <p:cNvPr id="23" name="TextBox 22"/>
          <p:cNvSpPr txBox="1"/>
          <p:nvPr/>
        </p:nvSpPr>
        <p:spPr>
          <a:xfrm>
            <a:off x="1066800" y="2349501"/>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12</a:t>
            </a:r>
          </a:p>
        </p:txBody>
      </p:sp>
      <p:cxnSp>
        <p:nvCxnSpPr>
          <p:cNvPr id="24" name="Straight Arrow Connector 23"/>
          <p:cNvCxnSpPr/>
          <p:nvPr/>
        </p:nvCxnSpPr>
        <p:spPr>
          <a:xfrm>
            <a:off x="2514600" y="2428678"/>
            <a:ext cx="1066800" cy="1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40000" y="2114550"/>
            <a:ext cx="1010213" cy="307777"/>
          </a:xfrm>
          <a:prstGeom prst="rect">
            <a:avLst/>
          </a:prstGeom>
          <a:noFill/>
        </p:spPr>
        <p:txBody>
          <a:bodyPr wrap="none" rtlCol="0">
            <a:spAutoFit/>
          </a:bodyPr>
          <a:lstStyle/>
          <a:p>
            <a:r>
              <a:rPr lang="sv-SE" sz="1400" dirty="0"/>
              <a:t>read at 15</a:t>
            </a:r>
            <a:endParaRPr lang="en-US" sz="1400" dirty="0"/>
          </a:p>
        </p:txBody>
      </p:sp>
      <p:sp>
        <p:nvSpPr>
          <p:cNvPr id="3" name="TextBox 2"/>
          <p:cNvSpPr txBox="1"/>
          <p:nvPr/>
        </p:nvSpPr>
        <p:spPr>
          <a:xfrm>
            <a:off x="3692389" y="2266950"/>
            <a:ext cx="3735318" cy="307777"/>
          </a:xfrm>
          <a:prstGeom prst="rect">
            <a:avLst/>
          </a:prstGeom>
          <a:noFill/>
        </p:spPr>
        <p:txBody>
          <a:bodyPr wrap="none" rtlCol="0">
            <a:spAutoFit/>
          </a:bodyPr>
          <a:lstStyle/>
          <a:p>
            <a:r>
              <a:rPr lang="sv-SE" sz="1400" dirty="0">
                <a:solidFill>
                  <a:srgbClr val="FF0000"/>
                </a:solidFill>
              </a:rPr>
              <a:t>too early: select the value at 14 and suspend</a:t>
            </a:r>
            <a:endParaRPr lang="en-US" sz="1400" dirty="0">
              <a:solidFill>
                <a:srgbClr val="FF0000"/>
              </a:solidFill>
            </a:endParaRPr>
          </a:p>
        </p:txBody>
      </p:sp>
      <p:sp>
        <p:nvSpPr>
          <p:cNvPr id="31" name="TextBox 30"/>
          <p:cNvSpPr txBox="1"/>
          <p:nvPr/>
        </p:nvSpPr>
        <p:spPr>
          <a:xfrm>
            <a:off x="935746" y="3181350"/>
            <a:ext cx="1486304" cy="307777"/>
          </a:xfrm>
          <a:prstGeom prst="rect">
            <a:avLst/>
          </a:prstGeom>
          <a:solidFill>
            <a:schemeClr val="bg2"/>
          </a:solidFill>
          <a:ln>
            <a:solidFill>
              <a:schemeClr val="tx1"/>
            </a:solidFill>
          </a:ln>
        </p:spPr>
        <p:txBody>
          <a:bodyPr wrap="none" rtlCol="0">
            <a:spAutoFit/>
          </a:bodyPr>
          <a:lstStyle/>
          <a:p>
            <a:pPr algn="ctr"/>
            <a:r>
              <a:rPr lang="en-US" sz="1400" dirty="0"/>
              <a:t>value at 12 (r15)</a:t>
            </a:r>
          </a:p>
        </p:txBody>
      </p:sp>
      <p:cxnSp>
        <p:nvCxnSpPr>
          <p:cNvPr id="11" name="Straight Connector 10"/>
          <p:cNvCxnSpPr/>
          <p:nvPr/>
        </p:nvCxnSpPr>
        <p:spPr>
          <a:xfrm>
            <a:off x="609600" y="1885950"/>
            <a:ext cx="64770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9600" y="2800350"/>
            <a:ext cx="64770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93894" y="3867150"/>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16</a:t>
            </a:r>
          </a:p>
        </p:txBody>
      </p:sp>
      <p:cxnSp>
        <p:nvCxnSpPr>
          <p:cNvPr id="34" name="Straight Arrow Connector 33"/>
          <p:cNvCxnSpPr/>
          <p:nvPr/>
        </p:nvCxnSpPr>
        <p:spPr>
          <a:xfrm>
            <a:off x="2568081" y="4028878"/>
            <a:ext cx="1066800" cy="1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93481" y="3714750"/>
            <a:ext cx="1010213" cy="307777"/>
          </a:xfrm>
          <a:prstGeom prst="rect">
            <a:avLst/>
          </a:prstGeom>
          <a:noFill/>
        </p:spPr>
        <p:txBody>
          <a:bodyPr wrap="none" rtlCol="0">
            <a:spAutoFit/>
          </a:bodyPr>
          <a:lstStyle/>
          <a:p>
            <a:r>
              <a:rPr lang="sv-SE" sz="1400" dirty="0"/>
              <a:t>read at 13</a:t>
            </a:r>
            <a:endParaRPr lang="en-US" sz="1400" dirty="0"/>
          </a:p>
        </p:txBody>
      </p:sp>
      <p:cxnSp>
        <p:nvCxnSpPr>
          <p:cNvPr id="36" name="Straight Arrow Connector 35"/>
          <p:cNvCxnSpPr/>
          <p:nvPr/>
        </p:nvCxnSpPr>
        <p:spPr>
          <a:xfrm>
            <a:off x="2628628" y="3341589"/>
            <a:ext cx="1066800" cy="1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654028" y="3027461"/>
            <a:ext cx="1010213" cy="307777"/>
          </a:xfrm>
          <a:prstGeom prst="rect">
            <a:avLst/>
          </a:prstGeom>
          <a:noFill/>
        </p:spPr>
        <p:txBody>
          <a:bodyPr wrap="none" rtlCol="0">
            <a:spAutoFit/>
          </a:bodyPr>
          <a:lstStyle/>
          <a:p>
            <a:r>
              <a:rPr lang="sv-SE" sz="1400" dirty="0"/>
              <a:t>read at 13</a:t>
            </a:r>
            <a:endParaRPr lang="en-US" sz="1400" dirty="0"/>
          </a:p>
        </p:txBody>
      </p:sp>
      <p:sp>
        <p:nvSpPr>
          <p:cNvPr id="26" name="TextBox 25">
            <a:extLst>
              <a:ext uri="{FF2B5EF4-FFF2-40B4-BE49-F238E27FC236}">
                <a16:creationId xmlns:a16="http://schemas.microsoft.com/office/drawing/2014/main" id="{90D422DD-D7C5-AE4C-B34D-11C4F1A60747}"/>
              </a:ext>
            </a:extLst>
          </p:cNvPr>
          <p:cNvSpPr txBox="1"/>
          <p:nvPr/>
        </p:nvSpPr>
        <p:spPr>
          <a:xfrm>
            <a:off x="4076296" y="3176087"/>
            <a:ext cx="1486304" cy="307777"/>
          </a:xfrm>
          <a:prstGeom prst="rect">
            <a:avLst/>
          </a:prstGeom>
          <a:solidFill>
            <a:schemeClr val="bg2"/>
          </a:solidFill>
          <a:ln>
            <a:solidFill>
              <a:schemeClr val="tx1"/>
            </a:solidFill>
          </a:ln>
        </p:spPr>
        <p:txBody>
          <a:bodyPr wrap="none" rtlCol="0">
            <a:spAutoFit/>
          </a:bodyPr>
          <a:lstStyle/>
          <a:p>
            <a:pPr algn="ctr"/>
            <a:r>
              <a:rPr lang="en-US" sz="1400" dirty="0"/>
              <a:t>value at 12 (r15)</a:t>
            </a:r>
          </a:p>
        </p:txBody>
      </p:sp>
      <p:sp>
        <p:nvSpPr>
          <p:cNvPr id="27" name="TextBox 26">
            <a:extLst>
              <a:ext uri="{FF2B5EF4-FFF2-40B4-BE49-F238E27FC236}">
                <a16:creationId xmlns:a16="http://schemas.microsoft.com/office/drawing/2014/main" id="{0284D16C-669A-954A-A45C-4B39A19C179B}"/>
              </a:ext>
            </a:extLst>
          </p:cNvPr>
          <p:cNvSpPr txBox="1"/>
          <p:nvPr/>
        </p:nvSpPr>
        <p:spPr>
          <a:xfrm>
            <a:off x="4114800" y="3781816"/>
            <a:ext cx="1371600" cy="307777"/>
          </a:xfrm>
          <a:prstGeom prst="rect">
            <a:avLst/>
          </a:prstGeom>
          <a:noFill/>
        </p:spPr>
        <p:txBody>
          <a:bodyPr wrap="square" rtlCol="0">
            <a:spAutoFit/>
          </a:bodyPr>
          <a:lstStyle/>
          <a:p>
            <a:r>
              <a:rPr lang="sv-SE" sz="1400" dirty="0" err="1">
                <a:solidFill>
                  <a:srgbClr val="FF0000"/>
                </a:solidFill>
                <a:sym typeface="Wingdings" panose="05000000000000000000" pitchFamily="2" charset="2"/>
              </a:rPr>
              <a:t>too</a:t>
            </a:r>
            <a:r>
              <a:rPr lang="sv-SE" sz="1400" dirty="0">
                <a:solidFill>
                  <a:srgbClr val="FF0000"/>
                </a:solidFill>
                <a:sym typeface="Wingdings" panose="05000000000000000000" pitchFamily="2" charset="2"/>
              </a:rPr>
              <a:t> late, abort!</a:t>
            </a:r>
            <a:endParaRPr lang="en-US" sz="1400" b="1" dirty="0">
              <a:solidFill>
                <a:srgbClr val="FF0000"/>
              </a:solidFill>
            </a:endParaRPr>
          </a:p>
        </p:txBody>
      </p:sp>
    </p:spTree>
    <p:extLst>
      <p:ext uri="{BB962C8B-B14F-4D97-AF65-F5344CB8AC3E}">
        <p14:creationId xmlns:p14="http://schemas.microsoft.com/office/powerpoint/2010/main" val="340919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p:bldP spid="31" grpId="0" animBg="1"/>
      <p:bldP spid="33" grpId="0" animBg="1"/>
      <p:bldP spid="35" grpId="0"/>
      <p:bldP spid="37" grpId="0"/>
      <p:bldP spid="26"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20137"/>
            <a:r>
              <a:rPr spc="135" dirty="0"/>
              <a:t>A </a:t>
            </a:r>
            <a:r>
              <a:rPr spc="-127" dirty="0"/>
              <a:t>sequence </a:t>
            </a:r>
            <a:r>
              <a:rPr spc="-63" dirty="0"/>
              <a:t>of</a:t>
            </a:r>
            <a:r>
              <a:rPr spc="32" dirty="0"/>
              <a:t> </a:t>
            </a:r>
            <a:r>
              <a:rPr spc="-71" dirty="0"/>
              <a:t>operations</a:t>
            </a:r>
          </a:p>
        </p:txBody>
      </p:sp>
      <p:sp>
        <p:nvSpPr>
          <p:cNvPr id="6" name="Footer Placeholder 5"/>
          <p:cNvSpPr>
            <a:spLocks noGrp="1"/>
          </p:cNvSpPr>
          <p:nvPr>
            <p:ph type="ftr" sz="quarter" idx="11"/>
          </p:nvPr>
        </p:nvSpPr>
        <p:spPr/>
        <p:txBody>
          <a:bodyPr/>
          <a:lstStyle/>
          <a:p>
            <a:r>
              <a:rPr lang="en-US"/>
              <a:t>ID2201 Distributed Systems / Transactions</a:t>
            </a:r>
          </a:p>
        </p:txBody>
      </p:sp>
      <p:sp>
        <p:nvSpPr>
          <p:cNvPr id="7" name="Slide Number Placeholder 6"/>
          <p:cNvSpPr>
            <a:spLocks noGrp="1"/>
          </p:cNvSpPr>
          <p:nvPr>
            <p:ph type="sldNum" sz="quarter" idx="12"/>
          </p:nvPr>
        </p:nvSpPr>
        <p:spPr/>
        <p:txBody>
          <a:bodyPr/>
          <a:lstStyle/>
          <a:p>
            <a:pPr marL="103706">
              <a:lnSpc>
                <a:spcPts val="1094"/>
              </a:lnSpc>
            </a:pPr>
            <a:fld id="{81D60167-4931-47E6-BA6A-407CBD079E47}" type="slidenum">
              <a:rPr lang="en-US" spc="-103" smtClean="0"/>
              <a:pPr marL="103706">
                <a:lnSpc>
                  <a:spcPts val="1094"/>
                </a:lnSpc>
              </a:pPr>
              <a:t>4</a:t>
            </a:fld>
            <a:r>
              <a:rPr lang="en-US" spc="-206"/>
              <a:t> </a:t>
            </a:r>
            <a:endParaRPr lang="en-US" spc="-103" dirty="0"/>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timestamps – how about this</a:t>
            </a:r>
          </a:p>
        </p:txBody>
      </p:sp>
      <p:sp>
        <p:nvSpPr>
          <p:cNvPr id="4" name="Slide Number Placeholder 3"/>
          <p:cNvSpPr>
            <a:spLocks noGrp="1"/>
          </p:cNvSpPr>
          <p:nvPr>
            <p:ph type="sldNum" sz="quarter" idx="12"/>
          </p:nvPr>
        </p:nvSpPr>
        <p:spPr/>
        <p:txBody>
          <a:bodyPr/>
          <a:lstStyle/>
          <a:p>
            <a:pPr marL="103706">
              <a:lnSpc>
                <a:spcPts val="1094"/>
              </a:lnSpc>
            </a:pPr>
            <a:fld id="{81D60167-4931-47E6-BA6A-407CBD079E47}" type="slidenum">
              <a:rPr lang="en-US" spc="-103" smtClean="0"/>
              <a:pPr marL="103706">
                <a:lnSpc>
                  <a:spcPts val="1094"/>
                </a:lnSpc>
              </a:pPr>
              <a:t>40</a:t>
            </a:fld>
            <a:r>
              <a:rPr lang="en-US" spc="-206"/>
              <a:t> </a:t>
            </a:r>
            <a:endParaRPr lang="en-US" spc="-103" dirty="0"/>
          </a:p>
        </p:txBody>
      </p:sp>
      <p:sp>
        <p:nvSpPr>
          <p:cNvPr id="5" name="Footer Placeholder 4"/>
          <p:cNvSpPr>
            <a:spLocks noGrp="1"/>
          </p:cNvSpPr>
          <p:nvPr>
            <p:ph type="ftr" sz="quarter" idx="11"/>
          </p:nvPr>
        </p:nvSpPr>
        <p:spPr/>
        <p:txBody>
          <a:bodyPr/>
          <a:lstStyle/>
          <a:p>
            <a:r>
              <a:rPr lang="en-US"/>
              <a:t>ID2201 Distributed Systems / Transactions</a:t>
            </a:r>
          </a:p>
        </p:txBody>
      </p:sp>
      <p:sp>
        <p:nvSpPr>
          <p:cNvPr id="9" name="TextBox 8"/>
          <p:cNvSpPr txBox="1"/>
          <p:nvPr/>
        </p:nvSpPr>
        <p:spPr>
          <a:xfrm>
            <a:off x="7620000" y="1046261"/>
            <a:ext cx="1010213" cy="307777"/>
          </a:xfrm>
          <a:prstGeom prst="rect">
            <a:avLst/>
          </a:prstGeom>
          <a:solidFill>
            <a:schemeClr val="bg2"/>
          </a:solidFill>
          <a:ln>
            <a:solidFill>
              <a:schemeClr val="tx1"/>
            </a:solidFill>
          </a:ln>
        </p:spPr>
        <p:txBody>
          <a:bodyPr wrap="none" rtlCol="0">
            <a:spAutoFit/>
          </a:bodyPr>
          <a:lstStyle/>
          <a:p>
            <a:pPr algn="ctr"/>
            <a:r>
              <a:rPr lang="en-US" sz="1400" dirty="0"/>
              <a:t>committed</a:t>
            </a:r>
          </a:p>
        </p:txBody>
      </p:sp>
      <p:sp>
        <p:nvSpPr>
          <p:cNvPr id="10" name="TextBox 9"/>
          <p:cNvSpPr txBox="1"/>
          <p:nvPr/>
        </p:nvSpPr>
        <p:spPr>
          <a:xfrm>
            <a:off x="7620000" y="1355526"/>
            <a:ext cx="1010213" cy="307777"/>
          </a:xfrm>
          <a:prstGeom prst="rect">
            <a:avLst/>
          </a:prstGeom>
          <a:noFill/>
          <a:ln>
            <a:solidFill>
              <a:schemeClr val="tx1"/>
            </a:solidFill>
          </a:ln>
        </p:spPr>
        <p:txBody>
          <a:bodyPr wrap="square" rtlCol="0">
            <a:spAutoFit/>
          </a:bodyPr>
          <a:lstStyle/>
          <a:p>
            <a:pPr algn="ctr"/>
            <a:r>
              <a:rPr lang="en-US" sz="1400" dirty="0"/>
              <a:t>tentative</a:t>
            </a:r>
          </a:p>
        </p:txBody>
      </p:sp>
      <p:sp>
        <p:nvSpPr>
          <p:cNvPr id="3" name="TextBox 2"/>
          <p:cNvSpPr txBox="1"/>
          <p:nvPr/>
        </p:nvSpPr>
        <p:spPr>
          <a:xfrm>
            <a:off x="4466213" y="3002351"/>
            <a:ext cx="2949846" cy="307777"/>
          </a:xfrm>
          <a:prstGeom prst="rect">
            <a:avLst/>
          </a:prstGeom>
          <a:noFill/>
        </p:spPr>
        <p:txBody>
          <a:bodyPr wrap="none" rtlCol="0">
            <a:spAutoFit/>
          </a:bodyPr>
          <a:lstStyle/>
          <a:p>
            <a:r>
              <a:rPr lang="sv-SE" sz="1400" dirty="0">
                <a:solidFill>
                  <a:srgbClr val="FF0000"/>
                </a:solidFill>
              </a:rPr>
              <a:t>select the value at 14 and suspend</a:t>
            </a:r>
            <a:endParaRPr lang="en-US" sz="1400" dirty="0">
              <a:solidFill>
                <a:srgbClr val="FF0000"/>
              </a:solidFill>
            </a:endParaRPr>
          </a:p>
        </p:txBody>
      </p:sp>
      <p:sp>
        <p:nvSpPr>
          <p:cNvPr id="26" name="TextBox 25"/>
          <p:cNvSpPr txBox="1"/>
          <p:nvPr/>
        </p:nvSpPr>
        <p:spPr>
          <a:xfrm>
            <a:off x="2209800" y="1178121"/>
            <a:ext cx="1059906" cy="307777"/>
          </a:xfrm>
          <a:prstGeom prst="rect">
            <a:avLst/>
          </a:prstGeom>
          <a:solidFill>
            <a:schemeClr val="bg1"/>
          </a:solidFill>
          <a:ln>
            <a:solidFill>
              <a:schemeClr val="tx1"/>
            </a:solidFill>
          </a:ln>
        </p:spPr>
        <p:txBody>
          <a:bodyPr wrap="none" rtlCol="0">
            <a:spAutoFit/>
          </a:bodyPr>
          <a:lstStyle/>
          <a:p>
            <a:pPr algn="ctr"/>
            <a:r>
              <a:rPr lang="en-US" sz="1400" dirty="0"/>
              <a:t>value at 16</a:t>
            </a:r>
          </a:p>
        </p:txBody>
      </p:sp>
      <p:sp>
        <p:nvSpPr>
          <p:cNvPr id="27" name="TextBox 26"/>
          <p:cNvSpPr txBox="1"/>
          <p:nvPr/>
        </p:nvSpPr>
        <p:spPr>
          <a:xfrm>
            <a:off x="1828800" y="1394022"/>
            <a:ext cx="1059906" cy="307777"/>
          </a:xfrm>
          <a:prstGeom prst="rect">
            <a:avLst/>
          </a:prstGeom>
          <a:solidFill>
            <a:schemeClr val="bg1"/>
          </a:solidFill>
          <a:ln>
            <a:solidFill>
              <a:schemeClr val="tx1"/>
            </a:solidFill>
          </a:ln>
        </p:spPr>
        <p:txBody>
          <a:bodyPr wrap="none" rtlCol="0">
            <a:spAutoFit/>
          </a:bodyPr>
          <a:lstStyle/>
          <a:p>
            <a:pPr algn="ctr"/>
            <a:r>
              <a:rPr lang="en-US" sz="1400" dirty="0"/>
              <a:t>value at 14</a:t>
            </a:r>
          </a:p>
        </p:txBody>
      </p:sp>
      <p:sp>
        <p:nvSpPr>
          <p:cNvPr id="28" name="TextBox 27"/>
          <p:cNvSpPr txBox="1"/>
          <p:nvPr/>
        </p:nvSpPr>
        <p:spPr>
          <a:xfrm>
            <a:off x="1524000" y="1622622"/>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12</a:t>
            </a:r>
          </a:p>
        </p:txBody>
      </p:sp>
      <p:cxnSp>
        <p:nvCxnSpPr>
          <p:cNvPr id="29" name="Straight Arrow Connector 28"/>
          <p:cNvCxnSpPr/>
          <p:nvPr/>
        </p:nvCxnSpPr>
        <p:spPr>
          <a:xfrm>
            <a:off x="3405763" y="3177979"/>
            <a:ext cx="1066800" cy="1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431163" y="2863851"/>
            <a:ext cx="790601" cy="307777"/>
          </a:xfrm>
          <a:prstGeom prst="rect">
            <a:avLst/>
          </a:prstGeom>
          <a:noFill/>
        </p:spPr>
        <p:txBody>
          <a:bodyPr wrap="none" rtlCol="0">
            <a:spAutoFit/>
          </a:bodyPr>
          <a:lstStyle/>
          <a:p>
            <a:r>
              <a:rPr lang="sv-SE" sz="1400" dirty="0"/>
              <a:t>read 15</a:t>
            </a:r>
            <a:endParaRPr lang="en-US" sz="1400" dirty="0"/>
          </a:p>
        </p:txBody>
      </p:sp>
      <p:sp>
        <p:nvSpPr>
          <p:cNvPr id="41" name="TextBox 40"/>
          <p:cNvSpPr txBox="1"/>
          <p:nvPr/>
        </p:nvSpPr>
        <p:spPr>
          <a:xfrm>
            <a:off x="2209800" y="2647950"/>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16</a:t>
            </a:r>
          </a:p>
        </p:txBody>
      </p:sp>
      <p:sp>
        <p:nvSpPr>
          <p:cNvPr id="42" name="TextBox 41"/>
          <p:cNvSpPr txBox="1"/>
          <p:nvPr/>
        </p:nvSpPr>
        <p:spPr>
          <a:xfrm>
            <a:off x="1828800" y="2863851"/>
            <a:ext cx="1059906" cy="307777"/>
          </a:xfrm>
          <a:prstGeom prst="rect">
            <a:avLst/>
          </a:prstGeom>
          <a:solidFill>
            <a:schemeClr val="bg1"/>
          </a:solidFill>
          <a:ln>
            <a:solidFill>
              <a:schemeClr val="tx1"/>
            </a:solidFill>
          </a:ln>
        </p:spPr>
        <p:txBody>
          <a:bodyPr wrap="none" rtlCol="0">
            <a:spAutoFit/>
          </a:bodyPr>
          <a:lstStyle/>
          <a:p>
            <a:pPr algn="ctr"/>
            <a:r>
              <a:rPr lang="en-US" sz="1400" dirty="0"/>
              <a:t>value at 14</a:t>
            </a:r>
          </a:p>
        </p:txBody>
      </p:sp>
      <p:sp>
        <p:nvSpPr>
          <p:cNvPr id="43" name="TextBox 42"/>
          <p:cNvSpPr txBox="1"/>
          <p:nvPr/>
        </p:nvSpPr>
        <p:spPr>
          <a:xfrm>
            <a:off x="1524000" y="3092451"/>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12</a:t>
            </a:r>
          </a:p>
        </p:txBody>
      </p:sp>
      <p:cxnSp>
        <p:nvCxnSpPr>
          <p:cNvPr id="45" name="Straight Arrow Connector 44"/>
          <p:cNvCxnSpPr/>
          <p:nvPr/>
        </p:nvCxnSpPr>
        <p:spPr>
          <a:xfrm>
            <a:off x="3399413" y="1755578"/>
            <a:ext cx="1066800" cy="1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276600" y="1441450"/>
            <a:ext cx="1208985" cy="307777"/>
          </a:xfrm>
          <a:prstGeom prst="rect">
            <a:avLst/>
          </a:prstGeom>
          <a:noFill/>
        </p:spPr>
        <p:txBody>
          <a:bodyPr wrap="none" rtlCol="0">
            <a:spAutoFit/>
          </a:bodyPr>
          <a:lstStyle/>
          <a:p>
            <a:r>
              <a:rPr lang="sv-SE" sz="1400" dirty="0"/>
              <a:t>commit at 16</a:t>
            </a:r>
            <a:endParaRPr lang="en-US" sz="1400" dirty="0"/>
          </a:p>
        </p:txBody>
      </p:sp>
      <p:sp>
        <p:nvSpPr>
          <p:cNvPr id="47" name="TextBox 46"/>
          <p:cNvSpPr txBox="1"/>
          <p:nvPr/>
        </p:nvSpPr>
        <p:spPr>
          <a:xfrm>
            <a:off x="5410200" y="1200150"/>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16</a:t>
            </a:r>
          </a:p>
        </p:txBody>
      </p:sp>
      <p:sp>
        <p:nvSpPr>
          <p:cNvPr id="48" name="TextBox 47"/>
          <p:cNvSpPr txBox="1"/>
          <p:nvPr/>
        </p:nvSpPr>
        <p:spPr>
          <a:xfrm>
            <a:off x="5029200" y="1416051"/>
            <a:ext cx="1059906" cy="307777"/>
          </a:xfrm>
          <a:prstGeom prst="rect">
            <a:avLst/>
          </a:prstGeom>
          <a:solidFill>
            <a:schemeClr val="bg1"/>
          </a:solidFill>
          <a:ln>
            <a:solidFill>
              <a:schemeClr val="tx1"/>
            </a:solidFill>
          </a:ln>
        </p:spPr>
        <p:txBody>
          <a:bodyPr wrap="none" rtlCol="0">
            <a:spAutoFit/>
          </a:bodyPr>
          <a:lstStyle/>
          <a:p>
            <a:pPr algn="ctr"/>
            <a:r>
              <a:rPr lang="en-US" sz="1400" dirty="0"/>
              <a:t>value at 14</a:t>
            </a:r>
          </a:p>
        </p:txBody>
      </p:sp>
      <p:sp>
        <p:nvSpPr>
          <p:cNvPr id="49" name="TextBox 48"/>
          <p:cNvSpPr txBox="1"/>
          <p:nvPr/>
        </p:nvSpPr>
        <p:spPr>
          <a:xfrm>
            <a:off x="4724400" y="1644651"/>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12</a:t>
            </a:r>
          </a:p>
        </p:txBody>
      </p:sp>
    </p:spTree>
    <p:extLst>
      <p:ext uri="{BB962C8B-B14F-4D97-AF65-F5344CB8AC3E}">
        <p14:creationId xmlns:p14="http://schemas.microsoft.com/office/powerpoint/2010/main" val="406778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7" grpId="0" animBg="1"/>
      <p:bldP spid="48" grpId="0" animBg="1"/>
      <p:bldP spid="4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5715000" y="971550"/>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16</a:t>
            </a:r>
          </a:p>
        </p:txBody>
      </p:sp>
      <p:sp>
        <p:nvSpPr>
          <p:cNvPr id="2" name="Title 1"/>
          <p:cNvSpPr>
            <a:spLocks noGrp="1"/>
          </p:cNvSpPr>
          <p:nvPr>
            <p:ph type="title"/>
          </p:nvPr>
        </p:nvSpPr>
        <p:spPr/>
        <p:txBody>
          <a:bodyPr/>
          <a:lstStyle/>
          <a:p>
            <a:r>
              <a:rPr lang="en-US" dirty="0" err="1"/>
              <a:t>Multiversion</a:t>
            </a:r>
            <a:r>
              <a:rPr lang="en-US" dirty="0"/>
              <a:t> timestamp</a:t>
            </a:r>
          </a:p>
        </p:txBody>
      </p:sp>
      <p:sp>
        <p:nvSpPr>
          <p:cNvPr id="4" name="Slide Number Placeholder 3"/>
          <p:cNvSpPr>
            <a:spLocks noGrp="1"/>
          </p:cNvSpPr>
          <p:nvPr>
            <p:ph type="sldNum" sz="quarter" idx="12"/>
          </p:nvPr>
        </p:nvSpPr>
        <p:spPr/>
        <p:txBody>
          <a:bodyPr/>
          <a:lstStyle/>
          <a:p>
            <a:fld id="{81D60167-4931-47E6-BA6A-407CBD079E47}" type="slidenum">
              <a:rPr lang="en-US" smtClean="0"/>
              <a:pPr/>
              <a:t>41</a:t>
            </a:fld>
            <a:r>
              <a:rPr lang="en-US"/>
              <a:t> </a:t>
            </a:r>
            <a:endParaRPr lang="en-US" dirty="0"/>
          </a:p>
        </p:txBody>
      </p:sp>
      <p:sp>
        <p:nvSpPr>
          <p:cNvPr id="5" name="Footer Placeholder 4"/>
          <p:cNvSpPr>
            <a:spLocks noGrp="1"/>
          </p:cNvSpPr>
          <p:nvPr>
            <p:ph type="ftr" sz="quarter" idx="11"/>
          </p:nvPr>
        </p:nvSpPr>
        <p:spPr/>
        <p:txBody>
          <a:bodyPr/>
          <a:lstStyle/>
          <a:p>
            <a:r>
              <a:rPr lang="en-US"/>
              <a:t>ID2201 Distributed Systems / Transactions</a:t>
            </a:r>
          </a:p>
        </p:txBody>
      </p:sp>
      <p:sp>
        <p:nvSpPr>
          <p:cNvPr id="10" name="TextBox 9"/>
          <p:cNvSpPr txBox="1"/>
          <p:nvPr/>
        </p:nvSpPr>
        <p:spPr>
          <a:xfrm>
            <a:off x="7620000" y="1046261"/>
            <a:ext cx="1010213" cy="307777"/>
          </a:xfrm>
          <a:prstGeom prst="rect">
            <a:avLst/>
          </a:prstGeom>
          <a:solidFill>
            <a:schemeClr val="bg2"/>
          </a:solidFill>
          <a:ln>
            <a:solidFill>
              <a:schemeClr val="tx1"/>
            </a:solidFill>
          </a:ln>
        </p:spPr>
        <p:txBody>
          <a:bodyPr wrap="none" rtlCol="0">
            <a:spAutoFit/>
          </a:bodyPr>
          <a:lstStyle/>
          <a:p>
            <a:pPr algn="ctr"/>
            <a:r>
              <a:rPr lang="en-US" sz="1400" dirty="0"/>
              <a:t>committed</a:t>
            </a:r>
          </a:p>
        </p:txBody>
      </p:sp>
      <p:sp>
        <p:nvSpPr>
          <p:cNvPr id="11" name="TextBox 10"/>
          <p:cNvSpPr txBox="1"/>
          <p:nvPr/>
        </p:nvSpPr>
        <p:spPr>
          <a:xfrm>
            <a:off x="7620000" y="1355526"/>
            <a:ext cx="1010213" cy="307777"/>
          </a:xfrm>
          <a:prstGeom prst="rect">
            <a:avLst/>
          </a:prstGeom>
          <a:noFill/>
          <a:ln>
            <a:solidFill>
              <a:schemeClr val="tx1"/>
            </a:solidFill>
          </a:ln>
        </p:spPr>
        <p:txBody>
          <a:bodyPr wrap="square" rtlCol="0">
            <a:spAutoFit/>
          </a:bodyPr>
          <a:lstStyle/>
          <a:p>
            <a:pPr algn="ctr"/>
            <a:r>
              <a:rPr lang="en-US" sz="1400" dirty="0"/>
              <a:t>tentative</a:t>
            </a:r>
          </a:p>
        </p:txBody>
      </p:sp>
      <p:sp>
        <p:nvSpPr>
          <p:cNvPr id="12" name="TextBox 11"/>
          <p:cNvSpPr txBox="1"/>
          <p:nvPr/>
        </p:nvSpPr>
        <p:spPr>
          <a:xfrm>
            <a:off x="2209800" y="1178121"/>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16</a:t>
            </a:r>
          </a:p>
        </p:txBody>
      </p:sp>
      <p:sp>
        <p:nvSpPr>
          <p:cNvPr id="13" name="TextBox 12"/>
          <p:cNvSpPr txBox="1"/>
          <p:nvPr/>
        </p:nvSpPr>
        <p:spPr>
          <a:xfrm>
            <a:off x="1828800" y="1394022"/>
            <a:ext cx="1059906" cy="307777"/>
          </a:xfrm>
          <a:prstGeom prst="rect">
            <a:avLst/>
          </a:prstGeom>
          <a:solidFill>
            <a:schemeClr val="bg1"/>
          </a:solidFill>
          <a:ln>
            <a:solidFill>
              <a:schemeClr val="tx1"/>
            </a:solidFill>
          </a:ln>
        </p:spPr>
        <p:txBody>
          <a:bodyPr wrap="none" rtlCol="0">
            <a:spAutoFit/>
          </a:bodyPr>
          <a:lstStyle/>
          <a:p>
            <a:pPr algn="ctr"/>
            <a:r>
              <a:rPr lang="en-US" sz="1400" dirty="0"/>
              <a:t>value at 14</a:t>
            </a:r>
          </a:p>
        </p:txBody>
      </p:sp>
      <p:sp>
        <p:nvSpPr>
          <p:cNvPr id="14" name="TextBox 13"/>
          <p:cNvSpPr txBox="1"/>
          <p:nvPr/>
        </p:nvSpPr>
        <p:spPr>
          <a:xfrm>
            <a:off x="1524000" y="1622622"/>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12</a:t>
            </a:r>
          </a:p>
        </p:txBody>
      </p:sp>
      <p:cxnSp>
        <p:nvCxnSpPr>
          <p:cNvPr id="15" name="Straight Arrow Connector 14"/>
          <p:cNvCxnSpPr/>
          <p:nvPr/>
        </p:nvCxnSpPr>
        <p:spPr>
          <a:xfrm>
            <a:off x="3399413" y="1755578"/>
            <a:ext cx="1066800" cy="1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409387" y="1441450"/>
            <a:ext cx="1010213" cy="307777"/>
          </a:xfrm>
          <a:prstGeom prst="rect">
            <a:avLst/>
          </a:prstGeom>
          <a:noFill/>
        </p:spPr>
        <p:txBody>
          <a:bodyPr wrap="none" rtlCol="0">
            <a:spAutoFit/>
          </a:bodyPr>
          <a:lstStyle/>
          <a:p>
            <a:r>
              <a:rPr lang="sv-SE" sz="1400" dirty="0"/>
              <a:t>write at 13</a:t>
            </a:r>
          </a:p>
        </p:txBody>
      </p:sp>
      <p:sp>
        <p:nvSpPr>
          <p:cNvPr id="17" name="TextBox 16"/>
          <p:cNvSpPr txBox="1"/>
          <p:nvPr/>
        </p:nvSpPr>
        <p:spPr>
          <a:xfrm>
            <a:off x="5410200" y="1200150"/>
            <a:ext cx="1059906" cy="307777"/>
          </a:xfrm>
          <a:prstGeom prst="rect">
            <a:avLst/>
          </a:prstGeom>
          <a:solidFill>
            <a:schemeClr val="bg1"/>
          </a:solidFill>
          <a:ln>
            <a:solidFill>
              <a:schemeClr val="tx1"/>
            </a:solidFill>
          </a:ln>
        </p:spPr>
        <p:txBody>
          <a:bodyPr wrap="none" rtlCol="0">
            <a:spAutoFit/>
          </a:bodyPr>
          <a:lstStyle/>
          <a:p>
            <a:pPr algn="ctr"/>
            <a:r>
              <a:rPr lang="en-US" sz="1400" dirty="0"/>
              <a:t>value at 14</a:t>
            </a:r>
          </a:p>
        </p:txBody>
      </p:sp>
      <p:sp>
        <p:nvSpPr>
          <p:cNvPr id="18" name="TextBox 17"/>
          <p:cNvSpPr txBox="1"/>
          <p:nvPr/>
        </p:nvSpPr>
        <p:spPr>
          <a:xfrm>
            <a:off x="5029200" y="1416051"/>
            <a:ext cx="1059906" cy="307777"/>
          </a:xfrm>
          <a:prstGeom prst="rect">
            <a:avLst/>
          </a:prstGeom>
          <a:solidFill>
            <a:schemeClr val="bg1"/>
          </a:solidFill>
          <a:ln>
            <a:solidFill>
              <a:schemeClr val="tx1"/>
            </a:solidFill>
          </a:ln>
        </p:spPr>
        <p:txBody>
          <a:bodyPr wrap="none" rtlCol="0">
            <a:spAutoFit/>
          </a:bodyPr>
          <a:lstStyle/>
          <a:p>
            <a:pPr algn="ctr"/>
            <a:r>
              <a:rPr lang="en-US" sz="1400" dirty="0"/>
              <a:t>value at 13</a:t>
            </a:r>
          </a:p>
        </p:txBody>
      </p:sp>
      <p:sp>
        <p:nvSpPr>
          <p:cNvPr id="19" name="TextBox 18"/>
          <p:cNvSpPr txBox="1"/>
          <p:nvPr/>
        </p:nvSpPr>
        <p:spPr>
          <a:xfrm>
            <a:off x="4724400" y="1644651"/>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12</a:t>
            </a:r>
          </a:p>
        </p:txBody>
      </p:sp>
      <p:sp>
        <p:nvSpPr>
          <p:cNvPr id="20" name="TextBox 19"/>
          <p:cNvSpPr txBox="1"/>
          <p:nvPr/>
        </p:nvSpPr>
        <p:spPr>
          <a:xfrm>
            <a:off x="2209800" y="2813049"/>
            <a:ext cx="1059906" cy="307777"/>
          </a:xfrm>
          <a:prstGeom prst="rect">
            <a:avLst/>
          </a:prstGeom>
          <a:solidFill>
            <a:schemeClr val="bg2"/>
          </a:solidFill>
          <a:ln>
            <a:solidFill>
              <a:schemeClr val="tx1"/>
            </a:solidFill>
          </a:ln>
        </p:spPr>
        <p:txBody>
          <a:bodyPr wrap="none" rtlCol="0">
            <a:spAutoFit/>
          </a:bodyPr>
          <a:lstStyle/>
          <a:p>
            <a:pPr algn="ctr"/>
            <a:r>
              <a:rPr lang="en-US" sz="1400" dirty="0"/>
              <a:t>value at 16</a:t>
            </a:r>
          </a:p>
        </p:txBody>
      </p:sp>
      <p:sp>
        <p:nvSpPr>
          <p:cNvPr id="21" name="TextBox 20"/>
          <p:cNvSpPr txBox="1"/>
          <p:nvPr/>
        </p:nvSpPr>
        <p:spPr>
          <a:xfrm>
            <a:off x="1828800" y="3028950"/>
            <a:ext cx="1059906" cy="307777"/>
          </a:xfrm>
          <a:prstGeom prst="rect">
            <a:avLst/>
          </a:prstGeom>
          <a:solidFill>
            <a:schemeClr val="bg1"/>
          </a:solidFill>
          <a:ln>
            <a:solidFill>
              <a:schemeClr val="tx1"/>
            </a:solidFill>
          </a:ln>
        </p:spPr>
        <p:txBody>
          <a:bodyPr wrap="none" rtlCol="0">
            <a:spAutoFit/>
          </a:bodyPr>
          <a:lstStyle/>
          <a:p>
            <a:pPr algn="ctr"/>
            <a:r>
              <a:rPr lang="en-US" sz="1400" dirty="0"/>
              <a:t>value at 15</a:t>
            </a:r>
          </a:p>
        </p:txBody>
      </p:sp>
      <p:sp>
        <p:nvSpPr>
          <p:cNvPr id="22" name="TextBox 21"/>
          <p:cNvSpPr txBox="1"/>
          <p:nvPr/>
        </p:nvSpPr>
        <p:spPr>
          <a:xfrm>
            <a:off x="1310802" y="3257550"/>
            <a:ext cx="1486304" cy="307777"/>
          </a:xfrm>
          <a:prstGeom prst="rect">
            <a:avLst/>
          </a:prstGeom>
          <a:solidFill>
            <a:schemeClr val="bg2"/>
          </a:solidFill>
          <a:ln>
            <a:solidFill>
              <a:schemeClr val="tx1"/>
            </a:solidFill>
          </a:ln>
        </p:spPr>
        <p:txBody>
          <a:bodyPr wrap="none" rtlCol="0">
            <a:spAutoFit/>
          </a:bodyPr>
          <a:lstStyle/>
          <a:p>
            <a:pPr algn="ctr"/>
            <a:r>
              <a:rPr lang="en-US" sz="1400" dirty="0"/>
              <a:t>value at 12 (r14)</a:t>
            </a:r>
          </a:p>
        </p:txBody>
      </p:sp>
      <p:cxnSp>
        <p:nvCxnSpPr>
          <p:cNvPr id="23" name="Straight Arrow Connector 22"/>
          <p:cNvCxnSpPr/>
          <p:nvPr/>
        </p:nvCxnSpPr>
        <p:spPr>
          <a:xfrm>
            <a:off x="3399413" y="3390506"/>
            <a:ext cx="1066800" cy="1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72582" y="3076378"/>
            <a:ext cx="1047018" cy="307777"/>
          </a:xfrm>
          <a:prstGeom prst="rect">
            <a:avLst/>
          </a:prstGeom>
          <a:noFill/>
        </p:spPr>
        <p:txBody>
          <a:bodyPr wrap="none" rtlCol="0">
            <a:spAutoFit/>
          </a:bodyPr>
          <a:lstStyle/>
          <a:p>
            <a:r>
              <a:rPr lang="sv-SE" sz="1400" dirty="0"/>
              <a:t>write at 13</a:t>
            </a:r>
            <a:endParaRPr lang="en-US" sz="1400" dirty="0"/>
          </a:p>
        </p:txBody>
      </p:sp>
      <p:sp>
        <p:nvSpPr>
          <p:cNvPr id="27" name="TextBox 26">
            <a:extLst>
              <a:ext uri="{FF2B5EF4-FFF2-40B4-BE49-F238E27FC236}">
                <a16:creationId xmlns:a16="http://schemas.microsoft.com/office/drawing/2014/main" id="{A0471267-BF2A-F445-BE22-78A86D9C6227}"/>
              </a:ext>
            </a:extLst>
          </p:cNvPr>
          <p:cNvSpPr txBox="1"/>
          <p:nvPr/>
        </p:nvSpPr>
        <p:spPr>
          <a:xfrm>
            <a:off x="5111720" y="3105150"/>
            <a:ext cx="3651280" cy="523220"/>
          </a:xfrm>
          <a:prstGeom prst="rect">
            <a:avLst/>
          </a:prstGeom>
          <a:noFill/>
        </p:spPr>
        <p:txBody>
          <a:bodyPr wrap="square" rtlCol="0">
            <a:spAutoFit/>
          </a:bodyPr>
          <a:lstStyle/>
          <a:p>
            <a:r>
              <a:rPr lang="en-US" sz="1400" dirty="0">
                <a:solidFill>
                  <a:srgbClr val="FF0000"/>
                </a:solidFill>
              </a:rPr>
              <a:t>write at 13 is aborted because </a:t>
            </a:r>
            <a:br>
              <a:rPr lang="en-US" sz="1400" dirty="0">
                <a:solidFill>
                  <a:srgbClr val="FF0000"/>
                </a:solidFill>
              </a:rPr>
            </a:br>
            <a:r>
              <a:rPr lang="en-US" sz="1400" dirty="0">
                <a:solidFill>
                  <a:srgbClr val="FF0000"/>
                </a:solidFill>
              </a:rPr>
              <a:t>the version 12 has been read at 14.</a:t>
            </a:r>
          </a:p>
        </p:txBody>
      </p:sp>
    </p:spTree>
    <p:extLst>
      <p:ext uri="{BB962C8B-B14F-4D97-AF65-F5344CB8AC3E}">
        <p14:creationId xmlns:p14="http://schemas.microsoft.com/office/powerpoint/2010/main" val="7180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7" grpId="0" animBg="1"/>
      <p:bldP spid="18" grpId="0" animBg="1"/>
      <p:bldP spid="19" grpId="0" animBg="1"/>
      <p:bldP spid="20" grpId="0" animBg="1"/>
      <p:bldP spid="21" grpId="0" animBg="1"/>
      <p:bldP spid="22" grpId="0" animBg="1"/>
      <p:bldP spid="24" grpId="0"/>
      <p:bldP spid="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Timestamp ordering</a:t>
            </a:r>
          </a:p>
        </p:txBody>
      </p:sp>
      <p:sp>
        <p:nvSpPr>
          <p:cNvPr id="22" name="Content Placeholder 21"/>
          <p:cNvSpPr>
            <a:spLocks noGrp="1"/>
          </p:cNvSpPr>
          <p:nvPr>
            <p:ph idx="1"/>
          </p:nvPr>
        </p:nvSpPr>
        <p:spPr/>
        <p:txBody>
          <a:bodyPr/>
          <a:lstStyle/>
          <a:p>
            <a:pPr marL="342900" indent="-342900">
              <a:buFont typeface="Arial" panose="020B0604020202020204" pitchFamily="34" charset="0"/>
              <a:buChar char="•"/>
            </a:pPr>
            <a:r>
              <a:rPr lang="en-US" dirty="0"/>
              <a:t>consistency is checked when the operation is performed </a:t>
            </a:r>
          </a:p>
          <a:p>
            <a:pPr marL="342900" indent="-342900">
              <a:buFont typeface="Arial" panose="020B0604020202020204" pitchFamily="34" charset="0"/>
              <a:buChar char="•"/>
            </a:pPr>
            <a:r>
              <a:rPr lang="en-US" dirty="0"/>
              <a:t>commit is always successful</a:t>
            </a:r>
          </a:p>
          <a:p>
            <a:pPr marL="342900" indent="-342900">
              <a:buFont typeface="Arial" panose="020B0604020202020204" pitchFamily="34" charset="0"/>
              <a:buChar char="•"/>
            </a:pPr>
            <a:r>
              <a:rPr lang="en-US" dirty="0"/>
              <a:t>an operation can suspend or arrive too late</a:t>
            </a:r>
          </a:p>
          <a:p>
            <a:pPr marL="342900" indent="-342900">
              <a:buFont typeface="Arial" panose="020B0604020202020204" pitchFamily="34" charset="0"/>
              <a:buChar char="•"/>
            </a:pPr>
            <a:r>
              <a:rPr lang="en-US" dirty="0"/>
              <a:t>read operations will succeed, suspend or arrive too late</a:t>
            </a:r>
          </a:p>
          <a:p>
            <a:pPr marL="342900" indent="-342900">
              <a:buFont typeface="Arial" panose="020B0604020202020204" pitchFamily="34" charset="0"/>
              <a:buChar char="•"/>
            </a:pPr>
            <a:r>
              <a:rPr lang="en-US" dirty="0"/>
              <a:t>write operations will succeed or arrive too late</a:t>
            </a:r>
          </a:p>
          <a:p>
            <a:pPr marL="342900" indent="-342900">
              <a:buFont typeface="Arial" panose="020B0604020202020204" pitchFamily="34" charset="0"/>
              <a:buChar char="•"/>
            </a:pPr>
            <a:r>
              <a:rPr lang="en-US" dirty="0" err="1"/>
              <a:t>multiversion</a:t>
            </a:r>
            <a:r>
              <a:rPr lang="en-US" dirty="0"/>
              <a:t> timestamp can improve performance</a:t>
            </a:r>
          </a:p>
        </p:txBody>
      </p:sp>
      <p:sp>
        <p:nvSpPr>
          <p:cNvPr id="14" name="Slide Number Placeholder 13"/>
          <p:cNvSpPr>
            <a:spLocks noGrp="1"/>
          </p:cNvSpPr>
          <p:nvPr>
            <p:ph type="sldNum" sz="quarter" idx="12"/>
          </p:nvPr>
        </p:nvSpPr>
        <p:spPr/>
        <p:txBody>
          <a:bodyPr/>
          <a:lstStyle/>
          <a:p>
            <a:fld id="{81D60167-4931-47E6-BA6A-407CBD079E47}" type="slidenum">
              <a:rPr lang="en-US" smtClean="0"/>
              <a:pPr/>
              <a:t>42</a:t>
            </a:fld>
            <a:r>
              <a:rPr lang="en-US"/>
              <a:t> </a:t>
            </a:r>
            <a:endParaRPr lang="en-US" dirty="0"/>
          </a:p>
        </p:txBody>
      </p:sp>
      <p:sp>
        <p:nvSpPr>
          <p:cNvPr id="13" name="Footer Placeholder 12"/>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09600" y="1504949"/>
            <a:ext cx="4170040" cy="2057401"/>
          </a:xfrm>
        </p:spPr>
        <p:txBody>
          <a:bodyPr>
            <a:noAutofit/>
          </a:bodyPr>
          <a:lstStyle/>
          <a:p>
            <a:pPr marL="342900" indent="-342900">
              <a:buFont typeface="Arial" panose="020B0604020202020204" pitchFamily="34" charset="0"/>
              <a:buChar char="•"/>
            </a:pPr>
            <a:r>
              <a:rPr lang="en-US" sz="1800" b="1" dirty="0"/>
              <a:t>A</a:t>
            </a:r>
            <a:r>
              <a:rPr lang="en-US" sz="1800" dirty="0"/>
              <a:t>tomic: all or nothing</a:t>
            </a:r>
          </a:p>
          <a:p>
            <a:pPr marL="342900" indent="-342900">
              <a:buFont typeface="Arial" panose="020B0604020202020204" pitchFamily="34" charset="0"/>
              <a:buChar char="•"/>
            </a:pPr>
            <a:r>
              <a:rPr lang="en-US" sz="1800" b="1" dirty="0"/>
              <a:t>C</a:t>
            </a:r>
            <a:r>
              <a:rPr lang="en-US" sz="1800" dirty="0"/>
              <a:t>onsistent: leave the server in a consistent state</a:t>
            </a:r>
          </a:p>
          <a:p>
            <a:pPr marL="342900" indent="-342900">
              <a:buFont typeface="Arial" panose="020B0604020202020204" pitchFamily="34" charset="0"/>
              <a:buChar char="•"/>
            </a:pPr>
            <a:r>
              <a:rPr lang="en-US" sz="1800" b="1" dirty="0"/>
              <a:t>I</a:t>
            </a:r>
            <a:r>
              <a:rPr lang="en-US" sz="1800" dirty="0"/>
              <a:t>solation: same result as having executed in sequence</a:t>
            </a:r>
          </a:p>
          <a:p>
            <a:pPr marL="342900" indent="-342900">
              <a:buFont typeface="Arial" panose="020B0604020202020204" pitchFamily="34" charset="0"/>
              <a:buChar char="•"/>
            </a:pPr>
            <a:r>
              <a:rPr lang="en-US" sz="1800" b="1" dirty="0"/>
              <a:t>D</a:t>
            </a:r>
            <a:r>
              <a:rPr lang="en-US" sz="1800" dirty="0"/>
              <a:t>urability: safe even if server crashes</a:t>
            </a:r>
          </a:p>
        </p:txBody>
      </p:sp>
      <p:sp>
        <p:nvSpPr>
          <p:cNvPr id="6" name="Title 5"/>
          <p:cNvSpPr>
            <a:spLocks noGrp="1"/>
          </p:cNvSpPr>
          <p:nvPr>
            <p:ph type="title"/>
          </p:nvPr>
        </p:nvSpPr>
        <p:spPr/>
        <p:txBody>
          <a:bodyPr/>
          <a:lstStyle/>
          <a:p>
            <a:r>
              <a:rPr lang="en-US" dirty="0"/>
              <a:t>Summary</a:t>
            </a:r>
          </a:p>
        </p:txBody>
      </p:sp>
      <p:sp>
        <p:nvSpPr>
          <p:cNvPr id="4" name="Slide Number Placeholder 3"/>
          <p:cNvSpPr>
            <a:spLocks noGrp="1"/>
          </p:cNvSpPr>
          <p:nvPr>
            <p:ph type="sldNum" sz="quarter" idx="12"/>
          </p:nvPr>
        </p:nvSpPr>
        <p:spPr/>
        <p:txBody>
          <a:bodyPr/>
          <a:lstStyle/>
          <a:p>
            <a:pPr marL="103706">
              <a:lnSpc>
                <a:spcPts val="1094"/>
              </a:lnSpc>
            </a:pPr>
            <a:fld id="{81D60167-4931-47E6-BA6A-407CBD079E47}" type="slidenum">
              <a:rPr lang="en-US" spc="-103" smtClean="0"/>
              <a:pPr marL="103706">
                <a:lnSpc>
                  <a:spcPts val="1094"/>
                </a:lnSpc>
              </a:pPr>
              <a:t>43</a:t>
            </a:fld>
            <a:r>
              <a:rPr lang="en-US" spc="-206"/>
              <a:t> </a:t>
            </a:r>
            <a:endParaRPr lang="en-US" spc="-103" dirty="0"/>
          </a:p>
        </p:txBody>
      </p:sp>
      <p:sp>
        <p:nvSpPr>
          <p:cNvPr id="5" name="Footer Placeholder 4"/>
          <p:cNvSpPr>
            <a:spLocks noGrp="1"/>
          </p:cNvSpPr>
          <p:nvPr>
            <p:ph type="ftr" sz="quarter" idx="11"/>
          </p:nvPr>
        </p:nvSpPr>
        <p:spPr/>
        <p:txBody>
          <a:bodyPr/>
          <a:lstStyle/>
          <a:p>
            <a:r>
              <a:rPr lang="en-US"/>
              <a:t>ID2201 Distributed Systems / Transactions</a:t>
            </a:r>
          </a:p>
        </p:txBody>
      </p:sp>
      <p:sp>
        <p:nvSpPr>
          <p:cNvPr id="10" name="Content Placeholder 6"/>
          <p:cNvSpPr txBox="1">
            <a:spLocks/>
          </p:cNvSpPr>
          <p:nvPr/>
        </p:nvSpPr>
        <p:spPr>
          <a:xfrm>
            <a:off x="5181600" y="1504949"/>
            <a:ext cx="3810000" cy="2057401"/>
          </a:xfrm>
          <a:prstGeom prst="rect">
            <a:avLst/>
          </a:prstGeom>
        </p:spPr>
        <p:txBody>
          <a:bodyPr vert="horz" lIns="0" tIns="0" rIns="0" bIns="0" rtlCol="0">
            <a:noAutofit/>
          </a:bodyPr>
          <a:lstStyle>
            <a:lvl1pPr marL="0" indent="0" algn="l" defTabSz="914400" rtl="0" eaLnBrk="1" latinLnBrk="0" hangingPunct="1">
              <a:lnSpc>
                <a:spcPct val="100000"/>
              </a:lnSpc>
              <a:spcBef>
                <a:spcPct val="20000"/>
              </a:spcBef>
              <a:buFont typeface="Arial" pitchFamily="34" charset="0"/>
              <a:buNone/>
              <a:defRPr sz="2000" kern="1200">
                <a:solidFill>
                  <a:schemeClr val="tx1"/>
                </a:solidFill>
                <a:latin typeface="+mn-lt"/>
                <a:ea typeface="+mn-ea"/>
                <a:cs typeface="+mn-cs"/>
              </a:defRPr>
            </a:lvl1pPr>
            <a:lvl2pPr marL="355600" indent="-355600"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2pPr>
            <a:lvl3pPr marL="723900" indent="-368300"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3pPr>
            <a:lvl4pPr marL="1076325" indent="-352425"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4pPr>
            <a:lvl5pPr marL="1535113" indent="-457200"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a:t>problem is how to increase concurrency</a:t>
            </a:r>
          </a:p>
          <a:p>
            <a:pPr marL="342900" indent="-342900">
              <a:buFont typeface="Arial" panose="020B0604020202020204" pitchFamily="34" charset="0"/>
              <a:buChar char="•"/>
            </a:pPr>
            <a:r>
              <a:rPr lang="en-US" sz="1800" dirty="0"/>
              <a:t>need to preserve serial equivalence</a:t>
            </a:r>
          </a:p>
          <a:p>
            <a:pPr marL="342900" indent="-342900">
              <a:buFont typeface="Arial" panose="020B0604020202020204" pitchFamily="34" charset="0"/>
              <a:buChar char="•"/>
            </a:pPr>
            <a:r>
              <a:rPr lang="en-US" sz="1800" dirty="0"/>
              <a:t>aborting transactions is a problem</a:t>
            </a:r>
          </a:p>
          <a:p>
            <a:pPr marL="342900" indent="-342900">
              <a:buFont typeface="Arial" panose="020B0604020202020204" pitchFamily="34" charset="0"/>
              <a:buChar char="•"/>
            </a:pPr>
            <a:r>
              <a:rPr lang="en-US" sz="1800" dirty="0"/>
              <a:t>how do we maximize concurrency</a:t>
            </a:r>
          </a:p>
        </p:txBody>
      </p:sp>
      <p:sp>
        <p:nvSpPr>
          <p:cNvPr id="9" name="TextBox 8"/>
          <p:cNvSpPr txBox="1"/>
          <p:nvPr/>
        </p:nvSpPr>
        <p:spPr>
          <a:xfrm>
            <a:off x="1219200" y="996434"/>
            <a:ext cx="7178055" cy="369332"/>
          </a:xfrm>
          <a:prstGeom prst="rect">
            <a:avLst/>
          </a:prstGeom>
          <a:noFill/>
        </p:spPr>
        <p:txBody>
          <a:bodyPr wrap="none" rtlCol="0">
            <a:spAutoFit/>
          </a:bodyPr>
          <a:lstStyle/>
          <a:p>
            <a:r>
              <a:rPr lang="en-US" sz="1800" dirty="0"/>
              <a:t>Transactions group sequences of operations into an </a:t>
            </a:r>
            <a:r>
              <a:rPr lang="en-US" sz="1800" b="1" dirty="0"/>
              <a:t>ACID</a:t>
            </a:r>
            <a:r>
              <a:rPr lang="en-US" sz="1800" dirty="0"/>
              <a:t> operation.</a:t>
            </a:r>
          </a:p>
        </p:txBody>
      </p:sp>
      <p:sp>
        <p:nvSpPr>
          <p:cNvPr id="11" name="TextBox 10"/>
          <p:cNvSpPr txBox="1"/>
          <p:nvPr/>
        </p:nvSpPr>
        <p:spPr>
          <a:xfrm>
            <a:off x="1144403" y="3638550"/>
            <a:ext cx="7199407" cy="369332"/>
          </a:xfrm>
          <a:prstGeom prst="rect">
            <a:avLst/>
          </a:prstGeom>
          <a:noFill/>
        </p:spPr>
        <p:txBody>
          <a:bodyPr wrap="none" rtlCol="0">
            <a:spAutoFit/>
          </a:bodyPr>
          <a:lstStyle/>
          <a:p>
            <a:r>
              <a:rPr lang="en-US" sz="1800" dirty="0"/>
              <a:t>Implementations: locking, optimistic concurrency control, timestamps</a:t>
            </a:r>
          </a:p>
        </p:txBody>
      </p:sp>
    </p:spTree>
    <p:extLst>
      <p:ext uri="{BB962C8B-B14F-4D97-AF65-F5344CB8AC3E}">
        <p14:creationId xmlns:p14="http://schemas.microsoft.com/office/powerpoint/2010/main" val="38966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0" grpId="0"/>
      <p:bldP spid="9"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0BC82F-E221-8945-B402-94837E214EDD}"/>
              </a:ext>
            </a:extLst>
          </p:cNvPr>
          <p:cNvSpPr>
            <a:spLocks noGrp="1"/>
          </p:cNvSpPr>
          <p:nvPr>
            <p:ph type="title"/>
          </p:nvPr>
        </p:nvSpPr>
        <p:spPr/>
        <p:txBody>
          <a:bodyPr/>
          <a:lstStyle/>
          <a:p>
            <a:r>
              <a:rPr lang="en-US" dirty="0"/>
              <a:t>ID2201 Distributed Systems</a:t>
            </a:r>
          </a:p>
        </p:txBody>
      </p:sp>
      <p:sp>
        <p:nvSpPr>
          <p:cNvPr id="10" name="Content Placeholder 9">
            <a:extLst>
              <a:ext uri="{FF2B5EF4-FFF2-40B4-BE49-F238E27FC236}">
                <a16:creationId xmlns:a16="http://schemas.microsoft.com/office/drawing/2014/main" id="{B6066909-CC72-B941-8C3B-73F88BCCF07C}"/>
              </a:ext>
            </a:extLst>
          </p:cNvPr>
          <p:cNvSpPr>
            <a:spLocks noGrp="1"/>
          </p:cNvSpPr>
          <p:nvPr>
            <p:ph idx="1"/>
          </p:nvPr>
        </p:nvSpPr>
        <p:spPr/>
        <p:txBody>
          <a:bodyPr>
            <a:normAutofit/>
          </a:bodyPr>
          <a:lstStyle/>
          <a:p>
            <a:pPr algn="ctr"/>
            <a:endParaRPr lang="en-US" sz="4800" dirty="0"/>
          </a:p>
          <a:p>
            <a:pPr algn="ctr"/>
            <a:r>
              <a:rPr lang="en-US" sz="4800" dirty="0"/>
              <a:t>Lecture </a:t>
            </a:r>
            <a:r>
              <a:rPr lang="en-US" sz="4800"/>
              <a:t>continues 11:15</a:t>
            </a:r>
            <a:endParaRPr lang="en-US" sz="4800" dirty="0"/>
          </a:p>
        </p:txBody>
      </p:sp>
      <p:sp>
        <p:nvSpPr>
          <p:cNvPr id="5" name="Slide Number Placeholder 4">
            <a:extLst>
              <a:ext uri="{FF2B5EF4-FFF2-40B4-BE49-F238E27FC236}">
                <a16:creationId xmlns:a16="http://schemas.microsoft.com/office/drawing/2014/main" id="{E51C8024-F4F7-4A45-93C5-DD8963D5C11E}"/>
              </a:ext>
            </a:extLst>
          </p:cNvPr>
          <p:cNvSpPr>
            <a:spLocks noGrp="1"/>
          </p:cNvSpPr>
          <p:nvPr>
            <p:ph type="sldNum" sz="quarter" idx="12"/>
          </p:nvPr>
        </p:nvSpPr>
        <p:spPr/>
        <p:txBody>
          <a:bodyPr/>
          <a:lstStyle/>
          <a:p>
            <a:pPr marL="103706">
              <a:lnSpc>
                <a:spcPts val="1094"/>
              </a:lnSpc>
            </a:pPr>
            <a:fld id="{81D60167-4931-47E6-BA6A-407CBD079E47}" type="slidenum">
              <a:rPr lang="en-US" spc="-103" smtClean="0"/>
              <a:pPr marL="103706">
                <a:lnSpc>
                  <a:spcPts val="1094"/>
                </a:lnSpc>
              </a:pPr>
              <a:t>44</a:t>
            </a:fld>
            <a:r>
              <a:rPr lang="en-US" spc="-206"/>
              <a:t> </a:t>
            </a:r>
            <a:endParaRPr lang="en-US" spc="-103" dirty="0"/>
          </a:p>
        </p:txBody>
      </p:sp>
      <p:sp>
        <p:nvSpPr>
          <p:cNvPr id="6" name="Footer Placeholder 5">
            <a:extLst>
              <a:ext uri="{FF2B5EF4-FFF2-40B4-BE49-F238E27FC236}">
                <a16:creationId xmlns:a16="http://schemas.microsoft.com/office/drawing/2014/main" id="{9CCB2FBC-52B9-6D4F-B40E-FB7DBD1A3FF6}"/>
              </a:ext>
            </a:extLst>
          </p:cNvPr>
          <p:cNvSpPr>
            <a:spLocks noGrp="1"/>
          </p:cNvSpPr>
          <p:nvPr>
            <p:ph type="ftr" sz="quarter" idx="11"/>
          </p:nvPr>
        </p:nvSpPr>
        <p:spPr/>
        <p:txBody>
          <a:bodyPr/>
          <a:lstStyle/>
          <a:p>
            <a:r>
              <a:rPr lang="en-US"/>
              <a:t>ID2201 Distributed Systems / Transactions</a:t>
            </a:r>
          </a:p>
        </p:txBody>
      </p:sp>
    </p:spTree>
    <p:extLst>
      <p:ext uri="{BB962C8B-B14F-4D97-AF65-F5344CB8AC3E}">
        <p14:creationId xmlns:p14="http://schemas.microsoft.com/office/powerpoint/2010/main" val="35519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ACID</a:t>
            </a:r>
            <a:endParaRPr lang="en-US" dirty="0"/>
          </a:p>
        </p:txBody>
      </p:sp>
      <p:sp>
        <p:nvSpPr>
          <p:cNvPr id="16" name="Content Placeholder 15"/>
          <p:cNvSpPr>
            <a:spLocks noGrp="1"/>
          </p:cNvSpPr>
          <p:nvPr>
            <p:ph idx="1"/>
          </p:nvPr>
        </p:nvSpPr>
        <p:spPr/>
        <p:txBody>
          <a:bodyPr/>
          <a:lstStyle/>
          <a:p>
            <a:pPr marL="342900" indent="-342900">
              <a:buFont typeface="Arial" panose="020B0604020202020204" pitchFamily="34" charset="0"/>
              <a:buChar char="•"/>
            </a:pPr>
            <a:r>
              <a:rPr lang="en-US" b="1" i="1" dirty="0">
                <a:solidFill>
                  <a:srgbClr val="FF0000"/>
                </a:solidFill>
              </a:rPr>
              <a:t>Atomic</a:t>
            </a:r>
            <a:r>
              <a:rPr lang="en-US" dirty="0">
                <a:solidFill>
                  <a:srgbClr val="FF0000"/>
                </a:solidFill>
              </a:rPr>
              <a:t> </a:t>
            </a:r>
            <a:r>
              <a:rPr lang="en-US" dirty="0"/>
              <a:t>- either all or nothing</a:t>
            </a:r>
          </a:p>
          <a:p>
            <a:pPr marL="342900" indent="-342900">
              <a:buFont typeface="Arial" panose="020B0604020202020204" pitchFamily="34" charset="0"/>
              <a:buChar char="•"/>
            </a:pPr>
            <a:r>
              <a:rPr lang="en-US" b="1" i="1" dirty="0">
                <a:solidFill>
                  <a:srgbClr val="FF0000"/>
                </a:solidFill>
              </a:rPr>
              <a:t>Consistent</a:t>
            </a:r>
            <a:r>
              <a:rPr lang="en-US" dirty="0"/>
              <a:t> - the server should be left in a consistent state </a:t>
            </a:r>
          </a:p>
          <a:p>
            <a:pPr marL="342900" indent="-342900">
              <a:buFont typeface="Arial" panose="020B0604020202020204" pitchFamily="34" charset="0"/>
              <a:buChar char="•"/>
            </a:pPr>
            <a:r>
              <a:rPr lang="en-US" b="1" i="1" dirty="0">
                <a:solidFill>
                  <a:srgbClr val="FF0000"/>
                </a:solidFill>
              </a:rPr>
              <a:t>Isolation</a:t>
            </a:r>
            <a:r>
              <a:rPr lang="en-US" dirty="0"/>
              <a:t> - total order of transactions</a:t>
            </a:r>
          </a:p>
          <a:p>
            <a:pPr marL="342900" indent="-342900">
              <a:buFont typeface="Arial" panose="020B0604020202020204" pitchFamily="34" charset="0"/>
              <a:buChar char="•"/>
            </a:pPr>
            <a:r>
              <a:rPr lang="en-US" b="1" i="1" dirty="0">
                <a:solidFill>
                  <a:srgbClr val="FF0000"/>
                </a:solidFill>
              </a:rPr>
              <a:t>Durability</a:t>
            </a:r>
            <a:r>
              <a:rPr lang="en-US" dirty="0"/>
              <a:t> - persistent, once acknowledged</a:t>
            </a:r>
          </a:p>
        </p:txBody>
      </p:sp>
      <p:sp>
        <p:nvSpPr>
          <p:cNvPr id="12" name="Slide Number Placeholder 11"/>
          <p:cNvSpPr>
            <a:spLocks noGrp="1"/>
          </p:cNvSpPr>
          <p:nvPr>
            <p:ph type="sldNum" sz="quarter" idx="12"/>
          </p:nvPr>
        </p:nvSpPr>
        <p:spPr/>
        <p:txBody>
          <a:bodyPr/>
          <a:lstStyle/>
          <a:p>
            <a:fld id="{81D60167-4931-47E6-BA6A-407CBD079E47}" type="slidenum">
              <a:rPr lang="en-US" smtClean="0"/>
              <a:pPr/>
              <a:t>5</a:t>
            </a:fld>
            <a:r>
              <a:rPr lang="en-US"/>
              <a:t> </a:t>
            </a:r>
            <a:endParaRPr lang="en-US" dirty="0"/>
          </a:p>
        </p:txBody>
      </p:sp>
      <p:sp>
        <p:nvSpPr>
          <p:cNvPr id="11" name="Footer Placeholder 10"/>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The solution - not</a:t>
            </a:r>
            <a:endParaRPr lang="en-US" dirty="0"/>
          </a:p>
        </p:txBody>
      </p:sp>
      <p:sp>
        <p:nvSpPr>
          <p:cNvPr id="12" name="Content Placeholder 11"/>
          <p:cNvSpPr>
            <a:spLocks noGrp="1"/>
          </p:cNvSpPr>
          <p:nvPr>
            <p:ph idx="1"/>
          </p:nvPr>
        </p:nvSpPr>
        <p:spPr/>
        <p:txBody>
          <a:bodyPr/>
          <a:lstStyle/>
          <a:p>
            <a:r>
              <a:rPr lang="en-US" dirty="0"/>
              <a:t>All requirements can be achieved by only allowing sequential access to the transaction server.</a:t>
            </a:r>
          </a:p>
          <a:p>
            <a:endParaRPr lang="en-US" dirty="0"/>
          </a:p>
          <a:p>
            <a:r>
              <a:rPr lang="en-US" dirty="0"/>
              <a:t>Our goal is to provide as much concurrency as possible while preserving the behavior of sequential access.</a:t>
            </a:r>
          </a:p>
          <a:p>
            <a:endParaRPr lang="en-US" dirty="0"/>
          </a:p>
          <a:p>
            <a:r>
              <a:rPr lang="en-US" i="1" dirty="0"/>
              <a:t>What is the problem?</a:t>
            </a:r>
          </a:p>
        </p:txBody>
      </p:sp>
      <p:sp>
        <p:nvSpPr>
          <p:cNvPr id="8" name="Slide Number Placeholder 7"/>
          <p:cNvSpPr>
            <a:spLocks noGrp="1"/>
          </p:cNvSpPr>
          <p:nvPr>
            <p:ph type="sldNum" sz="quarter" idx="12"/>
          </p:nvPr>
        </p:nvSpPr>
        <p:spPr/>
        <p:txBody>
          <a:bodyPr/>
          <a:lstStyle/>
          <a:p>
            <a:fld id="{81D60167-4931-47E6-BA6A-407CBD079E47}" type="slidenum">
              <a:rPr lang="en-US" smtClean="0"/>
              <a:pPr/>
              <a:t>6</a:t>
            </a:fld>
            <a:r>
              <a:rPr lang="en-US"/>
              <a:t> </a:t>
            </a:r>
            <a:endParaRPr lang="en-US" dirty="0"/>
          </a:p>
        </p:txBody>
      </p:sp>
      <p:sp>
        <p:nvSpPr>
          <p:cNvPr id="7" name="Footer Placeholder 6"/>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The transaction API</a:t>
            </a:r>
          </a:p>
        </p:txBody>
      </p:sp>
      <p:sp>
        <p:nvSpPr>
          <p:cNvPr id="16" name="Content Placeholder 15"/>
          <p:cNvSpPr>
            <a:spLocks noGrp="1"/>
          </p:cNvSpPr>
          <p:nvPr>
            <p:ph idx="1"/>
          </p:nvPr>
        </p:nvSpPr>
        <p:spPr/>
        <p:txBody>
          <a:bodyPr/>
          <a:lstStyle/>
          <a:p>
            <a:pPr marL="342900" indent="-342900">
              <a:buFont typeface="Arial" panose="020B0604020202020204" pitchFamily="34" charset="0"/>
              <a:buChar char="•"/>
            </a:pPr>
            <a:r>
              <a:rPr lang="en-US" sz="1800" dirty="0" err="1"/>
              <a:t>openTransaction</a:t>
            </a:r>
            <a:r>
              <a:rPr lang="en-US" sz="1800" dirty="0"/>
              <a:t>() : returns a transaction identifier (</a:t>
            </a:r>
            <a:r>
              <a:rPr lang="en-US" sz="1800" dirty="0" err="1"/>
              <a:t>tid</a:t>
            </a:r>
            <a:r>
              <a:rPr lang="en-US" sz="1800" dirty="0"/>
              <a:t>) </a:t>
            </a:r>
          </a:p>
          <a:p>
            <a:pPr marL="342900" indent="-342900">
              <a:buFont typeface="Arial" panose="020B0604020202020204" pitchFamily="34" charset="0"/>
              <a:buChar char="•"/>
            </a:pPr>
            <a:r>
              <a:rPr lang="en-US" sz="1800" dirty="0"/>
              <a:t>operation(</a:t>
            </a:r>
            <a:r>
              <a:rPr lang="en-US" sz="1800" dirty="0" err="1"/>
              <a:t>tid</a:t>
            </a:r>
            <a:r>
              <a:rPr lang="en-US" sz="1800" dirty="0"/>
              <a:t>, </a:t>
            </a:r>
            <a:r>
              <a:rPr lang="en-US" sz="1800" dirty="0" err="1"/>
              <a:t>arg</a:t>
            </a:r>
            <a:r>
              <a:rPr lang="en-US" sz="1800" dirty="0"/>
              <a:t>) : the operations of the transaction </a:t>
            </a:r>
          </a:p>
          <a:p>
            <a:pPr marL="342900" indent="-342900">
              <a:buFont typeface="Arial" panose="020B0604020202020204" pitchFamily="34" charset="0"/>
              <a:buChar char="•"/>
            </a:pPr>
            <a:r>
              <a:rPr lang="en-US" sz="1800" dirty="0" err="1"/>
              <a:t>closeTransaction</a:t>
            </a:r>
            <a:r>
              <a:rPr lang="en-US" sz="1800" dirty="0"/>
              <a:t>(</a:t>
            </a:r>
            <a:r>
              <a:rPr lang="en-US" sz="1800" dirty="0" err="1"/>
              <a:t>tid</a:t>
            </a:r>
            <a:r>
              <a:rPr lang="en-US" sz="1800" dirty="0"/>
              <a:t>) : returns success or failure of transaction</a:t>
            </a:r>
          </a:p>
          <a:p>
            <a:pPr marL="342900" indent="-342900">
              <a:buFont typeface="Arial" panose="020B0604020202020204" pitchFamily="34" charset="0"/>
              <a:buChar char="•"/>
            </a:pPr>
            <a:r>
              <a:rPr lang="en-US" sz="1800" dirty="0" err="1"/>
              <a:t>abortTransaction</a:t>
            </a:r>
            <a:r>
              <a:rPr lang="en-US" sz="1800" dirty="0"/>
              <a:t>(</a:t>
            </a:r>
            <a:r>
              <a:rPr lang="en-US" sz="1800" dirty="0" err="1"/>
              <a:t>tid</a:t>
            </a:r>
            <a:r>
              <a:rPr lang="en-US" sz="1800" dirty="0"/>
              <a:t>) : client explicitly aborts transaction</a:t>
            </a:r>
          </a:p>
          <a:p>
            <a:endParaRPr lang="en-US" dirty="0"/>
          </a:p>
          <a:p>
            <a:endParaRPr lang="en-US" dirty="0"/>
          </a:p>
          <a:p>
            <a:r>
              <a:rPr lang="en-US" dirty="0"/>
              <a:t>We will write operations with implicit </a:t>
            </a:r>
            <a:r>
              <a:rPr lang="en-US" i="1" dirty="0" err="1"/>
              <a:t>tid</a:t>
            </a:r>
            <a:r>
              <a:rPr lang="en-US" dirty="0"/>
              <a:t>.</a:t>
            </a:r>
          </a:p>
          <a:p>
            <a:endParaRPr lang="en-US" dirty="0"/>
          </a:p>
        </p:txBody>
      </p:sp>
      <p:sp>
        <p:nvSpPr>
          <p:cNvPr id="12" name="Slide Number Placeholder 11"/>
          <p:cNvSpPr>
            <a:spLocks noGrp="1"/>
          </p:cNvSpPr>
          <p:nvPr>
            <p:ph type="sldNum" sz="quarter" idx="12"/>
          </p:nvPr>
        </p:nvSpPr>
        <p:spPr/>
        <p:txBody>
          <a:bodyPr/>
          <a:lstStyle/>
          <a:p>
            <a:fld id="{81D60167-4931-47E6-BA6A-407CBD079E47}" type="slidenum">
              <a:rPr lang="en-US" smtClean="0"/>
              <a:pPr/>
              <a:t>7</a:t>
            </a:fld>
            <a:r>
              <a:rPr lang="en-US"/>
              <a:t> </a:t>
            </a:r>
            <a:endParaRPr lang="en-US" dirty="0"/>
          </a:p>
        </p:txBody>
      </p:sp>
      <p:sp>
        <p:nvSpPr>
          <p:cNvPr id="11" name="Footer Placeholder 10"/>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dirty="0"/>
              <a:t>Bank example</a:t>
            </a:r>
          </a:p>
        </p:txBody>
      </p:sp>
      <p:sp>
        <p:nvSpPr>
          <p:cNvPr id="16" name="Content Placeholder 15"/>
          <p:cNvSpPr>
            <a:spLocks noGrp="1"/>
          </p:cNvSpPr>
          <p:nvPr>
            <p:ph idx="1"/>
          </p:nvPr>
        </p:nvSpPr>
        <p:spPr/>
        <p:txBody>
          <a:bodyPr/>
          <a:lstStyle/>
          <a:p>
            <a:r>
              <a:rPr lang="en-US" dirty="0"/>
              <a:t>Operations:</a:t>
            </a:r>
          </a:p>
          <a:p>
            <a:pPr marL="698500" lvl="1" indent="-342900"/>
            <a:r>
              <a:rPr lang="en-US" dirty="0" err="1"/>
              <a:t>getBalance</a:t>
            </a:r>
            <a:r>
              <a:rPr lang="en-US" dirty="0"/>
              <a:t>()</a:t>
            </a:r>
          </a:p>
          <a:p>
            <a:pPr marL="698500" lvl="1" indent="-342900"/>
            <a:r>
              <a:rPr lang="en-US" dirty="0" err="1"/>
              <a:t>setBalance</a:t>
            </a:r>
            <a:r>
              <a:rPr lang="en-US" dirty="0"/>
              <a:t>(amount)</a:t>
            </a:r>
          </a:p>
          <a:p>
            <a:pPr marL="698500" lvl="1" indent="-342900"/>
            <a:r>
              <a:rPr lang="en-US" dirty="0"/>
              <a:t>withdraw(amount)</a:t>
            </a:r>
          </a:p>
          <a:p>
            <a:pPr marL="698500" lvl="1" indent="-342900"/>
            <a:r>
              <a:rPr lang="en-US" dirty="0"/>
              <a:t>deposit(amount)</a:t>
            </a:r>
          </a:p>
          <a:p>
            <a:endParaRPr lang="en-US" dirty="0"/>
          </a:p>
        </p:txBody>
      </p:sp>
      <p:sp>
        <p:nvSpPr>
          <p:cNvPr id="12" name="Slide Number Placeholder 11"/>
          <p:cNvSpPr>
            <a:spLocks noGrp="1"/>
          </p:cNvSpPr>
          <p:nvPr>
            <p:ph type="sldNum" sz="quarter" idx="12"/>
          </p:nvPr>
        </p:nvSpPr>
        <p:spPr/>
        <p:txBody>
          <a:bodyPr/>
          <a:lstStyle/>
          <a:p>
            <a:fld id="{81D60167-4931-47E6-BA6A-407CBD079E47}" type="slidenum">
              <a:rPr lang="en-US" smtClean="0"/>
              <a:pPr/>
              <a:t>8</a:t>
            </a:fld>
            <a:r>
              <a:rPr lang="en-US"/>
              <a:t> </a:t>
            </a:r>
            <a:endParaRPr lang="en-US" dirty="0"/>
          </a:p>
        </p:txBody>
      </p:sp>
      <p:sp>
        <p:nvSpPr>
          <p:cNvPr id="11" name="Footer Placeholder 10"/>
          <p:cNvSpPr>
            <a:spLocks noGrp="1"/>
          </p:cNvSpPr>
          <p:nvPr>
            <p:ph type="ftr" sz="quarter" idx="11"/>
          </p:nvPr>
        </p:nvSpPr>
        <p:spPr/>
        <p:txBody>
          <a:bodyPr/>
          <a:lstStyle/>
          <a:p>
            <a:r>
              <a:rPr lang="en-US"/>
              <a:t>ID2201 Distributed Systems / Transactions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a:t>
            </a:r>
          </a:p>
        </p:txBody>
      </p:sp>
      <p:sp>
        <p:nvSpPr>
          <p:cNvPr id="4" name="Slide Number Placeholder 3"/>
          <p:cNvSpPr>
            <a:spLocks noGrp="1"/>
          </p:cNvSpPr>
          <p:nvPr>
            <p:ph type="sldNum" sz="quarter" idx="12"/>
          </p:nvPr>
        </p:nvSpPr>
        <p:spPr/>
        <p:txBody>
          <a:bodyPr/>
          <a:lstStyle/>
          <a:p>
            <a:pPr marL="103706">
              <a:lnSpc>
                <a:spcPts val="1094"/>
              </a:lnSpc>
            </a:pPr>
            <a:fld id="{81D60167-4931-47E6-BA6A-407CBD079E47}" type="slidenum">
              <a:rPr lang="en-US" spc="-103" smtClean="0"/>
              <a:pPr marL="103706">
                <a:lnSpc>
                  <a:spcPts val="1094"/>
                </a:lnSpc>
              </a:pPr>
              <a:t>9</a:t>
            </a:fld>
            <a:r>
              <a:rPr lang="en-US" spc="-206"/>
              <a:t> </a:t>
            </a:r>
            <a:endParaRPr lang="en-US" spc="-103" dirty="0"/>
          </a:p>
        </p:txBody>
      </p:sp>
      <p:sp>
        <p:nvSpPr>
          <p:cNvPr id="5" name="Footer Placeholder 4"/>
          <p:cNvSpPr>
            <a:spLocks noGrp="1"/>
          </p:cNvSpPr>
          <p:nvPr>
            <p:ph type="ftr" sz="quarter" idx="11"/>
          </p:nvPr>
        </p:nvSpPr>
        <p:spPr/>
        <p:txBody>
          <a:bodyPr/>
          <a:lstStyle/>
          <a:p>
            <a:r>
              <a:rPr lang="en-US"/>
              <a:t>ID2201 Distributed Systems / Transactions</a:t>
            </a:r>
          </a:p>
        </p:txBody>
      </p:sp>
      <p:sp>
        <p:nvSpPr>
          <p:cNvPr id="6" name="TextBox 5"/>
          <p:cNvSpPr txBox="1"/>
          <p:nvPr/>
        </p:nvSpPr>
        <p:spPr>
          <a:xfrm>
            <a:off x="2481761" y="971550"/>
            <a:ext cx="928524" cy="369332"/>
          </a:xfrm>
          <a:prstGeom prst="rect">
            <a:avLst/>
          </a:prstGeom>
          <a:noFill/>
        </p:spPr>
        <p:txBody>
          <a:bodyPr wrap="none" rtlCol="0">
            <a:spAutoFit/>
          </a:bodyPr>
          <a:lstStyle/>
          <a:p>
            <a:pPr algn="ctr"/>
            <a:r>
              <a:rPr lang="en-US" sz="1800" dirty="0"/>
              <a:t>client A</a:t>
            </a:r>
          </a:p>
        </p:txBody>
      </p:sp>
      <p:sp>
        <p:nvSpPr>
          <p:cNvPr id="7" name="TextBox 6"/>
          <p:cNvSpPr txBox="1"/>
          <p:nvPr/>
        </p:nvSpPr>
        <p:spPr>
          <a:xfrm>
            <a:off x="1587318" y="1428750"/>
            <a:ext cx="2717412"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b.getBalance</a:t>
            </a:r>
            <a:r>
              <a:rPr lang="en-US" sz="1800" dirty="0">
                <a:latin typeface="Consolas" panose="020B0609020204030204" pitchFamily="49" charset="0"/>
                <a:cs typeface="Consolas" panose="020B0609020204030204" pitchFamily="49" charset="0"/>
              </a:rPr>
              <a:t>()</a:t>
            </a:r>
          </a:p>
        </p:txBody>
      </p:sp>
      <p:sp>
        <p:nvSpPr>
          <p:cNvPr id="8" name="TextBox 7"/>
          <p:cNvSpPr txBox="1"/>
          <p:nvPr/>
        </p:nvSpPr>
        <p:spPr>
          <a:xfrm>
            <a:off x="1524000" y="2797373"/>
            <a:ext cx="2844048"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b.setBalance</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*1.1)</a:t>
            </a:r>
          </a:p>
        </p:txBody>
      </p:sp>
      <p:sp>
        <p:nvSpPr>
          <p:cNvPr id="9" name="TextBox 8"/>
          <p:cNvSpPr txBox="1"/>
          <p:nvPr/>
        </p:nvSpPr>
        <p:spPr>
          <a:xfrm>
            <a:off x="1650637" y="3711773"/>
            <a:ext cx="2590774"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a.withdraw</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*0.1)</a:t>
            </a:r>
          </a:p>
        </p:txBody>
      </p:sp>
      <p:sp>
        <p:nvSpPr>
          <p:cNvPr id="10" name="TextBox 9"/>
          <p:cNvSpPr txBox="1"/>
          <p:nvPr/>
        </p:nvSpPr>
        <p:spPr>
          <a:xfrm>
            <a:off x="6254321" y="971550"/>
            <a:ext cx="954108" cy="369332"/>
          </a:xfrm>
          <a:prstGeom prst="rect">
            <a:avLst/>
          </a:prstGeom>
          <a:noFill/>
        </p:spPr>
        <p:txBody>
          <a:bodyPr wrap="none" rtlCol="0">
            <a:spAutoFit/>
          </a:bodyPr>
          <a:lstStyle/>
          <a:p>
            <a:pPr algn="ctr"/>
            <a:r>
              <a:rPr lang="en-US" sz="1800" dirty="0"/>
              <a:t>client C</a:t>
            </a:r>
          </a:p>
        </p:txBody>
      </p:sp>
      <p:sp>
        <p:nvSpPr>
          <p:cNvPr id="11" name="TextBox 10"/>
          <p:cNvSpPr txBox="1"/>
          <p:nvPr/>
        </p:nvSpPr>
        <p:spPr>
          <a:xfrm>
            <a:off x="5372670" y="1731565"/>
            <a:ext cx="2717412"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b.getBalance</a:t>
            </a:r>
            <a:r>
              <a:rPr lang="en-US" sz="1800" dirty="0">
                <a:latin typeface="Consolas" panose="020B0609020204030204" pitchFamily="49" charset="0"/>
                <a:cs typeface="Consolas" panose="020B0609020204030204" pitchFamily="49" charset="0"/>
              </a:rPr>
              <a:t>()</a:t>
            </a:r>
          </a:p>
        </p:txBody>
      </p:sp>
      <p:sp>
        <p:nvSpPr>
          <p:cNvPr id="12" name="TextBox 11"/>
          <p:cNvSpPr txBox="1"/>
          <p:nvPr/>
        </p:nvSpPr>
        <p:spPr>
          <a:xfrm>
            <a:off x="5309352" y="2416373"/>
            <a:ext cx="2844048" cy="369332"/>
          </a:xfrm>
          <a:prstGeom prst="rect">
            <a:avLst/>
          </a:prstGeom>
          <a:noFill/>
        </p:spPr>
        <p:txBody>
          <a:bodyPr wrap="none" rtlCol="0">
            <a:spAutoFit/>
          </a:bodyPr>
          <a:lstStyle/>
          <a:p>
            <a:pPr algn="ctr"/>
            <a:r>
              <a:rPr lang="en-US" sz="1800" dirty="0" err="1">
                <a:solidFill>
                  <a:srgbClr val="FF0000"/>
                </a:solidFill>
                <a:latin typeface="Consolas" panose="020B0609020204030204" pitchFamily="49" charset="0"/>
                <a:cs typeface="Consolas" panose="020B0609020204030204" pitchFamily="49" charset="0"/>
              </a:rPr>
              <a:t>b.setBalance</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FF0000"/>
                </a:solidFill>
                <a:latin typeface="Consolas" panose="020B0609020204030204" pitchFamily="49" charset="0"/>
                <a:cs typeface="Consolas" panose="020B0609020204030204" pitchFamily="49" charset="0"/>
              </a:rPr>
              <a:t>bal</a:t>
            </a:r>
            <a:r>
              <a:rPr lang="en-US" sz="1800" dirty="0">
                <a:solidFill>
                  <a:srgbClr val="FF0000"/>
                </a:solidFill>
                <a:latin typeface="Consolas" panose="020B0609020204030204" pitchFamily="49" charset="0"/>
                <a:cs typeface="Consolas" panose="020B0609020204030204" pitchFamily="49" charset="0"/>
              </a:rPr>
              <a:t>*1.1)</a:t>
            </a:r>
          </a:p>
        </p:txBody>
      </p:sp>
      <p:sp>
        <p:nvSpPr>
          <p:cNvPr id="13" name="TextBox 12"/>
          <p:cNvSpPr txBox="1"/>
          <p:nvPr/>
        </p:nvSpPr>
        <p:spPr>
          <a:xfrm>
            <a:off x="5435988" y="3178373"/>
            <a:ext cx="2590774" cy="369332"/>
          </a:xfrm>
          <a:prstGeom prst="rect">
            <a:avLst/>
          </a:prstGeom>
          <a:noFill/>
        </p:spPr>
        <p:txBody>
          <a:bodyPr wrap="none" rtlCol="0">
            <a:spAutoFit/>
          </a:bodyPr>
          <a:lstStyle/>
          <a:p>
            <a:pPr algn="ctr"/>
            <a:r>
              <a:rPr lang="en-US" sz="1800" dirty="0" err="1">
                <a:latin typeface="Consolas" panose="020B0609020204030204" pitchFamily="49" charset="0"/>
                <a:cs typeface="Consolas" panose="020B0609020204030204" pitchFamily="49" charset="0"/>
              </a:rPr>
              <a:t>c.withdraw</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bal</a:t>
            </a:r>
            <a:r>
              <a:rPr lang="en-US" sz="1800" dirty="0">
                <a:latin typeface="Consolas" panose="020B0609020204030204" pitchFamily="49" charset="0"/>
                <a:cs typeface="Consolas" panose="020B0609020204030204" pitchFamily="49" charset="0"/>
              </a:rPr>
              <a:t>*0.1)</a:t>
            </a:r>
          </a:p>
        </p:txBody>
      </p:sp>
      <p:cxnSp>
        <p:nvCxnSpPr>
          <p:cNvPr id="15" name="Straight Arrow Connector 14"/>
          <p:cNvCxnSpPr>
            <a:stCxn id="7" idx="2"/>
            <a:endCxn id="8" idx="0"/>
          </p:cNvCxnSpPr>
          <p:nvPr/>
        </p:nvCxnSpPr>
        <p:spPr>
          <a:xfrm>
            <a:off x="2946024" y="1798082"/>
            <a:ext cx="0" cy="99929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2946024" y="3166705"/>
            <a:ext cx="0" cy="5450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2" idx="0"/>
          </p:cNvCxnSpPr>
          <p:nvPr/>
        </p:nvCxnSpPr>
        <p:spPr>
          <a:xfrm>
            <a:off x="6731376" y="2100897"/>
            <a:ext cx="0" cy="31547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0"/>
          </p:cNvCxnSpPr>
          <p:nvPr/>
        </p:nvCxnSpPr>
        <p:spPr>
          <a:xfrm flipH="1">
            <a:off x="6731375" y="2785705"/>
            <a:ext cx="1" cy="3926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418277"/>
      </p:ext>
    </p:extLst>
  </p:cSld>
  <p:clrMapOvr>
    <a:masterClrMapping/>
  </p:clrMapOvr>
</p:sld>
</file>

<file path=ppt/theme/theme1.xml><?xml version="1.0" encoding="utf-8"?>
<a:theme xmlns:a="http://schemas.openxmlformats.org/drawingml/2006/main" name="ID2201">
  <a:themeElements>
    <a:clrScheme name="KTH">
      <a:dk1>
        <a:sysClr val="windowText" lastClr="000000"/>
      </a:dk1>
      <a:lt1>
        <a:sysClr val="window" lastClr="FFFFFF"/>
      </a:lt1>
      <a:dk2>
        <a:srgbClr val="1F497D"/>
      </a:dk2>
      <a:lt2>
        <a:srgbClr val="EEECE1"/>
      </a:lt2>
      <a:accent1>
        <a:srgbClr val="1954A6"/>
      </a:accent1>
      <a:accent2>
        <a:srgbClr val="5494E6"/>
      </a:accent2>
      <a:accent3>
        <a:srgbClr val="62922E"/>
      </a:accent3>
      <a:accent4>
        <a:srgbClr val="A2D16E"/>
      </a:accent4>
      <a:accent5>
        <a:srgbClr val="9D102D"/>
      </a:accent5>
      <a:accent6>
        <a:srgbClr val="E74769"/>
      </a:accent6>
      <a:hlink>
        <a:srgbClr val="C2C2C4"/>
      </a:hlink>
      <a:folHlink>
        <a:srgbClr val="800080"/>
      </a:folHlink>
    </a:clrScheme>
    <a:fontScheme name="Anpassat 2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ID2201</Template>
  <TotalTime>7996</TotalTime>
  <Words>6351</Words>
  <Application>Microsoft Macintosh PowerPoint</Application>
  <PresentationFormat>On-screen Show (16:9)</PresentationFormat>
  <Paragraphs>583</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Consolas</vt:lpstr>
      <vt:lpstr>ID2201</vt:lpstr>
      <vt:lpstr>Transactions</vt:lpstr>
      <vt:lpstr>Atomic operations</vt:lpstr>
      <vt:lpstr>Surviving a crash</vt:lpstr>
      <vt:lpstr>A sequence of operations</vt:lpstr>
      <vt:lpstr>ACID</vt:lpstr>
      <vt:lpstr>The solution - not</vt:lpstr>
      <vt:lpstr>The transaction API</vt:lpstr>
      <vt:lpstr>Bank example</vt:lpstr>
      <vt:lpstr>Lost update</vt:lpstr>
      <vt:lpstr>Inconsistent retrieval</vt:lpstr>
      <vt:lpstr>Serial equivalence</vt:lpstr>
      <vt:lpstr>Conflicting operations</vt:lpstr>
      <vt:lpstr>Lost update - revisited</vt:lpstr>
      <vt:lpstr>Lost update - revisited</vt:lpstr>
      <vt:lpstr>Inconsistent retrieval - revisited</vt:lpstr>
      <vt:lpstr>More problems: Dirty read</vt:lpstr>
      <vt:lpstr>Recoverability from aborts</vt:lpstr>
      <vt:lpstr>Cascading abort</vt:lpstr>
      <vt:lpstr>Dirty read</vt:lpstr>
      <vt:lpstr>Premature writes</vt:lpstr>
      <vt:lpstr>Strict execution</vt:lpstr>
      <vt:lpstr>How do we..</vt:lpstr>
      <vt:lpstr>Locks</vt:lpstr>
      <vt:lpstr>Strict two-phase locking</vt:lpstr>
      <vt:lpstr>Read and write locks</vt:lpstr>
      <vt:lpstr>Two-version locking</vt:lpstr>
      <vt:lpstr>Hierarchical locks</vt:lpstr>
      <vt:lpstr>Why locking s*cks</vt:lpstr>
      <vt:lpstr>Optimistic concurrency control</vt:lpstr>
      <vt:lpstr>Let’s be optimistic</vt:lpstr>
      <vt:lpstr>Validation</vt:lpstr>
      <vt:lpstr>Validation</vt:lpstr>
      <vt:lpstr>Backwards validation</vt:lpstr>
      <vt:lpstr>Forward validation</vt:lpstr>
      <vt:lpstr>Optimistic - pros and cons</vt:lpstr>
      <vt:lpstr>Timestamp ordering</vt:lpstr>
      <vt:lpstr>Timestamp ordering implementation</vt:lpstr>
      <vt:lpstr>Write operation and timestamps</vt:lpstr>
      <vt:lpstr>Read operation and timestamps</vt:lpstr>
      <vt:lpstr>Read and timestamps – how about this</vt:lpstr>
      <vt:lpstr>Multiversion timestamp</vt:lpstr>
      <vt:lpstr>Timestamp ordering</vt:lpstr>
      <vt:lpstr>Summary</vt:lpstr>
      <vt:lpstr>ID2201 Distributed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dc:title>
  <dc:creator>Johan Montelius and Vladimir Vlassov</dc:creator>
  <cp:lastModifiedBy>Vladimir Vlassov</cp:lastModifiedBy>
  <cp:revision>139</cp:revision>
  <cp:lastPrinted>2022-10-02T10:04:41Z</cp:lastPrinted>
  <dcterms:created xsi:type="dcterms:W3CDTF">2016-08-28T09:20:30Z</dcterms:created>
  <dcterms:modified xsi:type="dcterms:W3CDTF">2023-09-26T15:40:15Z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2016-08-26T00:00:00Z</vt:filetime>
  </property>
  <property fmtid="{D5CDD505-2E9C-101B-9397-08002B2CF9AE}" pid="3" name="Creator">
    <vt:lpwstr>LaTeX with Beamer class version 3.26</vt:lpwstr>
  </property>
  <property fmtid="{D5CDD505-2E9C-101B-9397-08002B2CF9AE}" pid="4" name="LastSaved">
    <vt:filetime>2016-08-28T00:00:00Z</vt:filetime>
  </property>
</Properties>
</file>