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5160"/>
          </a:xfrm>
          <a:prstGeom prst="rect">
            <a:avLst/>
          </a:prstGeom>
        </p:spPr>
        <p:txBody>
          <a:bodyPr lIns="0" rIns="0" tIns="0" bIns="0" anchor="ctr"/>
          <a:p>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5160"/>
          </a:xfrm>
          <a:prstGeom prst="rect">
            <a:avLst/>
          </a:prstGeom>
        </p:spPr>
        <p:txBody>
          <a:bodyPr lIns="0" rIns="0" tIns="0" bIns="0" anchor="ctr"/>
          <a:p>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31"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32"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5160"/>
          </a:xfrm>
          <a:prstGeom prst="rect">
            <a:avLst/>
          </a:prstGeom>
        </p:spPr>
        <p:txBody>
          <a:bodyPr lIns="0" rIns="0" tIns="0" bIns="0" anchor="ctr"/>
          <a:p>
            <a:endParaRPr/>
          </a:p>
        </p:txBody>
      </p:sp>
      <p:sp>
        <p:nvSpPr>
          <p:cNvPr id="34"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35"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36" name="" descr=""/>
          <p:cNvPicPr/>
          <p:nvPr/>
        </p:nvPicPr>
        <p:blipFill>
          <a:blip r:embed="rId2"/>
          <a:stretch>
            <a:fillRect/>
          </a:stretch>
        </p:blipFill>
        <p:spPr>
          <a:xfrm>
            <a:off x="3602880" y="1604520"/>
            <a:ext cx="4984920" cy="3977280"/>
          </a:xfrm>
          <a:prstGeom prst="rect">
            <a:avLst/>
          </a:prstGeom>
          <a:ln>
            <a:noFill/>
          </a:ln>
        </p:spPr>
      </p:pic>
      <p:pic>
        <p:nvPicPr>
          <p:cNvPr id="37"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5160"/>
          </a:xfrm>
          <a:prstGeom prst="rect">
            <a:avLst/>
          </a:prstGeom>
        </p:spPr>
        <p:txBody>
          <a:bodyPr lIns="0" rIns="0" tIns="0" bIns="0" anchor="ctr"/>
          <a:p>
            <a:endParaRPr/>
          </a:p>
        </p:txBody>
      </p:sp>
      <p:sp>
        <p:nvSpPr>
          <p:cNvPr id="5"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5160"/>
          </a:xfrm>
          <a:prstGeom prst="rect">
            <a:avLst/>
          </a:prstGeom>
        </p:spPr>
        <p:txBody>
          <a:bodyPr lIns="0" rIns="0" tIns="0" bIns="0" anchor="ctr"/>
          <a:p>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5160"/>
          </a:xfrm>
          <a:prstGeom prst="rect">
            <a:avLst/>
          </a:prstGeom>
        </p:spPr>
        <p:txBody>
          <a:bodyPr lIns="0" rIns="0" tIns="0" bIns="0" anchor="ctr"/>
          <a:p>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51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5160"/>
          </a:xfrm>
          <a:prstGeom prst="rect">
            <a:avLst/>
          </a:prstGeom>
        </p:spPr>
        <p:txBody>
          <a:bodyPr lIns="0" rIns="0" tIns="0" bIns="0" anchor="ctr"/>
          <a:p>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5"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6"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5160"/>
          </a:xfrm>
          <a:prstGeom prst="rect">
            <a:avLst/>
          </a:prstGeom>
        </p:spPr>
        <p:txBody>
          <a:bodyPr lIns="0" rIns="0" tIns="0" bIns="0" anchor="ctr"/>
          <a:p>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5160"/>
          </a:xfrm>
          <a:prstGeom prst="rect">
            <a:avLst/>
          </a:prstGeom>
        </p:spPr>
        <p:txBody>
          <a:bodyPr lIns="0" rIns="0" tIns="0" bIns="0" anchor="ctr"/>
          <a:p>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01560" y="6229800"/>
            <a:ext cx="456480" cy="456480"/>
          </a:xfrm>
          <a:prstGeom prst="ellipse">
            <a:avLst/>
          </a:prstGeom>
          <a:blipFill>
            <a:blip r:embed="rId2"/>
            <a:tile/>
          </a:blipFill>
          <a:ln w="25560">
            <a:noFill/>
          </a:ln>
        </p:spPr>
      </p:sp>
      <p:sp>
        <p:nvSpPr>
          <p:cNvPr id="1" name="CustomShape 2"/>
          <p:cNvSpPr/>
          <p:nvPr/>
        </p:nvSpPr>
        <p:spPr>
          <a:xfrm>
            <a:off x="11431080" y="6258960"/>
            <a:ext cx="398160" cy="398160"/>
          </a:xfrm>
          <a:prstGeom prst="ellipse">
            <a:avLst/>
          </a:prstGeom>
          <a:noFill/>
          <a:ln w="12600">
            <a:solidFill>
              <a:srgbClr val="ffffff"/>
            </a:solidFill>
            <a:round/>
          </a:ln>
        </p:spPr>
      </p:sp>
      <p:sp>
        <p:nvSpPr>
          <p:cNvPr id="2" name="PlaceHolder 3"/>
          <p:cNvSpPr>
            <a:spLocks noGrp="1"/>
          </p:cNvSpPr>
          <p:nvPr>
            <p:ph type="title"/>
          </p:nvPr>
        </p:nvSpPr>
        <p:spPr>
          <a:xfrm>
            <a:off x="609480" y="273600"/>
            <a:ext cx="10972440" cy="1144800"/>
          </a:xfrm>
          <a:prstGeom prst="rect">
            <a:avLst/>
          </a:prstGeom>
        </p:spPr>
        <p:txBody>
          <a:bodyPr lIns="0" rIns="0" tIns="0" bIns="0" anchor="ctr"/>
          <a:p>
            <a:r>
              <a:rPr lang="en-US">
                <a:latin typeface="Arial"/>
              </a:rPr>
              <a:t>Click to edit the title text format</a:t>
            </a:r>
            <a:endParaRPr/>
          </a:p>
        </p:txBody>
      </p:sp>
      <p:sp>
        <p:nvSpPr>
          <p:cNvPr id="3" name="PlaceHolder 4"/>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2800">
                <a:latin typeface="Arial"/>
              </a:rPr>
              <a:t>Click to edit the outline text format</a:t>
            </a:r>
            <a:endParaRPr/>
          </a:p>
          <a:p>
            <a:pPr lvl="1">
              <a:buSzPct val="75000"/>
              <a:buFont typeface="StarSymbol"/>
              <a:buChar char=""/>
            </a:pPr>
            <a:r>
              <a:rPr lang="en-US" sz="2000">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 name="CustomShape 1"/>
          <p:cNvSpPr/>
          <p:nvPr/>
        </p:nvSpPr>
        <p:spPr>
          <a:xfrm>
            <a:off x="1051560" y="1432080"/>
            <a:ext cx="9966240" cy="3035160"/>
          </a:xfrm>
          <a:prstGeom prst="rect">
            <a:avLst/>
          </a:prstGeom>
          <a:noFill/>
          <a:ln>
            <a:noFill/>
          </a:ln>
        </p:spPr>
        <p:txBody>
          <a:bodyPr lIns="90000" rIns="90000" tIns="45000" bIns="45000" anchor="ctr"/>
          <a:p>
            <a:pPr>
              <a:lnSpc>
                <a:spcPct val="80000"/>
              </a:lnSpc>
            </a:pPr>
            <a:r>
              <a:rPr lang="en-US" sz="9600">
                <a:solidFill>
                  <a:srgbClr val="000000"/>
                </a:solidFill>
                <a:latin typeface="Rockwell Condensed"/>
                <a:ea typeface="DejaVu Sans"/>
              </a:rPr>
              <a:t>FOUR IN A ROW</a:t>
            </a:r>
            <a:endParaRPr/>
          </a:p>
        </p:txBody>
      </p:sp>
      <p:sp>
        <p:nvSpPr>
          <p:cNvPr id="39" name="CustomShape 2"/>
          <p:cNvSpPr/>
          <p:nvPr/>
        </p:nvSpPr>
        <p:spPr>
          <a:xfrm>
            <a:off x="1069920" y="4389120"/>
            <a:ext cx="7890480" cy="1069200"/>
          </a:xfrm>
          <a:prstGeom prst="rect">
            <a:avLst/>
          </a:prstGeom>
          <a:noFill/>
          <a:ln>
            <a:noFill/>
          </a:ln>
        </p:spPr>
        <p:txBody>
          <a:bodyPr lIns="90000" rIns="90000" tIns="45000" bIns="45000"/>
          <a:p>
            <a:pPr>
              <a:lnSpc>
                <a:spcPct val="100000"/>
              </a:lnSpc>
            </a:pPr>
            <a:r>
              <a:rPr lang="en-US" sz="2200">
                <a:solidFill>
                  <a:srgbClr val="000000"/>
                </a:solidFill>
                <a:latin typeface="Rockwell"/>
                <a:ea typeface="DejaVu Sans"/>
              </a:rPr>
              <a:t>Irving Salmerón A01207256</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 name="CustomShape 1"/>
          <p:cNvSpPr/>
          <p:nvPr/>
        </p:nvSpPr>
        <p:spPr>
          <a:xfrm>
            <a:off x="7955280" y="1097280"/>
            <a:ext cx="3794040" cy="1736640"/>
          </a:xfrm>
          <a:prstGeom prst="rect">
            <a:avLst/>
          </a:prstGeom>
          <a:noFill/>
          <a:ln>
            <a:noFill/>
          </a:ln>
        </p:spPr>
        <p:txBody>
          <a:bodyPr lIns="90000" rIns="90000" tIns="45000" bIns="45000" anchor="b"/>
          <a:p>
            <a:r>
              <a:rPr b="1" lang="en-US" sz="3200">
                <a:solidFill>
                  <a:srgbClr val="000000"/>
                </a:solidFill>
                <a:latin typeface="Rockwell Condensed"/>
                <a:ea typeface="DejaVu Sans"/>
              </a:rPr>
              <a:t>Four in a row:</a:t>
            </a:r>
            <a:endParaRPr/>
          </a:p>
          <a:p>
            <a:r>
              <a:rPr b="1" lang="en-US" sz="3200">
                <a:solidFill>
                  <a:srgbClr val="000000"/>
                </a:solidFill>
                <a:latin typeface="Rockwell Condensed"/>
                <a:ea typeface="DejaVu Sans"/>
              </a:rPr>
              <a:t>introduction</a:t>
            </a:r>
            <a:endParaRPr/>
          </a:p>
          <a:p>
            <a:pPr>
              <a:lnSpc>
                <a:spcPct val="100000"/>
              </a:lnSpc>
            </a:pPr>
            <a:endParaRPr/>
          </a:p>
        </p:txBody>
      </p:sp>
      <p:sp>
        <p:nvSpPr>
          <p:cNvPr id="41" name="CustomShape 2"/>
          <p:cNvSpPr/>
          <p:nvPr/>
        </p:nvSpPr>
        <p:spPr>
          <a:xfrm>
            <a:off x="838080" y="685800"/>
            <a:ext cx="6711120" cy="5019480"/>
          </a:xfrm>
          <a:prstGeom prst="rect">
            <a:avLst/>
          </a:prstGeom>
          <a:noFill/>
          <a:ln>
            <a:noFill/>
          </a:ln>
        </p:spPr>
        <p:txBody>
          <a:bodyPr lIns="90000" rIns="90000" tIns="45000" bIns="45000"/>
          <a:p>
            <a:pPr>
              <a:lnSpc>
                <a:spcPct val="100000"/>
              </a:lnSpc>
              <a:buSzPct val="85000"/>
              <a:buFont typeface="Wingdings" charset="2"/>
              <a:buChar char=""/>
            </a:pPr>
            <a:r>
              <a:rPr lang="en-US" sz="2000">
                <a:solidFill>
                  <a:srgbClr val="000000"/>
                </a:solidFill>
                <a:latin typeface="Rockwell"/>
                <a:ea typeface="DejaVu Sans"/>
              </a:rPr>
              <a:t>Rules</a:t>
            </a:r>
            <a:endParaRPr/>
          </a:p>
          <a:p>
            <a:pPr lvl="1">
              <a:lnSpc>
                <a:spcPct val="100000"/>
              </a:lnSpc>
              <a:buSzPct val="85000"/>
              <a:buFont typeface="Wingdings" charset="2"/>
              <a:buChar char=""/>
            </a:pPr>
            <a:r>
              <a:rPr lang="en-US">
                <a:solidFill>
                  <a:srgbClr val="000000"/>
                </a:solidFill>
                <a:latin typeface="Rockwell"/>
                <a:ea typeface="DejaVu Sans"/>
              </a:rPr>
              <a:t>1 vs 1</a:t>
            </a:r>
            <a:endParaRPr/>
          </a:p>
          <a:p>
            <a:pPr lvl="1">
              <a:lnSpc>
                <a:spcPct val="100000"/>
              </a:lnSpc>
              <a:buSzPct val="85000"/>
              <a:buFont typeface="Wingdings" charset="2"/>
              <a:buChar char=""/>
            </a:pPr>
            <a:r>
              <a:rPr lang="en-US">
                <a:solidFill>
                  <a:srgbClr val="000000"/>
                </a:solidFill>
                <a:latin typeface="Rockwell"/>
                <a:ea typeface="DejaVu Sans"/>
              </a:rPr>
              <a:t>Play in turns</a:t>
            </a:r>
            <a:endParaRPr/>
          </a:p>
          <a:p>
            <a:pPr lvl="1">
              <a:lnSpc>
                <a:spcPct val="100000"/>
              </a:lnSpc>
              <a:buSzPct val="85000"/>
              <a:buFont typeface="Wingdings" charset="2"/>
              <a:buChar char=""/>
            </a:pPr>
            <a:r>
              <a:rPr lang="en-US">
                <a:solidFill>
                  <a:srgbClr val="000000"/>
                </a:solidFill>
                <a:latin typeface="Rockwell"/>
                <a:ea typeface="DejaVu Sans"/>
              </a:rPr>
              <a:t>The goal is to connect 4 tiles in any direction: horizontal, vertical or diagonal.</a:t>
            </a:r>
            <a:endParaRPr/>
          </a:p>
          <a:p>
            <a:pPr lvl="1">
              <a:lnSpc>
                <a:spcPct val="100000"/>
              </a:lnSpc>
              <a:buSzPct val="85000"/>
              <a:buFont typeface="Wingdings" charset="2"/>
              <a:buChar char=""/>
            </a:pPr>
            <a:r>
              <a:rPr lang="en-US">
                <a:solidFill>
                  <a:srgbClr val="000000"/>
                </a:solidFill>
                <a:latin typeface="Rockwell"/>
                <a:ea typeface="DejaVu Sans"/>
              </a:rPr>
              <a:t>7 columns X 6 rows board</a:t>
            </a:r>
            <a:endParaRPr/>
          </a:p>
          <a:p>
            <a:pPr lvl="1">
              <a:lnSpc>
                <a:spcPct val="100000"/>
              </a:lnSpc>
              <a:buSzPct val="85000"/>
              <a:buFont typeface="Wingdings" charset="2"/>
              <a:buChar char=""/>
            </a:pPr>
            <a:r>
              <a:rPr lang="en-US">
                <a:solidFill>
                  <a:srgbClr val="000000"/>
                </a:solidFill>
                <a:latin typeface="Rockwell"/>
                <a:ea typeface="DejaVu Sans"/>
              </a:rPr>
              <a:t>Draw</a:t>
            </a:r>
            <a:endParaRPr/>
          </a:p>
          <a:p>
            <a:pPr>
              <a:lnSpc>
                <a:spcPct val="100000"/>
              </a:lnSpc>
            </a:pPr>
            <a:endParaRPr/>
          </a:p>
          <a:p>
            <a:pPr>
              <a:lnSpc>
                <a:spcPct val="100000"/>
              </a:lnSpc>
            </a:pPr>
            <a:endParaRPr/>
          </a:p>
        </p:txBody>
      </p:sp>
      <p:pic>
        <p:nvPicPr>
          <p:cNvPr id="42" name="Imagen 12" descr=""/>
          <p:cNvPicPr/>
          <p:nvPr/>
        </p:nvPicPr>
        <p:blipFill>
          <a:blip r:embed="rId1"/>
          <a:stretch>
            <a:fillRect/>
          </a:stretch>
        </p:blipFill>
        <p:spPr>
          <a:xfrm>
            <a:off x="8945640" y="2837880"/>
            <a:ext cx="2407320" cy="205200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 name="CustomShape 1"/>
          <p:cNvSpPr/>
          <p:nvPr/>
        </p:nvSpPr>
        <p:spPr>
          <a:xfrm>
            <a:off x="1069920" y="484560"/>
            <a:ext cx="10057680" cy="1608480"/>
          </a:xfrm>
          <a:prstGeom prst="rect">
            <a:avLst/>
          </a:prstGeom>
          <a:noFill/>
          <a:ln>
            <a:noFill/>
          </a:ln>
        </p:spPr>
        <p:txBody>
          <a:bodyPr lIns="90000" rIns="90000" tIns="45000" bIns="45000" anchor="ctr"/>
          <a:p>
            <a:pPr>
              <a:lnSpc>
                <a:spcPct val="90000"/>
              </a:lnSpc>
            </a:pPr>
            <a:r>
              <a:rPr lang="en-US" sz="5400">
                <a:solidFill>
                  <a:srgbClr val="000000"/>
                </a:solidFill>
                <a:latin typeface="Rockwell Condensed"/>
                <a:ea typeface="DejaVu Sans"/>
              </a:rPr>
              <a:t>How it works?</a:t>
            </a:r>
            <a:endParaRPr/>
          </a:p>
        </p:txBody>
      </p:sp>
      <p:sp>
        <p:nvSpPr>
          <p:cNvPr id="44" name="CustomShape 2"/>
          <p:cNvSpPr/>
          <p:nvPr/>
        </p:nvSpPr>
        <p:spPr>
          <a:xfrm>
            <a:off x="1069920" y="2121480"/>
            <a:ext cx="10057680" cy="4050000"/>
          </a:xfrm>
          <a:prstGeom prst="rect">
            <a:avLst/>
          </a:prstGeom>
          <a:noFill/>
          <a:ln>
            <a:noFill/>
          </a:ln>
        </p:spPr>
        <p:txBody>
          <a:bodyPr lIns="90000" rIns="90000" tIns="45000" bIns="45000"/>
          <a:p>
            <a:pPr>
              <a:lnSpc>
                <a:spcPct val="90000"/>
              </a:lnSpc>
              <a:buSzPct val="85000"/>
              <a:buFont typeface="Wingdings" charset="2"/>
              <a:buChar char=""/>
            </a:pPr>
            <a:r>
              <a:rPr lang="en-US" sz="2000">
                <a:solidFill>
                  <a:srgbClr val="000000"/>
                </a:solidFill>
                <a:latin typeface="Rockwell"/>
                <a:ea typeface="DejaVu Sans"/>
              </a:rPr>
              <a:t>Structured thinking</a:t>
            </a:r>
            <a:endParaRPr/>
          </a:p>
          <a:p>
            <a:pPr>
              <a:lnSpc>
                <a:spcPct val="90000"/>
              </a:lnSpc>
              <a:buSzPct val="85000"/>
              <a:buFont typeface="Wingdings" charset="2"/>
              <a:buChar char=""/>
            </a:pPr>
            <a:r>
              <a:rPr lang="en-US" sz="2000">
                <a:solidFill>
                  <a:srgbClr val="000000"/>
                </a:solidFill>
                <a:latin typeface="Rockwell"/>
                <a:ea typeface="DejaVu Sans"/>
              </a:rPr>
              <a:t>Exponential possibilities as the depth grows: 417750499600 possible states [1]</a:t>
            </a:r>
            <a:endParaRPr/>
          </a:p>
          <a:p>
            <a:pPr>
              <a:lnSpc>
                <a:spcPct val="90000"/>
              </a:lnSpc>
              <a:buSzPct val="85000"/>
              <a:buFont typeface="Wingdings" charset="2"/>
              <a:buChar char=""/>
            </a:pPr>
            <a:r>
              <a:rPr lang="en-US" sz="2000">
                <a:solidFill>
                  <a:srgbClr val="000000"/>
                </a:solidFill>
                <a:latin typeface="Rockwell"/>
                <a:ea typeface="DejaVu Sans"/>
              </a:rPr>
              <a:t>Minimax algorithm</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 name="CustomShape 1"/>
          <p:cNvSpPr/>
          <p:nvPr/>
        </p:nvSpPr>
        <p:spPr>
          <a:xfrm>
            <a:off x="1069920" y="484560"/>
            <a:ext cx="10057680" cy="1608480"/>
          </a:xfrm>
          <a:prstGeom prst="rect">
            <a:avLst/>
          </a:prstGeom>
          <a:noFill/>
          <a:ln>
            <a:noFill/>
          </a:ln>
        </p:spPr>
        <p:txBody>
          <a:bodyPr lIns="90000" rIns="90000" tIns="45000" bIns="45000" anchor="ctr"/>
          <a:p>
            <a:pPr>
              <a:lnSpc>
                <a:spcPct val="90000"/>
              </a:lnSpc>
            </a:pPr>
            <a:r>
              <a:rPr lang="en-US" sz="5400">
                <a:solidFill>
                  <a:srgbClr val="000000"/>
                </a:solidFill>
                <a:latin typeface="Rockwell Condensed"/>
                <a:ea typeface="DejaVu Sans"/>
              </a:rPr>
              <a:t>Minimax</a:t>
            </a:r>
            <a:endParaRPr/>
          </a:p>
        </p:txBody>
      </p:sp>
      <p:sp>
        <p:nvSpPr>
          <p:cNvPr id="46" name="CustomShape 2"/>
          <p:cNvSpPr/>
          <p:nvPr/>
        </p:nvSpPr>
        <p:spPr>
          <a:xfrm>
            <a:off x="1069920" y="2121480"/>
            <a:ext cx="10057680" cy="4050000"/>
          </a:xfrm>
          <a:prstGeom prst="rect">
            <a:avLst/>
          </a:prstGeom>
          <a:noFill/>
          <a:ln>
            <a:noFill/>
          </a:ln>
        </p:spPr>
        <p:txBody>
          <a:bodyPr lIns="90000" rIns="90000" tIns="45000" bIns="45000"/>
          <a:p>
            <a:pPr lvl="1">
              <a:lnSpc>
                <a:spcPct val="100000"/>
              </a:lnSpc>
              <a:buSzPct val="85000"/>
              <a:buFont typeface="Wingdings" charset="2"/>
              <a:buChar char=""/>
            </a:pPr>
            <a:r>
              <a:rPr lang="en-US">
                <a:solidFill>
                  <a:srgbClr val="000000"/>
                </a:solidFill>
                <a:latin typeface="Rockwell"/>
                <a:ea typeface="DejaVu Sans"/>
              </a:rPr>
              <a:t>Minimize the revenue of the opponent and maximize its own by thinking n steps ahead.</a:t>
            </a:r>
            <a:endParaRPr/>
          </a:p>
          <a:p>
            <a:pPr lvl="1">
              <a:lnSpc>
                <a:spcPct val="100000"/>
              </a:lnSpc>
              <a:buSzPct val="85000"/>
              <a:buFont typeface="Wingdings" charset="2"/>
              <a:buChar char=""/>
            </a:pPr>
            <a:r>
              <a:rPr lang="en-US">
                <a:solidFill>
                  <a:srgbClr val="000000"/>
                </a:solidFill>
                <a:latin typeface="Rockwell"/>
                <a:ea typeface="DejaVu Sans"/>
              </a:rPr>
              <a:t>Structure: decision tree</a:t>
            </a:r>
            <a:endParaRPr/>
          </a:p>
          <a:p>
            <a:pPr lvl="1">
              <a:lnSpc>
                <a:spcPct val="100000"/>
              </a:lnSpc>
              <a:buSzPct val="85000"/>
              <a:buFont typeface="Wingdings" charset="2"/>
              <a:buChar char=""/>
            </a:pPr>
            <a:r>
              <a:rPr lang="en-US">
                <a:solidFill>
                  <a:srgbClr val="000000"/>
                </a:solidFill>
                <a:latin typeface="Rockwell"/>
                <a:ea typeface="DejaVu Sans"/>
              </a:rPr>
              <a:t>Difficulty is determined by the depth of search in the tree</a:t>
            </a:r>
            <a:endParaRPr/>
          </a:p>
          <a:p>
            <a:pPr lvl="1">
              <a:lnSpc>
                <a:spcPct val="100000"/>
              </a:lnSpc>
              <a:buSzPct val="85000"/>
              <a:buFont typeface="Wingdings" charset="2"/>
              <a:buChar char=""/>
            </a:pPr>
            <a:r>
              <a:rPr lang="en-US">
                <a:solidFill>
                  <a:srgbClr val="000000"/>
                </a:solidFill>
                <a:latin typeface="Rockwell"/>
                <a:ea typeface="DejaVu Sans"/>
              </a:rPr>
              <a:t>Alpha-beta pruning</a:t>
            </a:r>
            <a:endParaRPr/>
          </a:p>
          <a:p>
            <a:pPr lvl="1">
              <a:lnSpc>
                <a:spcPct val="100000"/>
              </a:lnSpc>
              <a:buSzPct val="85000"/>
              <a:buFont typeface="Wingdings" charset="2"/>
              <a:buChar char=""/>
            </a:pPr>
            <a:r>
              <a:rPr lang="en-US">
                <a:solidFill>
                  <a:srgbClr val="000000"/>
                </a:solidFill>
                <a:latin typeface="Rockwell"/>
                <a:ea typeface="DejaVu Sans"/>
              </a:rPr>
              <a:t>Punctuations to board states</a:t>
            </a:r>
            <a:endParaRPr/>
          </a:p>
          <a:p>
            <a:pPr>
              <a:lnSpc>
                <a:spcPct val="100000"/>
              </a:lnSpc>
            </a:pPr>
            <a:endParaRPr/>
          </a:p>
        </p:txBody>
      </p:sp>
      <p:pic>
        <p:nvPicPr>
          <p:cNvPr id="47" name="Imagen 3" descr=""/>
          <p:cNvPicPr/>
          <p:nvPr/>
        </p:nvPicPr>
        <p:blipFill>
          <a:blip r:embed="rId1"/>
          <a:stretch>
            <a:fillRect/>
          </a:stretch>
        </p:blipFill>
        <p:spPr>
          <a:xfrm>
            <a:off x="5410080" y="3763800"/>
            <a:ext cx="5717520" cy="240768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 name="CustomShape 1"/>
          <p:cNvSpPr/>
          <p:nvPr/>
        </p:nvSpPr>
        <p:spPr>
          <a:xfrm>
            <a:off x="1069920" y="484560"/>
            <a:ext cx="10057680" cy="1608480"/>
          </a:xfrm>
          <a:prstGeom prst="rect">
            <a:avLst/>
          </a:prstGeom>
          <a:noFill/>
          <a:ln>
            <a:noFill/>
          </a:ln>
        </p:spPr>
        <p:txBody>
          <a:bodyPr lIns="90000" rIns="90000" tIns="45000" bIns="45000" anchor="ctr"/>
          <a:p>
            <a:pPr>
              <a:lnSpc>
                <a:spcPct val="90000"/>
              </a:lnSpc>
            </a:pPr>
            <a:r>
              <a:rPr lang="en-US" sz="5400">
                <a:solidFill>
                  <a:srgbClr val="000000"/>
                </a:solidFill>
                <a:latin typeface="Rockwell Condensed"/>
                <a:ea typeface="DejaVu Sans"/>
              </a:rPr>
              <a:t>Alpha-beta and state evaluation</a:t>
            </a:r>
            <a:endParaRPr/>
          </a:p>
        </p:txBody>
      </p:sp>
      <p:sp>
        <p:nvSpPr>
          <p:cNvPr id="49" name="CustomShape 2"/>
          <p:cNvSpPr/>
          <p:nvPr/>
        </p:nvSpPr>
        <p:spPr>
          <a:xfrm>
            <a:off x="1069920" y="2121480"/>
            <a:ext cx="10057680" cy="4050000"/>
          </a:xfrm>
          <a:prstGeom prst="rect">
            <a:avLst/>
          </a:prstGeom>
          <a:noFill/>
          <a:ln>
            <a:noFill/>
          </a:ln>
        </p:spPr>
        <p:txBody>
          <a:bodyPr lIns="90000" rIns="90000" tIns="45000" bIns="45000"/>
          <a:p>
            <a:pPr>
              <a:lnSpc>
                <a:spcPct val="90000"/>
              </a:lnSpc>
              <a:buSzPct val="85000"/>
              <a:buFont typeface="Wingdings" charset="2"/>
              <a:buChar char=""/>
            </a:pPr>
            <a:r>
              <a:rPr lang="en-US" sz="2000">
                <a:solidFill>
                  <a:srgbClr val="000000"/>
                </a:solidFill>
                <a:latin typeface="Rockwell"/>
                <a:ea typeface="DejaVu Sans"/>
              </a:rPr>
              <a:t>Alpha beta pruning works by calculating maximum and minimum values, the maximizer(computer) tries to get the highest board state while the minimizer is trying to get the lowest board state for the maximizer.</a:t>
            </a:r>
            <a:endParaRPr/>
          </a:p>
          <a:p>
            <a:pPr>
              <a:lnSpc>
                <a:spcPct val="90000"/>
              </a:lnSpc>
              <a:buSzPct val="85000"/>
              <a:buFont typeface="Wingdings" charset="2"/>
              <a:buChar char=""/>
            </a:pPr>
            <a:r>
              <a:rPr lang="en-US" sz="2000">
                <a:solidFill>
                  <a:srgbClr val="000000"/>
                </a:solidFill>
                <a:latin typeface="Rockwell"/>
                <a:ea typeface="DejaVu Sans"/>
              </a:rPr>
              <a:t>To complement punctuations to 4-in a row, 3-in a row and 2-in a row are given to determine how valuable a state is.</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 name="CustomShape 1"/>
          <p:cNvSpPr/>
          <p:nvPr/>
        </p:nvSpPr>
        <p:spPr>
          <a:xfrm>
            <a:off x="1069920" y="484560"/>
            <a:ext cx="10057680" cy="1608480"/>
          </a:xfrm>
          <a:prstGeom prst="rect">
            <a:avLst/>
          </a:prstGeom>
          <a:noFill/>
          <a:ln>
            <a:noFill/>
          </a:ln>
        </p:spPr>
        <p:txBody>
          <a:bodyPr lIns="90000" rIns="90000" tIns="45000" bIns="45000" anchor="ctr"/>
          <a:p>
            <a:pPr>
              <a:lnSpc>
                <a:spcPct val="90000"/>
              </a:lnSpc>
            </a:pPr>
            <a:r>
              <a:rPr lang="en-US" sz="5400">
                <a:solidFill>
                  <a:srgbClr val="000000"/>
                </a:solidFill>
                <a:latin typeface="Rockwell Condensed"/>
                <a:ea typeface="DejaVu Sans"/>
              </a:rPr>
              <a:t>Demo</a:t>
            </a:r>
            <a:endParaRPr/>
          </a:p>
        </p:txBody>
      </p:sp>
      <p:sp>
        <p:nvSpPr>
          <p:cNvPr id="51" name="CustomShape 2"/>
          <p:cNvSpPr/>
          <p:nvPr/>
        </p:nvSpPr>
        <p:spPr>
          <a:xfrm>
            <a:off x="1069920" y="2121480"/>
            <a:ext cx="10057680" cy="4050000"/>
          </a:xfrm>
          <a:prstGeom prst="rect">
            <a:avLst/>
          </a:prstGeom>
          <a:noFill/>
          <a:ln>
            <a:noFill/>
          </a:ln>
        </p:spPr>
        <p:txBody>
          <a:bodyPr lIns="90000" rIns="90000" tIns="45000" bIns="45000"/>
          <a:p>
            <a:pPr>
              <a:lnSpc>
                <a:spcPct val="90000"/>
              </a:lnSpc>
              <a:buSzPct val="85000"/>
              <a:buFont typeface="Wingdings" charset="2"/>
              <a:buChar char=""/>
            </a:pPr>
            <a:r>
              <a:rPr lang="en-US" sz="2000">
                <a:solidFill>
                  <a:srgbClr val="000000"/>
                </a:solidFill>
                <a:latin typeface="Rockwell"/>
                <a:ea typeface="DejaVu Sans"/>
              </a:rPr>
              <a:t>Human = X</a:t>
            </a:r>
            <a:endParaRPr/>
          </a:p>
          <a:p>
            <a:pPr>
              <a:lnSpc>
                <a:spcPct val="90000"/>
              </a:lnSpc>
              <a:buSzPct val="85000"/>
              <a:buFont typeface="Wingdings" charset="2"/>
              <a:buChar char=""/>
            </a:pPr>
            <a:r>
              <a:rPr lang="en-US" sz="2000">
                <a:solidFill>
                  <a:srgbClr val="000000"/>
                </a:solidFill>
                <a:latin typeface="Rockwell"/>
                <a:ea typeface="DejaVu Sans"/>
              </a:rPr>
              <a:t>Computer = O</a:t>
            </a:r>
            <a:endParaRPr/>
          </a:p>
          <a:p>
            <a:pPr>
              <a:lnSpc>
                <a:spcPct val="90000"/>
              </a:lnSpc>
            </a:pPr>
            <a:endParaRPr/>
          </a:p>
          <a:p>
            <a:pPr>
              <a:lnSpc>
                <a:spcPct val="90000"/>
              </a:lnSpc>
              <a:buSzPct val="85000"/>
              <a:buFont typeface="Wingdings" charset="2"/>
              <a:buChar char=""/>
            </a:pPr>
            <a:r>
              <a:rPr lang="en-US" sz="2000">
                <a:solidFill>
                  <a:srgbClr val="000000"/>
                </a:solidFill>
                <a:latin typeface="Rockwell"/>
                <a:ea typeface="DejaVu Sans"/>
              </a:rPr>
              <a:t>Who will win ?</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 name="CustomShape 1"/>
          <p:cNvSpPr/>
          <p:nvPr/>
        </p:nvSpPr>
        <p:spPr>
          <a:xfrm>
            <a:off x="1069920" y="484560"/>
            <a:ext cx="10057680" cy="1608480"/>
          </a:xfrm>
          <a:prstGeom prst="rect">
            <a:avLst/>
          </a:prstGeom>
          <a:noFill/>
          <a:ln>
            <a:noFill/>
          </a:ln>
        </p:spPr>
        <p:txBody>
          <a:bodyPr lIns="90000" rIns="90000" tIns="45000" bIns="45000" anchor="ctr"/>
          <a:p>
            <a:pPr>
              <a:lnSpc>
                <a:spcPct val="90000"/>
              </a:lnSpc>
            </a:pPr>
            <a:r>
              <a:rPr lang="en-US" sz="5400">
                <a:solidFill>
                  <a:srgbClr val="000000"/>
                </a:solidFill>
                <a:latin typeface="Rockwell Condensed"/>
                <a:ea typeface="DejaVu Sans"/>
              </a:rPr>
              <a:t>Problems and solutions</a:t>
            </a:r>
            <a:endParaRPr/>
          </a:p>
        </p:txBody>
      </p:sp>
      <p:sp>
        <p:nvSpPr>
          <p:cNvPr id="53" name="CustomShape 2"/>
          <p:cNvSpPr/>
          <p:nvPr/>
        </p:nvSpPr>
        <p:spPr>
          <a:xfrm>
            <a:off x="1069920" y="2121480"/>
            <a:ext cx="10057680" cy="4050000"/>
          </a:xfrm>
          <a:prstGeom prst="rect">
            <a:avLst/>
          </a:prstGeom>
          <a:noFill/>
          <a:ln>
            <a:noFill/>
          </a:ln>
        </p:spPr>
        <p:txBody>
          <a:bodyPr lIns="90000" rIns="90000" tIns="45000" bIns="45000"/>
          <a:p>
            <a:pPr>
              <a:lnSpc>
                <a:spcPct val="90000"/>
              </a:lnSpc>
              <a:buSzPct val="85000"/>
              <a:buFont typeface="Wingdings" charset="2"/>
              <a:buChar char=""/>
            </a:pPr>
            <a:r>
              <a:rPr lang="en-US" sz="2000">
                <a:solidFill>
                  <a:srgbClr val="000000"/>
                </a:solidFill>
                <a:latin typeface="Rockwell"/>
                <a:ea typeface="DejaVu Sans"/>
              </a:rPr>
              <a:t>The algorithm</a:t>
            </a:r>
            <a:endParaRPr/>
          </a:p>
          <a:p>
            <a:pPr>
              <a:lnSpc>
                <a:spcPct val="90000"/>
              </a:lnSpc>
              <a:buSzPct val="85000"/>
              <a:buFont typeface="Wingdings" charset="2"/>
              <a:buChar char=""/>
            </a:pPr>
            <a:r>
              <a:rPr lang="en-US" sz="2000">
                <a:solidFill>
                  <a:srgbClr val="000000"/>
                </a:solidFill>
                <a:latin typeface="Rockwell"/>
                <a:ea typeface="DejaVu Sans"/>
              </a:rPr>
              <a:t>States evaluation</a:t>
            </a:r>
            <a:endParaRPr/>
          </a:p>
          <a:p>
            <a:pPr>
              <a:lnSpc>
                <a:spcPct val="90000"/>
              </a:lnSpc>
              <a:buSzPct val="85000"/>
              <a:buFont typeface="Wingdings" charset="2"/>
              <a:buChar char=""/>
            </a:pPr>
            <a:r>
              <a:rPr lang="en-US" sz="2000">
                <a:solidFill>
                  <a:srgbClr val="000000"/>
                </a:solidFill>
                <a:latin typeface="Rockwell"/>
                <a:ea typeface="DejaVu Sans"/>
              </a:rPr>
              <a:t>Optimizing the implemented algorithm</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 name="CustomShape 1"/>
          <p:cNvSpPr/>
          <p:nvPr/>
        </p:nvSpPr>
        <p:spPr>
          <a:xfrm>
            <a:off x="1069920" y="484560"/>
            <a:ext cx="10057680" cy="1608480"/>
          </a:xfrm>
          <a:prstGeom prst="rect">
            <a:avLst/>
          </a:prstGeom>
          <a:noFill/>
          <a:ln>
            <a:noFill/>
          </a:ln>
        </p:spPr>
        <p:txBody>
          <a:bodyPr lIns="90000" rIns="90000" tIns="45000" bIns="45000" anchor="ctr"/>
          <a:p>
            <a:pPr>
              <a:lnSpc>
                <a:spcPct val="90000"/>
              </a:lnSpc>
            </a:pPr>
            <a:r>
              <a:rPr lang="en-US" sz="5400">
                <a:solidFill>
                  <a:srgbClr val="000000"/>
                </a:solidFill>
                <a:latin typeface="Rockwell Condensed"/>
                <a:ea typeface="DejaVu Sans"/>
              </a:rPr>
              <a:t>Thanks Everyone</a:t>
            </a:r>
            <a:endParaRPr/>
          </a:p>
          <a:p>
            <a:pPr>
              <a:lnSpc>
                <a:spcPct val="90000"/>
              </a:lnSpc>
            </a:pPr>
            <a:r>
              <a:rPr lang="en-US" sz="5400">
                <a:solidFill>
                  <a:srgbClr val="000000"/>
                </a:solidFill>
                <a:latin typeface="Rockwell Condensed"/>
                <a:ea typeface="DejaVu Sans"/>
              </a:rPr>
              <a:t>References:</a:t>
            </a:r>
            <a:endParaRPr/>
          </a:p>
        </p:txBody>
      </p:sp>
      <p:sp>
        <p:nvSpPr>
          <p:cNvPr id="55" name="CustomShape 2"/>
          <p:cNvSpPr/>
          <p:nvPr/>
        </p:nvSpPr>
        <p:spPr>
          <a:xfrm>
            <a:off x="1069920" y="2121480"/>
            <a:ext cx="10057680" cy="4050000"/>
          </a:xfrm>
          <a:prstGeom prst="rect">
            <a:avLst/>
          </a:prstGeom>
          <a:noFill/>
          <a:ln>
            <a:noFill/>
          </a:ln>
        </p:spPr>
      </p:sp>
      <p:sp>
        <p:nvSpPr>
          <p:cNvPr id="56" name="CustomShape 3"/>
          <p:cNvSpPr/>
          <p:nvPr/>
        </p:nvSpPr>
        <p:spPr>
          <a:xfrm>
            <a:off x="1227960" y="2544840"/>
            <a:ext cx="7031520" cy="639000"/>
          </a:xfrm>
          <a:prstGeom prst="rect">
            <a:avLst/>
          </a:prstGeom>
          <a:noFill/>
          <a:ln>
            <a:noFill/>
          </a:ln>
        </p:spPr>
        <p:txBody>
          <a:bodyPr wrap="none" lIns="90000" rIns="90000" tIns="45000" bIns="45000"/>
          <a:p>
            <a:pPr>
              <a:lnSpc>
                <a:spcPct val="100000"/>
              </a:lnSpc>
            </a:pPr>
            <a:r>
              <a:rPr lang="en-US">
                <a:solidFill>
                  <a:srgbClr val="000000"/>
                </a:solidFill>
                <a:latin typeface="Arial"/>
                <a:ea typeface="DejaVu Sans"/>
              </a:rPr>
              <a:t>[1] Weisstein, Eric W. "Connect-Four." From MathWorld--A Wolfram </a:t>
            </a:r>
            <a:endParaRPr/>
          </a:p>
          <a:p>
            <a:pPr>
              <a:lnSpc>
                <a:spcPct val="100000"/>
              </a:lnSpc>
            </a:pPr>
            <a:r>
              <a:rPr lang="en-US">
                <a:solidFill>
                  <a:srgbClr val="000000"/>
                </a:solidFill>
                <a:latin typeface="Arial"/>
                <a:ea typeface="DejaVu Sans"/>
              </a:rPr>
              <a:t>Web Resource. http://mathworld.wolfram.com/Connect-Four.html</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