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2"/>
  </p:notesMasterIdLst>
  <p:sldIdLst>
    <p:sldId id="269" r:id="rId2"/>
    <p:sldId id="278" r:id="rId3"/>
    <p:sldId id="286" r:id="rId4"/>
    <p:sldId id="287" r:id="rId5"/>
    <p:sldId id="288" r:id="rId6"/>
    <p:sldId id="290" r:id="rId7"/>
    <p:sldId id="291" r:id="rId8"/>
    <p:sldId id="289" r:id="rId9"/>
    <p:sldId id="292" r:id="rId10"/>
    <p:sldId id="293" r:id="rId11"/>
    <p:sldId id="294" r:id="rId12"/>
    <p:sldId id="295" r:id="rId13"/>
    <p:sldId id="296" r:id="rId14"/>
    <p:sldId id="297" r:id="rId15"/>
    <p:sldId id="298" r:id="rId16"/>
    <p:sldId id="299" r:id="rId17"/>
    <p:sldId id="300" r:id="rId18"/>
    <p:sldId id="301" r:id="rId19"/>
    <p:sldId id="302" r:id="rId20"/>
    <p:sldId id="277" r:id="rId21"/>
  </p:sldIdLst>
  <p:sldSz cx="9144000" cy="6858000" type="screen4x3"/>
  <p:notesSz cx="6858000" cy="9144000"/>
  <p:defaultTextStyle>
    <a:defPPr>
      <a:defRPr lang="en-GB"/>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95" autoAdjust="0"/>
  </p:normalViewPr>
  <p:slideViewPr>
    <p:cSldViewPr>
      <p:cViewPr varScale="1">
        <p:scale>
          <a:sx n="65" d="100"/>
          <a:sy n="65" d="100"/>
        </p:scale>
        <p:origin x="89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7" d="100"/>
          <a:sy n="57" d="100"/>
        </p:scale>
        <p:origin x="-11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GB"/>
          </a:p>
        </p:txBody>
      </p:sp>
      <p:sp>
        <p:nvSpPr>
          <p:cNvPr id="450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GB"/>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GB"/>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BD10E6CD-ADED-4413-9361-6F53074E3A1D}" type="slidenum">
              <a:rPr lang="en-GB"/>
              <a:pPr>
                <a:defRPr/>
              </a:pPr>
              <a:t>‹#›</a:t>
            </a:fld>
            <a:endParaRPr lang="en-GB"/>
          </a:p>
        </p:txBody>
      </p:sp>
    </p:spTree>
    <p:extLst>
      <p:ext uri="{BB962C8B-B14F-4D97-AF65-F5344CB8AC3E}">
        <p14:creationId xmlns:p14="http://schemas.microsoft.com/office/powerpoint/2010/main" val="36289568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58430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1" name="Line 7"/>
          <p:cNvSpPr>
            <a:spLocks noChangeShapeType="1"/>
          </p:cNvSpPr>
          <p:nvPr userDrawn="1"/>
        </p:nvSpPr>
        <p:spPr bwMode="auto">
          <a:xfrm>
            <a:off x="0" y="476672"/>
            <a:ext cx="91440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pic>
        <p:nvPicPr>
          <p:cNvPr id="8" name="Picture 7" descr="SmartScreen_ logo">
            <a:extLst>
              <a:ext uri="{FF2B5EF4-FFF2-40B4-BE49-F238E27FC236}">
                <a16:creationId xmlns:a16="http://schemas.microsoft.com/office/drawing/2014/main" id="{0CF8DC73-35C1-4C24-9F2B-D6B9F769468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8475" y="55673"/>
            <a:ext cx="158432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3" r:id="rId1"/>
  </p:sldLayoutIdLst>
  <p:txStyles>
    <p:title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white">
          <a:xfrm>
            <a:off x="0" y="1474788"/>
            <a:ext cx="9144000" cy="5383212"/>
          </a:xfrm>
          <a:prstGeom prst="rect">
            <a:avLst/>
          </a:prstGeom>
          <a:solidFill>
            <a:srgbClr val="FF0000">
              <a:alpha val="79999"/>
            </a:srgbClr>
          </a:solidFill>
          <a:ln>
            <a:noFill/>
          </a:ln>
          <a:extLst/>
        </p:spPr>
        <p:txBody>
          <a:bodyPr wrap="none"/>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sz="1800"/>
              <a:t> </a:t>
            </a:r>
          </a:p>
        </p:txBody>
      </p:sp>
      <p:sp>
        <p:nvSpPr>
          <p:cNvPr id="4099" name="Rectangle 3"/>
          <p:cNvSpPr>
            <a:spLocks noGrp="1" noChangeArrowheads="1"/>
          </p:cNvSpPr>
          <p:nvPr>
            <p:ph idx="4294967295"/>
          </p:nvPr>
        </p:nvSpPr>
        <p:spPr>
          <a:xfrm>
            <a:off x="0" y="1474788"/>
            <a:ext cx="9144000" cy="5383212"/>
          </a:xfrm>
          <a:prstGeom prst="rect">
            <a:avLst/>
          </a:prstGeom>
        </p:spPr>
        <p:txBody>
          <a:bodyPr lIns="360000" rIns="360000" anchor="ctr" anchorCtr="1"/>
          <a:lstStyle/>
          <a:p>
            <a:pPr algn="ctr">
              <a:spcBef>
                <a:spcPts val="0"/>
              </a:spcBef>
              <a:buFontTx/>
              <a:buNone/>
            </a:pPr>
            <a:r>
              <a:rPr lang="en-GB" altLang="en-US" sz="4400" dirty="0">
                <a:solidFill>
                  <a:schemeClr val="bg1"/>
                </a:solidFill>
              </a:rPr>
              <a:t>Health and safety legislation</a:t>
            </a:r>
          </a:p>
        </p:txBody>
      </p:sp>
      <p:sp>
        <p:nvSpPr>
          <p:cNvPr id="4100" name="Rectangle 4"/>
          <p:cNvSpPr>
            <a:spLocks noChangeArrowheads="1"/>
          </p:cNvSpPr>
          <p:nvPr/>
        </p:nvSpPr>
        <p:spPr bwMode="auto">
          <a:xfrm>
            <a:off x="0" y="6921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36000"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2400" b="1" dirty="0">
                <a:solidFill>
                  <a:srgbClr val="FF0000"/>
                </a:solidFill>
              </a:rPr>
              <a:t>Unit 201: Health and safety in building services engineering</a:t>
            </a:r>
            <a:endParaRPr lang="en-US" altLang="en-US" sz="24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sz="2400" dirty="0">
                <a:solidFill>
                  <a:srgbClr val="FF0000"/>
                </a:solidFill>
              </a:rPr>
              <a:t>Personal Protective Equipment (PPE) at Work Regulations</a:t>
            </a:r>
          </a:p>
        </p:txBody>
      </p:sp>
      <p:sp>
        <p:nvSpPr>
          <p:cNvPr id="8" name="TextBox 7"/>
          <p:cNvSpPr txBox="1">
            <a:spLocks noChangeArrowheads="1"/>
          </p:cNvSpPr>
          <p:nvPr/>
        </p:nvSpPr>
        <p:spPr bwMode="auto">
          <a:xfrm>
            <a:off x="0" y="1290033"/>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0" rIns="360000">
            <a:spAutoFit/>
          </a:bodyPr>
          <a:lstStyle>
            <a:lvl1pPr marL="360363" indent="-360363"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marL="355600" indent="-355600">
              <a:buFont typeface="Arial" pitchFamily="34" charset="0"/>
              <a:buChar char="•"/>
              <a:defRPr/>
            </a:pPr>
            <a:r>
              <a:rPr lang="en-GB" sz="2400" dirty="0"/>
              <a:t>Requires an assessment of PPE requirements to be carried out.</a:t>
            </a:r>
          </a:p>
          <a:p>
            <a:pPr marL="355600" indent="-355600">
              <a:buFont typeface="Arial" pitchFamily="34" charset="0"/>
              <a:buChar char="•"/>
              <a:defRPr/>
            </a:pPr>
            <a:r>
              <a:rPr lang="en-GB" sz="2400" dirty="0"/>
              <a:t>Employer to supply the PPE.</a:t>
            </a:r>
          </a:p>
          <a:p>
            <a:pPr marL="355600" indent="-355600">
              <a:buFont typeface="Arial" pitchFamily="34" charset="0"/>
              <a:buChar char="•"/>
              <a:defRPr/>
            </a:pPr>
            <a:r>
              <a:rPr lang="en-GB" sz="2400" dirty="0"/>
              <a:t>Employee to wear the protective equipment.</a:t>
            </a:r>
          </a:p>
        </p:txBody>
      </p:sp>
      <p:sp>
        <p:nvSpPr>
          <p:cNvPr id="5124" name="Line 9"/>
          <p:cNvSpPr>
            <a:spLocks noChangeShapeType="1"/>
          </p:cNvSpPr>
          <p:nvPr/>
        </p:nvSpPr>
        <p:spPr bwMode="auto">
          <a:xfrm>
            <a:off x="0" y="1290033"/>
            <a:ext cx="91440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2139423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p:cTn id="19"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anim calcmode="lin" valueType="num">
                                      <p:cBhvr>
                                        <p:cTn id="31"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8">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anim calcmode="lin" valueType="num">
                                      <p:cBhvr>
                                        <p:cTn id="43"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sz="3600" dirty="0">
                <a:solidFill>
                  <a:srgbClr val="FF0000"/>
                </a:solidFill>
              </a:rPr>
              <a:t>Manual Handling Operations Regulations</a:t>
            </a:r>
          </a:p>
        </p:txBody>
      </p:sp>
      <p:sp>
        <p:nvSpPr>
          <p:cNvPr id="8" name="TextBox 7"/>
          <p:cNvSpPr txBox="1">
            <a:spLocks noChangeArrowheads="1"/>
          </p:cNvSpPr>
          <p:nvPr/>
        </p:nvSpPr>
        <p:spPr bwMode="auto">
          <a:xfrm>
            <a:off x="0" y="1290033"/>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0" rIns="360000">
            <a:spAutoFit/>
          </a:bodyPr>
          <a:lstStyle>
            <a:lvl1pPr marL="360363" indent="-360363"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marL="355600" indent="-355600">
              <a:buFont typeface="Arial" pitchFamily="34" charset="0"/>
              <a:buChar char="•"/>
              <a:defRPr/>
            </a:pPr>
            <a:r>
              <a:rPr lang="en-GB" sz="2400" dirty="0"/>
              <a:t>Aim to reduce the very large incidence of injury and ill health caused by the manual handling of loads at work.</a:t>
            </a:r>
          </a:p>
        </p:txBody>
      </p:sp>
      <p:sp>
        <p:nvSpPr>
          <p:cNvPr id="5124" name="Line 9"/>
          <p:cNvSpPr>
            <a:spLocks noChangeShapeType="1"/>
          </p:cNvSpPr>
          <p:nvPr/>
        </p:nvSpPr>
        <p:spPr bwMode="auto">
          <a:xfrm>
            <a:off x="0" y="1290033"/>
            <a:ext cx="91440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3055027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p:cTn id="19"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sz="2800" dirty="0">
                <a:solidFill>
                  <a:srgbClr val="FF0000"/>
                </a:solidFill>
              </a:rPr>
              <a:t>Provision and Use of Work Equipment Regulations</a:t>
            </a:r>
          </a:p>
        </p:txBody>
      </p:sp>
      <p:sp>
        <p:nvSpPr>
          <p:cNvPr id="8" name="TextBox 7"/>
          <p:cNvSpPr txBox="1">
            <a:spLocks noChangeArrowheads="1"/>
          </p:cNvSpPr>
          <p:nvPr/>
        </p:nvSpPr>
        <p:spPr bwMode="auto">
          <a:xfrm>
            <a:off x="0" y="1290033"/>
            <a:ext cx="9144000"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0" rIns="360000">
            <a:spAutoFit/>
          </a:bodyPr>
          <a:lstStyle>
            <a:lvl1pPr marL="360363" indent="-360363"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marL="355600" indent="-355600">
              <a:spcAft>
                <a:spcPts val="600"/>
              </a:spcAft>
              <a:buFont typeface="Arial" pitchFamily="34" charset="0"/>
              <a:buChar char="•"/>
              <a:defRPr/>
            </a:pPr>
            <a:r>
              <a:rPr lang="en-GB" sz="2400" dirty="0"/>
              <a:t>Covers the supply and use of equipment in the workplace.</a:t>
            </a:r>
          </a:p>
          <a:p>
            <a:pPr marL="355600" indent="-355600">
              <a:spcAft>
                <a:spcPts val="600"/>
              </a:spcAft>
              <a:buFont typeface="Arial" pitchFamily="34" charset="0"/>
              <a:buChar char="•"/>
              <a:defRPr/>
            </a:pPr>
            <a:r>
              <a:rPr lang="en-GB" sz="2400" dirty="0"/>
              <a:t>Equipment must be safe to use and used safely by the operatives.</a:t>
            </a:r>
          </a:p>
        </p:txBody>
      </p:sp>
      <p:sp>
        <p:nvSpPr>
          <p:cNvPr id="5124" name="Line 9"/>
          <p:cNvSpPr>
            <a:spLocks noChangeShapeType="1"/>
          </p:cNvSpPr>
          <p:nvPr/>
        </p:nvSpPr>
        <p:spPr bwMode="auto">
          <a:xfrm>
            <a:off x="0" y="1290033"/>
            <a:ext cx="91440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4182340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p:cTn id="19"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anim calcmode="lin" valueType="num">
                                      <p:cBhvr>
                                        <p:cTn id="31"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sz="3600" dirty="0">
                <a:solidFill>
                  <a:srgbClr val="FF0000"/>
                </a:solidFill>
              </a:rPr>
              <a:t>Control of asbestos at Work Regulations</a:t>
            </a:r>
          </a:p>
        </p:txBody>
      </p:sp>
      <p:sp>
        <p:nvSpPr>
          <p:cNvPr id="8" name="TextBox 7"/>
          <p:cNvSpPr txBox="1">
            <a:spLocks noChangeArrowheads="1"/>
          </p:cNvSpPr>
          <p:nvPr/>
        </p:nvSpPr>
        <p:spPr bwMode="auto">
          <a:xfrm>
            <a:off x="0" y="1290033"/>
            <a:ext cx="9144000" cy="201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0" rIns="360000">
            <a:spAutoFit/>
          </a:bodyPr>
          <a:lstStyle>
            <a:lvl1pPr marL="360363" indent="-360363"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marL="355600" indent="-355600">
              <a:spcAft>
                <a:spcPts val="600"/>
              </a:spcAft>
              <a:buFont typeface="Arial" pitchFamily="34" charset="0"/>
              <a:buChar char="•"/>
              <a:defRPr/>
            </a:pPr>
            <a:r>
              <a:rPr lang="en-GB" sz="2400" dirty="0"/>
              <a:t>The name again clearly explains the coverage of the regulations. </a:t>
            </a:r>
          </a:p>
          <a:p>
            <a:pPr marL="355600" indent="-355600">
              <a:spcAft>
                <a:spcPts val="600"/>
              </a:spcAft>
              <a:buFont typeface="Arial" pitchFamily="34" charset="0"/>
              <a:buChar char="•"/>
              <a:defRPr/>
            </a:pPr>
            <a:r>
              <a:rPr lang="en-GB" sz="2400" dirty="0"/>
              <a:t>Asbestos is an extremely dangerous material when disturbed and any possible exposure to or presence of asbestos should be reported immediately.</a:t>
            </a:r>
          </a:p>
        </p:txBody>
      </p:sp>
      <p:sp>
        <p:nvSpPr>
          <p:cNvPr id="5124" name="Line 9"/>
          <p:cNvSpPr>
            <a:spLocks noChangeShapeType="1"/>
          </p:cNvSpPr>
          <p:nvPr/>
        </p:nvSpPr>
        <p:spPr bwMode="auto">
          <a:xfrm>
            <a:off x="0" y="1290033"/>
            <a:ext cx="91440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7695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p:cTn id="19"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anim calcmode="lin" valueType="num">
                                      <p:cBhvr>
                                        <p:cTn id="31"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Environmental Protection Act</a:t>
            </a:r>
          </a:p>
        </p:txBody>
      </p:sp>
      <p:sp>
        <p:nvSpPr>
          <p:cNvPr id="8" name="TextBox 7"/>
          <p:cNvSpPr txBox="1">
            <a:spLocks noChangeArrowheads="1"/>
          </p:cNvSpPr>
          <p:nvPr/>
        </p:nvSpPr>
        <p:spPr bwMode="auto">
          <a:xfrm>
            <a:off x="0" y="1290033"/>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0" rIns="360000">
            <a:spAutoFit/>
          </a:bodyPr>
          <a:lstStyle>
            <a:lvl1pPr marL="360363" indent="-360363"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marL="355600" indent="-355600">
              <a:spcAft>
                <a:spcPts val="600"/>
              </a:spcAft>
              <a:buFont typeface="Arial" pitchFamily="34" charset="0"/>
              <a:buChar char="•"/>
              <a:defRPr/>
            </a:pPr>
            <a:r>
              <a:rPr lang="en-GB" sz="2400" dirty="0"/>
              <a:t>The EPA is an Act defines, within England and Wales and Scotland, the fundamental structure and authority for waste management and control of emissions into the environment.</a:t>
            </a:r>
          </a:p>
        </p:txBody>
      </p:sp>
      <p:sp>
        <p:nvSpPr>
          <p:cNvPr id="5124" name="Line 9"/>
          <p:cNvSpPr>
            <a:spLocks noChangeShapeType="1"/>
          </p:cNvSpPr>
          <p:nvPr/>
        </p:nvSpPr>
        <p:spPr bwMode="auto">
          <a:xfrm>
            <a:off x="0" y="1290033"/>
            <a:ext cx="91440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223679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p:cTn id="19"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Hazardous Waste Regulations</a:t>
            </a:r>
          </a:p>
        </p:txBody>
      </p:sp>
      <p:sp>
        <p:nvSpPr>
          <p:cNvPr id="8" name="TextBox 7"/>
          <p:cNvSpPr txBox="1">
            <a:spLocks noChangeArrowheads="1"/>
          </p:cNvSpPr>
          <p:nvPr/>
        </p:nvSpPr>
        <p:spPr bwMode="auto">
          <a:xfrm>
            <a:off x="0" y="1290033"/>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0" rIns="360000">
            <a:spAutoFit/>
          </a:bodyPr>
          <a:lstStyle>
            <a:lvl1pPr marL="360363" indent="-360363"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marL="355600" indent="-355600">
              <a:spcAft>
                <a:spcPts val="600"/>
              </a:spcAft>
              <a:buFont typeface="Arial" pitchFamily="34" charset="0"/>
              <a:buChar char="•"/>
              <a:defRPr/>
            </a:pPr>
            <a:r>
              <a:rPr lang="en-GB" sz="2400" dirty="0"/>
              <a:t>These regulations have been introduced to control the storage, transport and disposal of hazardous waste to ensure it is appropriately managed and any risks are limited.</a:t>
            </a:r>
          </a:p>
        </p:txBody>
      </p:sp>
      <p:sp>
        <p:nvSpPr>
          <p:cNvPr id="5124" name="Line 9"/>
          <p:cNvSpPr>
            <a:spLocks noChangeShapeType="1"/>
          </p:cNvSpPr>
          <p:nvPr/>
        </p:nvSpPr>
        <p:spPr bwMode="auto">
          <a:xfrm>
            <a:off x="0" y="1290033"/>
            <a:ext cx="91440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184083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p:cTn id="19"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sz="4000" dirty="0">
                <a:solidFill>
                  <a:srgbClr val="FF0000"/>
                </a:solidFill>
              </a:rPr>
              <a:t>Pollution Prevention and Control Act</a:t>
            </a:r>
          </a:p>
        </p:txBody>
      </p:sp>
      <p:sp>
        <p:nvSpPr>
          <p:cNvPr id="8" name="TextBox 7"/>
          <p:cNvSpPr txBox="1">
            <a:spLocks noChangeArrowheads="1"/>
          </p:cNvSpPr>
          <p:nvPr/>
        </p:nvSpPr>
        <p:spPr bwMode="auto">
          <a:xfrm>
            <a:off x="0" y="1290033"/>
            <a:ext cx="9144000" cy="386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0" rIns="360000">
            <a:spAutoFit/>
          </a:bodyPr>
          <a:lstStyle>
            <a:lvl1pPr marL="360363" indent="-360363"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marL="355600" indent="-355600">
              <a:spcAft>
                <a:spcPts val="600"/>
              </a:spcAft>
              <a:buFont typeface="Arial" pitchFamily="34" charset="0"/>
              <a:buChar char="•"/>
              <a:defRPr/>
            </a:pPr>
            <a:r>
              <a:rPr lang="en-GB" sz="2400" dirty="0"/>
              <a:t>Under this new Act, Local Authorities are required to regulate the smaller industries termed Part A2 and Part B installations. Whereas the Environment Agency regulates the larger industries, which are known as Part A1 installations.</a:t>
            </a:r>
          </a:p>
          <a:p>
            <a:pPr marL="355600" indent="-355600">
              <a:spcAft>
                <a:spcPts val="600"/>
              </a:spcAft>
              <a:buFont typeface="Arial" pitchFamily="34" charset="0"/>
              <a:buChar char="•"/>
              <a:defRPr/>
            </a:pPr>
            <a:r>
              <a:rPr lang="en-GB" sz="2400" dirty="0"/>
              <a:t>Emissions to all environmental media must be controlled from Part A1 and A2 installations and such installations are also required to account for energy efficiency and to control against Noise Pollution. Part B installations on the other hand are regulated for emissions to air only.</a:t>
            </a:r>
          </a:p>
        </p:txBody>
      </p:sp>
      <p:sp>
        <p:nvSpPr>
          <p:cNvPr id="5124" name="Line 9"/>
          <p:cNvSpPr>
            <a:spLocks noChangeShapeType="1"/>
          </p:cNvSpPr>
          <p:nvPr/>
        </p:nvSpPr>
        <p:spPr bwMode="auto">
          <a:xfrm>
            <a:off x="0" y="1290033"/>
            <a:ext cx="91440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315516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p:cTn id="19"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anim calcmode="lin" valueType="num">
                                      <p:cBhvr>
                                        <p:cTn id="31"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Control of Pollution Act</a:t>
            </a:r>
          </a:p>
        </p:txBody>
      </p:sp>
      <p:sp>
        <p:nvSpPr>
          <p:cNvPr id="8" name="TextBox 7"/>
          <p:cNvSpPr txBox="1">
            <a:spLocks noChangeArrowheads="1"/>
          </p:cNvSpPr>
          <p:nvPr/>
        </p:nvSpPr>
        <p:spPr bwMode="auto">
          <a:xfrm>
            <a:off x="0" y="1290033"/>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0" rIns="360000">
            <a:spAutoFit/>
          </a:bodyPr>
          <a:lstStyle>
            <a:lvl1pPr marL="360363" indent="-360363"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marL="355600" indent="-355600">
              <a:spcAft>
                <a:spcPts val="600"/>
              </a:spcAft>
              <a:buFont typeface="Arial" pitchFamily="34" charset="0"/>
              <a:buChar char="•"/>
              <a:defRPr/>
            </a:pPr>
            <a:r>
              <a:rPr lang="en-GB" sz="2400" dirty="0"/>
              <a:t>The aim of the Act is to deal with a variety of environmental issues, including waste on land, water pollution, abandoned mines, noise pollution and the prevention of atmospheric pollution.</a:t>
            </a:r>
          </a:p>
        </p:txBody>
      </p:sp>
      <p:sp>
        <p:nvSpPr>
          <p:cNvPr id="5124" name="Line 9"/>
          <p:cNvSpPr>
            <a:spLocks noChangeShapeType="1"/>
          </p:cNvSpPr>
          <p:nvPr/>
        </p:nvSpPr>
        <p:spPr bwMode="auto">
          <a:xfrm>
            <a:off x="0" y="1290033"/>
            <a:ext cx="91440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283308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p:cTn id="19"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sz="3600" dirty="0">
                <a:solidFill>
                  <a:srgbClr val="FF0000"/>
                </a:solidFill>
              </a:rPr>
              <a:t>The Control of Noise at Work Regulations</a:t>
            </a:r>
          </a:p>
        </p:txBody>
      </p:sp>
      <p:sp>
        <p:nvSpPr>
          <p:cNvPr id="8" name="TextBox 7"/>
          <p:cNvSpPr txBox="1">
            <a:spLocks noChangeArrowheads="1"/>
          </p:cNvSpPr>
          <p:nvPr/>
        </p:nvSpPr>
        <p:spPr bwMode="auto">
          <a:xfrm>
            <a:off x="0" y="1290033"/>
            <a:ext cx="9144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0" rIns="360000">
            <a:spAutoFit/>
          </a:bodyPr>
          <a:lstStyle>
            <a:lvl1pPr marL="360363" indent="-360363"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marL="355600" indent="-355600">
              <a:spcAft>
                <a:spcPts val="600"/>
              </a:spcAft>
              <a:buFont typeface="Arial" pitchFamily="34" charset="0"/>
              <a:buChar char="•"/>
              <a:defRPr/>
            </a:pPr>
            <a:r>
              <a:rPr lang="en-GB" sz="2400" dirty="0"/>
              <a:t>These regulations place a duty on employers to reduce the risk to their employees’ health by controlling the noise they are exposed to whilst at work</a:t>
            </a:r>
          </a:p>
        </p:txBody>
      </p:sp>
      <p:sp>
        <p:nvSpPr>
          <p:cNvPr id="5124" name="Line 9"/>
          <p:cNvSpPr>
            <a:spLocks noChangeShapeType="1"/>
          </p:cNvSpPr>
          <p:nvPr/>
        </p:nvSpPr>
        <p:spPr bwMode="auto">
          <a:xfrm>
            <a:off x="0" y="1290033"/>
            <a:ext cx="91440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343214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p:cTn id="19"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sz="2000" dirty="0">
                <a:solidFill>
                  <a:srgbClr val="FF0000"/>
                </a:solidFill>
              </a:rPr>
              <a:t>The Waste Electrical and Electronic Equipment Regulations (WEEE)</a:t>
            </a:r>
          </a:p>
        </p:txBody>
      </p:sp>
      <p:sp>
        <p:nvSpPr>
          <p:cNvPr id="8" name="TextBox 7"/>
          <p:cNvSpPr txBox="1">
            <a:spLocks noChangeArrowheads="1"/>
          </p:cNvSpPr>
          <p:nvPr/>
        </p:nvSpPr>
        <p:spPr bwMode="auto">
          <a:xfrm>
            <a:off x="0" y="1290033"/>
            <a:ext cx="9144000" cy="5139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0" rIns="360000">
            <a:spAutoFit/>
          </a:bodyPr>
          <a:lstStyle>
            <a:lvl1pPr marL="360363" indent="-360363"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marL="355600" indent="-355600">
              <a:spcAft>
                <a:spcPts val="600"/>
              </a:spcAft>
              <a:buFont typeface="Arial" pitchFamily="34" charset="0"/>
              <a:buChar char="•"/>
              <a:defRPr/>
            </a:pPr>
            <a:r>
              <a:rPr lang="en-GB" sz="2200" dirty="0"/>
              <a:t>These regulations regulate the management of electrical and electronic waste.</a:t>
            </a:r>
          </a:p>
          <a:p>
            <a:pPr marL="355600" indent="-355600">
              <a:spcAft>
                <a:spcPts val="600"/>
              </a:spcAft>
              <a:buFont typeface="Arial" pitchFamily="34" charset="0"/>
              <a:buChar char="•"/>
              <a:defRPr/>
            </a:pPr>
            <a:r>
              <a:rPr lang="en-GB" sz="2200" dirty="0"/>
              <a:t>A key objective of the WEEE Regulations is to reduce the amount of WEEE that goes to landfills.</a:t>
            </a:r>
          </a:p>
          <a:p>
            <a:pPr marL="355600" indent="-355600">
              <a:spcAft>
                <a:spcPts val="600"/>
              </a:spcAft>
              <a:buFont typeface="Arial" pitchFamily="34" charset="0"/>
              <a:buChar char="•"/>
              <a:defRPr/>
            </a:pPr>
            <a:r>
              <a:rPr lang="en-GB" sz="2200" dirty="0"/>
              <a:t>This is achieved by placing an extended responsibility on producers and distributors of electrical and electronic equipment. Under the extended responsibility obligations, producers are required to finance the collection, treatment and recovery of WEEE.</a:t>
            </a:r>
          </a:p>
          <a:p>
            <a:pPr marL="355600" indent="-355600">
              <a:spcAft>
                <a:spcPts val="600"/>
              </a:spcAft>
              <a:buFont typeface="Arial" pitchFamily="34" charset="0"/>
              <a:buChar char="•"/>
              <a:defRPr/>
            </a:pPr>
            <a:r>
              <a:rPr lang="en-GB" sz="2200" dirty="0"/>
              <a:t>The WEEE Regulations also place an obligation on distributors to offer to consumers a take-back system where WEEE items can be disposed of free of charge.</a:t>
            </a:r>
          </a:p>
          <a:p>
            <a:pPr marL="355600" indent="-355600">
              <a:spcAft>
                <a:spcPts val="600"/>
              </a:spcAft>
              <a:buFont typeface="Arial" pitchFamily="34" charset="0"/>
              <a:buChar char="•"/>
              <a:defRPr/>
            </a:pPr>
            <a:r>
              <a:rPr lang="en-GB" sz="2200" dirty="0"/>
              <a:t>There are two types of take-back systems, and distributors of EEE items must offer one of these schemes to their customers.</a:t>
            </a:r>
          </a:p>
        </p:txBody>
      </p:sp>
      <p:sp>
        <p:nvSpPr>
          <p:cNvPr id="5124" name="Line 9"/>
          <p:cNvSpPr>
            <a:spLocks noChangeShapeType="1"/>
          </p:cNvSpPr>
          <p:nvPr/>
        </p:nvSpPr>
        <p:spPr bwMode="auto">
          <a:xfrm>
            <a:off x="0" y="1290033"/>
            <a:ext cx="91440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78434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p:cTn id="19"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anim calcmode="lin" valueType="num">
                                      <p:cBhvr>
                                        <p:cTn id="31"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8">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anim calcmode="lin" valueType="num">
                                      <p:cBhvr>
                                        <p:cTn id="43"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8">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anim calcmode="lin" valueType="num">
                                      <p:cBhvr>
                                        <p:cTn id="55" dur="500" decel="50000" fill="hold">
                                          <p:stCondLst>
                                            <p:cond delay="0"/>
                                          </p:stCondLst>
                                        </p:cTn>
                                        <p:tgtEl>
                                          <p:spTgt spid="8">
                                            <p:txEl>
                                              <p:pRg st="3" end="3"/>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8">
                                            <p:txEl>
                                              <p:pRg st="3" end="3"/>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8">
                                            <p:txEl>
                                              <p:pRg st="3" end="3"/>
                                            </p:txEl>
                                          </p:spTgt>
                                        </p:tgtEl>
                                        <p:attrNameLst>
                                          <p:attrName>ppt_w</p:attrName>
                                        </p:attrNameLst>
                                      </p:cBhvr>
                                      <p:tavLst>
                                        <p:tav tm="0">
                                          <p:val>
                                            <p:strVal val="#ppt_w*.05"/>
                                          </p:val>
                                        </p:tav>
                                        <p:tav tm="100000">
                                          <p:val>
                                            <p:strVal val="#ppt_w"/>
                                          </p:val>
                                        </p:tav>
                                      </p:tavLst>
                                    </p:anim>
                                    <p:anim calcmode="lin" valueType="num">
                                      <p:cBhvr>
                                        <p:cTn id="58" dur="1000" fill="hold"/>
                                        <p:tgtEl>
                                          <p:spTgt spid="8">
                                            <p:txEl>
                                              <p:pRg st="3" end="3"/>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8">
                                            <p:txEl>
                                              <p:pRg st="3" end="3"/>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8">
                                            <p:txEl>
                                              <p:pRg st="3" end="3"/>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8">
                                            <p:txEl>
                                              <p:pRg st="3" end="3"/>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8">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nodeType="clickEffect">
                                  <p:stCondLst>
                                    <p:cond delay="0"/>
                                  </p:stCondLst>
                                  <p:childTnLst>
                                    <p:set>
                                      <p:cBhvr>
                                        <p:cTn id="66" dur="1" fill="hold">
                                          <p:stCondLst>
                                            <p:cond delay="0"/>
                                          </p:stCondLst>
                                        </p:cTn>
                                        <p:tgtEl>
                                          <p:spTgt spid="8">
                                            <p:txEl>
                                              <p:pRg st="4" end="4"/>
                                            </p:txEl>
                                          </p:spTgt>
                                        </p:tgtEl>
                                        <p:attrNameLst>
                                          <p:attrName>style.visibility</p:attrName>
                                        </p:attrNameLst>
                                      </p:cBhvr>
                                      <p:to>
                                        <p:strVal val="visible"/>
                                      </p:to>
                                    </p:set>
                                    <p:anim calcmode="lin" valueType="num">
                                      <p:cBhvr>
                                        <p:cTn id="67" dur="500" decel="50000" fill="hold">
                                          <p:stCondLst>
                                            <p:cond delay="0"/>
                                          </p:stCondLst>
                                        </p:cTn>
                                        <p:tgtEl>
                                          <p:spTgt spid="8">
                                            <p:txEl>
                                              <p:pRg st="4" end="4"/>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8">
                                            <p:txEl>
                                              <p:pRg st="4" end="4"/>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8">
                                            <p:txEl>
                                              <p:pRg st="4" end="4"/>
                                            </p:txEl>
                                          </p:spTgt>
                                        </p:tgtEl>
                                        <p:attrNameLst>
                                          <p:attrName>ppt_w</p:attrName>
                                        </p:attrNameLst>
                                      </p:cBhvr>
                                      <p:tavLst>
                                        <p:tav tm="0">
                                          <p:val>
                                            <p:strVal val="#ppt_w*.05"/>
                                          </p:val>
                                        </p:tav>
                                        <p:tav tm="100000">
                                          <p:val>
                                            <p:strVal val="#ppt_w"/>
                                          </p:val>
                                        </p:tav>
                                      </p:tavLst>
                                    </p:anim>
                                    <p:anim calcmode="lin" valueType="num">
                                      <p:cBhvr>
                                        <p:cTn id="70" dur="1000" fill="hold"/>
                                        <p:tgtEl>
                                          <p:spTgt spid="8">
                                            <p:txEl>
                                              <p:pRg st="4" end="4"/>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8">
                                            <p:txEl>
                                              <p:pRg st="4" end="4"/>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8">
                                            <p:txEl>
                                              <p:pRg st="4" end="4"/>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8">
                                            <p:txEl>
                                              <p:pRg st="4" end="4"/>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Definitions</a:t>
            </a:r>
          </a:p>
        </p:txBody>
      </p:sp>
      <p:sp>
        <p:nvSpPr>
          <p:cNvPr id="8" name="TextBox 7"/>
          <p:cNvSpPr txBox="1">
            <a:spLocks noChangeArrowheads="1"/>
          </p:cNvSpPr>
          <p:nvPr/>
        </p:nvSpPr>
        <p:spPr bwMode="auto">
          <a:xfrm>
            <a:off x="0" y="1290033"/>
            <a:ext cx="9144000" cy="478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0" rIns="360000">
            <a:spAutoFit/>
          </a:bodyPr>
          <a:lstStyle>
            <a:lvl1pPr marL="360363" indent="-360363"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marL="342900" indent="-342900">
              <a:spcAft>
                <a:spcPts val="600"/>
              </a:spcAft>
              <a:buFont typeface="Arial" panose="020B0604020202020204" pitchFamily="34" charset="0"/>
              <a:buChar char="•"/>
            </a:pPr>
            <a:r>
              <a:rPr lang="en-GB" b="1" dirty="0"/>
              <a:t>Employer</a:t>
            </a:r>
            <a:r>
              <a:rPr lang="en-GB" dirty="0"/>
              <a:t> – A person or body that employs one or more persons under a contract of employment.</a:t>
            </a:r>
          </a:p>
          <a:p>
            <a:pPr marL="342900" indent="-342900">
              <a:spcAft>
                <a:spcPts val="600"/>
              </a:spcAft>
              <a:buFont typeface="Arial" panose="020B0604020202020204" pitchFamily="34" charset="0"/>
              <a:buChar char="•"/>
            </a:pPr>
            <a:r>
              <a:rPr lang="en-GB" b="1" dirty="0"/>
              <a:t>Employee</a:t>
            </a:r>
            <a:r>
              <a:rPr lang="en-GB" dirty="0"/>
              <a:t> – A person employed by an employer under a contract of employment.</a:t>
            </a:r>
          </a:p>
          <a:p>
            <a:pPr marL="342900" indent="-342900">
              <a:spcAft>
                <a:spcPts val="600"/>
              </a:spcAft>
              <a:buFont typeface="Arial" panose="020B0604020202020204" pitchFamily="34" charset="0"/>
              <a:buChar char="•"/>
            </a:pPr>
            <a:r>
              <a:rPr lang="en-GB" b="1" dirty="0"/>
              <a:t>Organisations</a:t>
            </a:r>
            <a:r>
              <a:rPr lang="en-GB" dirty="0"/>
              <a:t> – An organisation is an entity comprising multiple people, such as an institution or an association, that has a collective goal and is linked to an external environment.</a:t>
            </a:r>
          </a:p>
          <a:p>
            <a:pPr marL="342900" indent="-342900">
              <a:spcAft>
                <a:spcPts val="600"/>
              </a:spcAft>
              <a:buFont typeface="Arial" panose="020B0604020202020204" pitchFamily="34" charset="0"/>
              <a:buChar char="•"/>
            </a:pPr>
            <a:r>
              <a:rPr lang="en-GB" b="1" dirty="0"/>
              <a:t>Clients</a:t>
            </a:r>
            <a:r>
              <a:rPr lang="en-GB" dirty="0"/>
              <a:t> – a person or organisation using the services of the company. In other words, the customer.</a:t>
            </a:r>
          </a:p>
          <a:p>
            <a:pPr marL="342900" indent="-342900">
              <a:spcAft>
                <a:spcPts val="600"/>
              </a:spcAft>
              <a:buFont typeface="Arial" panose="020B0604020202020204" pitchFamily="34" charset="0"/>
              <a:buChar char="•"/>
            </a:pPr>
            <a:r>
              <a:rPr lang="en-GB" b="1" dirty="0"/>
              <a:t>Statutory</a:t>
            </a:r>
            <a:r>
              <a:rPr lang="en-GB" dirty="0"/>
              <a:t> – This means that it is binding in law and is a criminal act to contravene it.</a:t>
            </a:r>
          </a:p>
          <a:p>
            <a:pPr marL="342900" indent="-342900">
              <a:spcAft>
                <a:spcPts val="600"/>
              </a:spcAft>
              <a:buFont typeface="Arial" panose="020B0604020202020204" pitchFamily="34" charset="0"/>
              <a:buChar char="•"/>
            </a:pPr>
            <a:r>
              <a:rPr lang="en-GB" b="1" dirty="0"/>
              <a:t>Non-statutory</a:t>
            </a:r>
            <a:r>
              <a:rPr lang="en-GB" dirty="0"/>
              <a:t> – Not legally binding. However, many non‑statutory regulations are based on statutory ones so breaking them could mean that a law may have been broken somewhere.</a:t>
            </a:r>
          </a:p>
        </p:txBody>
      </p:sp>
      <p:sp>
        <p:nvSpPr>
          <p:cNvPr id="5124" name="Line 9"/>
          <p:cNvSpPr>
            <a:spLocks noChangeShapeType="1"/>
          </p:cNvSpPr>
          <p:nvPr/>
        </p:nvSpPr>
        <p:spPr bwMode="auto">
          <a:xfrm>
            <a:off x="0" y="1290033"/>
            <a:ext cx="91440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rgbClr val="FF0000"/>
              </a:solidFill>
            </a:endParaRPr>
          </a:p>
        </p:txBody>
      </p:sp>
    </p:spTree>
    <p:extLst>
      <p:ext uri="{BB962C8B-B14F-4D97-AF65-F5344CB8AC3E}">
        <p14:creationId xmlns:p14="http://schemas.microsoft.com/office/powerpoint/2010/main" val="2051571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p:cTn id="19"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anim calcmode="lin" valueType="num">
                                      <p:cBhvr>
                                        <p:cTn id="31"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8">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anim calcmode="lin" valueType="num">
                                      <p:cBhvr>
                                        <p:cTn id="43"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8">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anim calcmode="lin" valueType="num">
                                      <p:cBhvr>
                                        <p:cTn id="55" dur="500" decel="50000" fill="hold">
                                          <p:stCondLst>
                                            <p:cond delay="0"/>
                                          </p:stCondLst>
                                        </p:cTn>
                                        <p:tgtEl>
                                          <p:spTgt spid="8">
                                            <p:txEl>
                                              <p:pRg st="3" end="3"/>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8">
                                            <p:txEl>
                                              <p:pRg st="3" end="3"/>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8">
                                            <p:txEl>
                                              <p:pRg st="3" end="3"/>
                                            </p:txEl>
                                          </p:spTgt>
                                        </p:tgtEl>
                                        <p:attrNameLst>
                                          <p:attrName>ppt_w</p:attrName>
                                        </p:attrNameLst>
                                      </p:cBhvr>
                                      <p:tavLst>
                                        <p:tav tm="0">
                                          <p:val>
                                            <p:strVal val="#ppt_w*.05"/>
                                          </p:val>
                                        </p:tav>
                                        <p:tav tm="100000">
                                          <p:val>
                                            <p:strVal val="#ppt_w"/>
                                          </p:val>
                                        </p:tav>
                                      </p:tavLst>
                                    </p:anim>
                                    <p:anim calcmode="lin" valueType="num">
                                      <p:cBhvr>
                                        <p:cTn id="58" dur="1000" fill="hold"/>
                                        <p:tgtEl>
                                          <p:spTgt spid="8">
                                            <p:txEl>
                                              <p:pRg st="3" end="3"/>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8">
                                            <p:txEl>
                                              <p:pRg st="3" end="3"/>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8">
                                            <p:txEl>
                                              <p:pRg st="3" end="3"/>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8">
                                            <p:txEl>
                                              <p:pRg st="3" end="3"/>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8">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nodeType="clickEffect">
                                  <p:stCondLst>
                                    <p:cond delay="0"/>
                                  </p:stCondLst>
                                  <p:childTnLst>
                                    <p:set>
                                      <p:cBhvr>
                                        <p:cTn id="66" dur="1" fill="hold">
                                          <p:stCondLst>
                                            <p:cond delay="0"/>
                                          </p:stCondLst>
                                        </p:cTn>
                                        <p:tgtEl>
                                          <p:spTgt spid="8">
                                            <p:txEl>
                                              <p:pRg st="4" end="4"/>
                                            </p:txEl>
                                          </p:spTgt>
                                        </p:tgtEl>
                                        <p:attrNameLst>
                                          <p:attrName>style.visibility</p:attrName>
                                        </p:attrNameLst>
                                      </p:cBhvr>
                                      <p:to>
                                        <p:strVal val="visible"/>
                                      </p:to>
                                    </p:set>
                                    <p:anim calcmode="lin" valueType="num">
                                      <p:cBhvr>
                                        <p:cTn id="67" dur="500" decel="50000" fill="hold">
                                          <p:stCondLst>
                                            <p:cond delay="0"/>
                                          </p:stCondLst>
                                        </p:cTn>
                                        <p:tgtEl>
                                          <p:spTgt spid="8">
                                            <p:txEl>
                                              <p:pRg st="4" end="4"/>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8">
                                            <p:txEl>
                                              <p:pRg st="4" end="4"/>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8">
                                            <p:txEl>
                                              <p:pRg st="4" end="4"/>
                                            </p:txEl>
                                          </p:spTgt>
                                        </p:tgtEl>
                                        <p:attrNameLst>
                                          <p:attrName>ppt_w</p:attrName>
                                        </p:attrNameLst>
                                      </p:cBhvr>
                                      <p:tavLst>
                                        <p:tav tm="0">
                                          <p:val>
                                            <p:strVal val="#ppt_w*.05"/>
                                          </p:val>
                                        </p:tav>
                                        <p:tav tm="100000">
                                          <p:val>
                                            <p:strVal val="#ppt_w"/>
                                          </p:val>
                                        </p:tav>
                                      </p:tavLst>
                                    </p:anim>
                                    <p:anim calcmode="lin" valueType="num">
                                      <p:cBhvr>
                                        <p:cTn id="70" dur="1000" fill="hold"/>
                                        <p:tgtEl>
                                          <p:spTgt spid="8">
                                            <p:txEl>
                                              <p:pRg st="4" end="4"/>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8">
                                            <p:txEl>
                                              <p:pRg st="4" end="4"/>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8">
                                            <p:txEl>
                                              <p:pRg st="4" end="4"/>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8">
                                            <p:txEl>
                                              <p:pRg st="4" end="4"/>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8">
                                            <p:txEl>
                                              <p:pRg st="4" end="4"/>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5" presetClass="entr" presetSubtype="0" fill="hold" nodeType="clickEffect">
                                  <p:stCondLst>
                                    <p:cond delay="0"/>
                                  </p:stCondLst>
                                  <p:childTnLst>
                                    <p:set>
                                      <p:cBhvr>
                                        <p:cTn id="78" dur="1" fill="hold">
                                          <p:stCondLst>
                                            <p:cond delay="0"/>
                                          </p:stCondLst>
                                        </p:cTn>
                                        <p:tgtEl>
                                          <p:spTgt spid="8">
                                            <p:txEl>
                                              <p:pRg st="5" end="5"/>
                                            </p:txEl>
                                          </p:spTgt>
                                        </p:tgtEl>
                                        <p:attrNameLst>
                                          <p:attrName>style.visibility</p:attrName>
                                        </p:attrNameLst>
                                      </p:cBhvr>
                                      <p:to>
                                        <p:strVal val="visible"/>
                                      </p:to>
                                    </p:set>
                                    <p:anim calcmode="lin" valueType="num">
                                      <p:cBhvr>
                                        <p:cTn id="79" dur="500" decel="50000" fill="hold">
                                          <p:stCondLst>
                                            <p:cond delay="0"/>
                                          </p:stCondLst>
                                        </p:cTn>
                                        <p:tgtEl>
                                          <p:spTgt spid="8">
                                            <p:txEl>
                                              <p:pRg st="5" end="5"/>
                                            </p:txEl>
                                          </p:spTgt>
                                        </p:tgtEl>
                                        <p:attrNameLst>
                                          <p:attrName>style.rotation</p:attrName>
                                        </p:attrNameLst>
                                      </p:cBhvr>
                                      <p:tavLst>
                                        <p:tav tm="0">
                                          <p:val>
                                            <p:fltVal val="-90"/>
                                          </p:val>
                                        </p:tav>
                                        <p:tav tm="100000">
                                          <p:val>
                                            <p:fltVal val="0"/>
                                          </p:val>
                                        </p:tav>
                                      </p:tavLst>
                                    </p:anim>
                                    <p:anim calcmode="lin" valueType="num">
                                      <p:cBhvr>
                                        <p:cTn id="80" dur="500" decel="50000" fill="hold">
                                          <p:stCondLst>
                                            <p:cond delay="0"/>
                                          </p:stCondLst>
                                        </p:cTn>
                                        <p:tgtEl>
                                          <p:spTgt spid="8">
                                            <p:txEl>
                                              <p:pRg st="5" end="5"/>
                                            </p:txEl>
                                          </p:spTgt>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8">
                                            <p:txEl>
                                              <p:pRg st="5" end="5"/>
                                            </p:txEl>
                                          </p:spTgt>
                                        </p:tgtEl>
                                        <p:attrNameLst>
                                          <p:attrName>ppt_w</p:attrName>
                                        </p:attrNameLst>
                                      </p:cBhvr>
                                      <p:tavLst>
                                        <p:tav tm="0">
                                          <p:val>
                                            <p:strVal val="#ppt_w*.05"/>
                                          </p:val>
                                        </p:tav>
                                        <p:tav tm="100000">
                                          <p:val>
                                            <p:strVal val="#ppt_w"/>
                                          </p:val>
                                        </p:tav>
                                      </p:tavLst>
                                    </p:anim>
                                    <p:anim calcmode="lin" valueType="num">
                                      <p:cBhvr>
                                        <p:cTn id="82" dur="1000" fill="hold"/>
                                        <p:tgtEl>
                                          <p:spTgt spid="8">
                                            <p:txEl>
                                              <p:pRg st="5" end="5"/>
                                            </p:txEl>
                                          </p:spTgt>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8">
                                            <p:txEl>
                                              <p:pRg st="5" end="5"/>
                                            </p:txEl>
                                          </p:spTgt>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8">
                                            <p:txEl>
                                              <p:pRg st="5" end="5"/>
                                            </p:txEl>
                                          </p:spTgt>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8">
                                            <p:txEl>
                                              <p:pRg st="5" end="5"/>
                                            </p:txEl>
                                          </p:spTgt>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white">
          <a:xfrm>
            <a:off x="0" y="1474788"/>
            <a:ext cx="9144000" cy="5383212"/>
          </a:xfrm>
          <a:prstGeom prst="rect">
            <a:avLst/>
          </a:prstGeom>
          <a:solidFill>
            <a:srgbClr val="FF0000">
              <a:alpha val="79999"/>
            </a:srgbClr>
          </a:solidFill>
          <a:ln>
            <a:noFill/>
          </a:ln>
          <a:extLst/>
        </p:spPr>
        <p:txBody>
          <a:bodyPr wrap="none"/>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sz="1800"/>
              <a:t> </a:t>
            </a:r>
          </a:p>
        </p:txBody>
      </p:sp>
      <p:sp>
        <p:nvSpPr>
          <p:cNvPr id="18435" name="Rectangle 3"/>
          <p:cNvSpPr>
            <a:spLocks noGrp="1" noChangeArrowheads="1"/>
          </p:cNvSpPr>
          <p:nvPr>
            <p:ph idx="4294967295"/>
          </p:nvPr>
        </p:nvSpPr>
        <p:spPr>
          <a:xfrm>
            <a:off x="0" y="1474788"/>
            <a:ext cx="9144000" cy="5383212"/>
          </a:xfrm>
          <a:prstGeom prst="rect">
            <a:avLst/>
          </a:prstGeom>
        </p:spPr>
        <p:txBody>
          <a:bodyPr lIns="360000" rIns="360000" anchor="ctr" anchorCtr="1"/>
          <a:lstStyle/>
          <a:p>
            <a:pPr algn="ctr" eaLnBrk="1" hangingPunct="1">
              <a:spcBef>
                <a:spcPct val="0"/>
              </a:spcBef>
              <a:buFontTx/>
              <a:buNone/>
            </a:pPr>
            <a:r>
              <a:rPr lang="en-GB" altLang="en-US" sz="4400" b="1" dirty="0">
                <a:solidFill>
                  <a:schemeClr val="bg1"/>
                </a:solidFill>
              </a:rPr>
              <a:t>The End</a:t>
            </a:r>
            <a:endParaRPr lang="en-GB" altLang="en-US" sz="4400" dirty="0"/>
          </a:p>
        </p:txBody>
      </p:sp>
      <p:sp>
        <p:nvSpPr>
          <p:cNvPr id="18436" name="Rectangle 4"/>
          <p:cNvSpPr>
            <a:spLocks noChangeArrowheads="1"/>
          </p:cNvSpPr>
          <p:nvPr/>
        </p:nvSpPr>
        <p:spPr bwMode="auto">
          <a:xfrm>
            <a:off x="0" y="6921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36000"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2400" b="1" dirty="0">
                <a:solidFill>
                  <a:srgbClr val="FF0000"/>
                </a:solidFill>
              </a:rPr>
              <a:t>Unit 201: Health and safety in building services engineering</a:t>
            </a:r>
            <a:endParaRPr lang="en-US" altLang="en-US" sz="2400" b="1"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Health and Safety at Work etc Act</a:t>
            </a:r>
          </a:p>
        </p:txBody>
      </p:sp>
      <p:sp>
        <p:nvSpPr>
          <p:cNvPr id="8" name="TextBox 7"/>
          <p:cNvSpPr txBox="1">
            <a:spLocks noChangeArrowheads="1"/>
          </p:cNvSpPr>
          <p:nvPr/>
        </p:nvSpPr>
        <p:spPr bwMode="auto">
          <a:xfrm>
            <a:off x="0" y="1290033"/>
            <a:ext cx="9144000" cy="4909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0" rIns="360000">
            <a:spAutoFit/>
          </a:bodyPr>
          <a:lstStyle>
            <a:lvl1pPr marL="360363" indent="-360363"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marL="0" indent="0" eaLnBrk="1" hangingPunct="1">
              <a:spcAft>
                <a:spcPts val="600"/>
              </a:spcAft>
            </a:pPr>
            <a:r>
              <a:rPr lang="en-GB" altLang="en-US" sz="2400" dirty="0"/>
              <a:t>This covers all places where work is carried out. The ‘etc’ was added to cover voluntary work, etc. All persons are responsible for their own and others’ safety.</a:t>
            </a:r>
          </a:p>
          <a:p>
            <a:pPr marL="0" indent="0" eaLnBrk="1" hangingPunct="1">
              <a:spcAft>
                <a:spcPts val="600"/>
              </a:spcAft>
            </a:pPr>
            <a:r>
              <a:rPr lang="en-GB" altLang="en-US" sz="2400" b="1" dirty="0">
                <a:solidFill>
                  <a:srgbClr val="FF0000"/>
                </a:solidFill>
              </a:rPr>
              <a:t>Employers’ responsibilities</a:t>
            </a:r>
          </a:p>
          <a:p>
            <a:pPr marL="342900" indent="-342900" eaLnBrk="1" hangingPunct="1">
              <a:spcAft>
                <a:spcPts val="600"/>
              </a:spcAft>
              <a:buFont typeface="Arial" panose="020B0604020202020204" pitchFamily="34" charset="0"/>
              <a:buChar char="•"/>
            </a:pPr>
            <a:r>
              <a:rPr lang="en-GB" altLang="en-US" sz="2400" dirty="0"/>
              <a:t>The working conditions and standards of hygiene are appropriate.</a:t>
            </a:r>
          </a:p>
          <a:p>
            <a:pPr marL="342900" indent="-342900" eaLnBrk="1" hangingPunct="1">
              <a:spcAft>
                <a:spcPts val="600"/>
              </a:spcAft>
              <a:buFont typeface="Arial" panose="020B0604020202020204" pitchFamily="34" charset="0"/>
              <a:buChar char="•"/>
            </a:pPr>
            <a:r>
              <a:rPr lang="en-GB" altLang="en-US" sz="2400" dirty="0"/>
              <a:t>The plant, tools and equipment are properly maintained.</a:t>
            </a:r>
          </a:p>
          <a:p>
            <a:pPr marL="342900" indent="-342900" eaLnBrk="1" hangingPunct="1">
              <a:spcAft>
                <a:spcPts val="600"/>
              </a:spcAft>
              <a:buFont typeface="Arial" panose="020B0604020202020204" pitchFamily="34" charset="0"/>
              <a:buChar char="•"/>
            </a:pPr>
            <a:r>
              <a:rPr lang="en-GB" altLang="en-US" sz="2400" dirty="0"/>
              <a:t>The necessary safety equipment – such as personal protective equipment, dust and fume extractors, and machine guards – is available and properly used.</a:t>
            </a:r>
          </a:p>
          <a:p>
            <a:pPr marL="342900" indent="-342900" eaLnBrk="1" hangingPunct="1">
              <a:spcAft>
                <a:spcPts val="600"/>
              </a:spcAft>
              <a:buFont typeface="Arial" panose="020B0604020202020204" pitchFamily="34" charset="0"/>
              <a:buChar char="•"/>
            </a:pPr>
            <a:r>
              <a:rPr lang="en-GB" altLang="en-US" sz="2400" dirty="0"/>
              <a:t>The workers are trained to use the equipment and plant safely.</a:t>
            </a:r>
          </a:p>
        </p:txBody>
      </p:sp>
      <p:sp>
        <p:nvSpPr>
          <p:cNvPr id="5124" name="Line 9"/>
          <p:cNvSpPr>
            <a:spLocks noChangeShapeType="1"/>
          </p:cNvSpPr>
          <p:nvPr/>
        </p:nvSpPr>
        <p:spPr bwMode="auto">
          <a:xfrm>
            <a:off x="0" y="1290033"/>
            <a:ext cx="91440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169941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par>
                          <p:cTn id="15" fill="hold">
                            <p:stCondLst>
                              <p:cond delay="1000"/>
                            </p:stCondLst>
                            <p:childTnLst>
                              <p:par>
                                <p:cTn id="16" presetID="25" presetClass="entr" presetSubtype="0" fill="hold" nodeType="after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 calcmode="lin" valueType="num">
                                      <p:cBhvr>
                                        <p:cTn id="18"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1"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5" presetClass="entr" presetSubtype="0" fill="hold" nodeType="click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anim calcmode="lin" valueType="num">
                                      <p:cBhvr>
                                        <p:cTn id="30"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1"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2"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3"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4"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5"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6"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7" dur="1000" decel="50000">
                                          <p:stCondLst>
                                            <p:cond delay="0"/>
                                          </p:stCondLst>
                                        </p:cTn>
                                        <p:tgtEl>
                                          <p:spTgt spid="8">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5" presetClass="entr" presetSubtype="0" fill="hold" nodeType="clickEffect">
                                  <p:stCondLst>
                                    <p:cond delay="0"/>
                                  </p:stCondLst>
                                  <p:childTnLst>
                                    <p:set>
                                      <p:cBhvr>
                                        <p:cTn id="41" dur="1" fill="hold">
                                          <p:stCondLst>
                                            <p:cond delay="0"/>
                                          </p:stCondLst>
                                        </p:cTn>
                                        <p:tgtEl>
                                          <p:spTgt spid="8">
                                            <p:txEl>
                                              <p:pRg st="2" end="2"/>
                                            </p:txEl>
                                          </p:spTgt>
                                        </p:tgtEl>
                                        <p:attrNameLst>
                                          <p:attrName>style.visibility</p:attrName>
                                        </p:attrNameLst>
                                      </p:cBhvr>
                                      <p:to>
                                        <p:strVal val="visible"/>
                                      </p:to>
                                    </p:set>
                                    <p:anim calcmode="lin" valueType="num">
                                      <p:cBhvr>
                                        <p:cTn id="42"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43"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44"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45"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46"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47"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48"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49" dur="1000" decel="50000">
                                          <p:stCondLst>
                                            <p:cond delay="0"/>
                                          </p:stCondLst>
                                        </p:cTn>
                                        <p:tgtEl>
                                          <p:spTgt spid="8">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5" presetClass="entr" presetSubtype="0" fill="hold" nodeType="clickEffect">
                                  <p:stCondLst>
                                    <p:cond delay="0"/>
                                  </p:stCondLst>
                                  <p:childTnLst>
                                    <p:set>
                                      <p:cBhvr>
                                        <p:cTn id="53" dur="1" fill="hold">
                                          <p:stCondLst>
                                            <p:cond delay="0"/>
                                          </p:stCondLst>
                                        </p:cTn>
                                        <p:tgtEl>
                                          <p:spTgt spid="8">
                                            <p:txEl>
                                              <p:pRg st="3" end="3"/>
                                            </p:txEl>
                                          </p:spTgt>
                                        </p:tgtEl>
                                        <p:attrNameLst>
                                          <p:attrName>style.visibility</p:attrName>
                                        </p:attrNameLst>
                                      </p:cBhvr>
                                      <p:to>
                                        <p:strVal val="visible"/>
                                      </p:to>
                                    </p:set>
                                    <p:anim calcmode="lin" valueType="num">
                                      <p:cBhvr>
                                        <p:cTn id="54" dur="500" decel="50000" fill="hold">
                                          <p:stCondLst>
                                            <p:cond delay="0"/>
                                          </p:stCondLst>
                                        </p:cTn>
                                        <p:tgtEl>
                                          <p:spTgt spid="8">
                                            <p:txEl>
                                              <p:pRg st="3" end="3"/>
                                            </p:txEl>
                                          </p:spTgt>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8">
                                            <p:txEl>
                                              <p:pRg st="3" end="3"/>
                                            </p:txEl>
                                          </p:spTgt>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8">
                                            <p:txEl>
                                              <p:pRg st="3" end="3"/>
                                            </p:txEl>
                                          </p:spTgt>
                                        </p:tgtEl>
                                        <p:attrNameLst>
                                          <p:attrName>ppt_w</p:attrName>
                                        </p:attrNameLst>
                                      </p:cBhvr>
                                      <p:tavLst>
                                        <p:tav tm="0">
                                          <p:val>
                                            <p:strVal val="#ppt_w*.05"/>
                                          </p:val>
                                        </p:tav>
                                        <p:tav tm="100000">
                                          <p:val>
                                            <p:strVal val="#ppt_w"/>
                                          </p:val>
                                        </p:tav>
                                      </p:tavLst>
                                    </p:anim>
                                    <p:anim calcmode="lin" valueType="num">
                                      <p:cBhvr>
                                        <p:cTn id="57" dur="1000" fill="hold"/>
                                        <p:tgtEl>
                                          <p:spTgt spid="8">
                                            <p:txEl>
                                              <p:pRg st="3" end="3"/>
                                            </p:txEl>
                                          </p:spTgt>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8">
                                            <p:txEl>
                                              <p:pRg st="3" end="3"/>
                                            </p:txEl>
                                          </p:spTgt>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8">
                                            <p:txEl>
                                              <p:pRg st="3" end="3"/>
                                            </p:txEl>
                                          </p:spTgt>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8">
                                            <p:txEl>
                                              <p:pRg st="3" end="3"/>
                                            </p:txEl>
                                          </p:spTgt>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8">
                                            <p:txEl>
                                              <p:pRg st="3" end="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5" presetClass="entr" presetSubtype="0" fill="hold" nodeType="clickEffect">
                                  <p:stCondLst>
                                    <p:cond delay="0"/>
                                  </p:stCondLst>
                                  <p:childTnLst>
                                    <p:set>
                                      <p:cBhvr>
                                        <p:cTn id="65" dur="1" fill="hold">
                                          <p:stCondLst>
                                            <p:cond delay="0"/>
                                          </p:stCondLst>
                                        </p:cTn>
                                        <p:tgtEl>
                                          <p:spTgt spid="8">
                                            <p:txEl>
                                              <p:pRg st="4" end="4"/>
                                            </p:txEl>
                                          </p:spTgt>
                                        </p:tgtEl>
                                        <p:attrNameLst>
                                          <p:attrName>style.visibility</p:attrName>
                                        </p:attrNameLst>
                                      </p:cBhvr>
                                      <p:to>
                                        <p:strVal val="visible"/>
                                      </p:to>
                                    </p:set>
                                    <p:anim calcmode="lin" valueType="num">
                                      <p:cBhvr>
                                        <p:cTn id="66" dur="500" decel="50000" fill="hold">
                                          <p:stCondLst>
                                            <p:cond delay="0"/>
                                          </p:stCondLst>
                                        </p:cTn>
                                        <p:tgtEl>
                                          <p:spTgt spid="8">
                                            <p:txEl>
                                              <p:pRg st="4" end="4"/>
                                            </p:txEl>
                                          </p:spTgt>
                                        </p:tgtEl>
                                        <p:attrNameLst>
                                          <p:attrName>style.rotation</p:attrName>
                                        </p:attrNameLst>
                                      </p:cBhvr>
                                      <p:tavLst>
                                        <p:tav tm="0">
                                          <p:val>
                                            <p:fltVal val="-90"/>
                                          </p:val>
                                        </p:tav>
                                        <p:tav tm="100000">
                                          <p:val>
                                            <p:fltVal val="0"/>
                                          </p:val>
                                        </p:tav>
                                      </p:tavLst>
                                    </p:anim>
                                    <p:anim calcmode="lin" valueType="num">
                                      <p:cBhvr>
                                        <p:cTn id="67" dur="500" decel="50000" fill="hold">
                                          <p:stCondLst>
                                            <p:cond delay="0"/>
                                          </p:stCondLst>
                                        </p:cTn>
                                        <p:tgtEl>
                                          <p:spTgt spid="8">
                                            <p:txEl>
                                              <p:pRg st="4" end="4"/>
                                            </p:txEl>
                                          </p:spTgt>
                                        </p:tgtEl>
                                        <p:attrNameLst>
                                          <p:attrName>ppt_w</p:attrName>
                                        </p:attrNameLst>
                                      </p:cBhvr>
                                      <p:tavLst>
                                        <p:tav tm="0">
                                          <p:val>
                                            <p:strVal val="#ppt_w"/>
                                          </p:val>
                                        </p:tav>
                                        <p:tav tm="100000">
                                          <p:val>
                                            <p:strVal val="#ppt_w*.05"/>
                                          </p:val>
                                        </p:tav>
                                      </p:tavLst>
                                    </p:anim>
                                    <p:anim calcmode="lin" valueType="num">
                                      <p:cBhvr>
                                        <p:cTn id="68" dur="500" accel="50000" fill="hold">
                                          <p:stCondLst>
                                            <p:cond delay="500"/>
                                          </p:stCondLst>
                                        </p:cTn>
                                        <p:tgtEl>
                                          <p:spTgt spid="8">
                                            <p:txEl>
                                              <p:pRg st="4" end="4"/>
                                            </p:txEl>
                                          </p:spTgt>
                                        </p:tgtEl>
                                        <p:attrNameLst>
                                          <p:attrName>ppt_w</p:attrName>
                                        </p:attrNameLst>
                                      </p:cBhvr>
                                      <p:tavLst>
                                        <p:tav tm="0">
                                          <p:val>
                                            <p:strVal val="#ppt_w*.05"/>
                                          </p:val>
                                        </p:tav>
                                        <p:tav tm="100000">
                                          <p:val>
                                            <p:strVal val="#ppt_w"/>
                                          </p:val>
                                        </p:tav>
                                      </p:tavLst>
                                    </p:anim>
                                    <p:anim calcmode="lin" valueType="num">
                                      <p:cBhvr>
                                        <p:cTn id="69" dur="1000" fill="hold"/>
                                        <p:tgtEl>
                                          <p:spTgt spid="8">
                                            <p:txEl>
                                              <p:pRg st="4" end="4"/>
                                            </p:txEl>
                                          </p:spTgt>
                                        </p:tgtEl>
                                        <p:attrNameLst>
                                          <p:attrName>ppt_h</p:attrName>
                                        </p:attrNameLst>
                                      </p:cBhvr>
                                      <p:tavLst>
                                        <p:tav tm="0">
                                          <p:val>
                                            <p:strVal val="#ppt_h"/>
                                          </p:val>
                                        </p:tav>
                                        <p:tav tm="100000">
                                          <p:val>
                                            <p:strVal val="#ppt_h"/>
                                          </p:val>
                                        </p:tav>
                                      </p:tavLst>
                                    </p:anim>
                                    <p:anim calcmode="lin" valueType="num">
                                      <p:cBhvr>
                                        <p:cTn id="70" dur="500" decel="50000" fill="hold">
                                          <p:stCondLst>
                                            <p:cond delay="0"/>
                                          </p:stCondLst>
                                        </p:cTn>
                                        <p:tgtEl>
                                          <p:spTgt spid="8">
                                            <p:txEl>
                                              <p:pRg st="4" end="4"/>
                                            </p:txEl>
                                          </p:spTgt>
                                        </p:tgtEl>
                                        <p:attrNameLst>
                                          <p:attrName>ppt_x</p:attrName>
                                        </p:attrNameLst>
                                      </p:cBhvr>
                                      <p:tavLst>
                                        <p:tav tm="0">
                                          <p:val>
                                            <p:strVal val="#ppt_x+.4"/>
                                          </p:val>
                                        </p:tav>
                                        <p:tav tm="100000">
                                          <p:val>
                                            <p:strVal val="#ppt_x"/>
                                          </p:val>
                                        </p:tav>
                                      </p:tavLst>
                                    </p:anim>
                                    <p:anim calcmode="lin" valueType="num">
                                      <p:cBhvr>
                                        <p:cTn id="71" dur="500" decel="50000" fill="hold">
                                          <p:stCondLst>
                                            <p:cond delay="0"/>
                                          </p:stCondLst>
                                        </p:cTn>
                                        <p:tgtEl>
                                          <p:spTgt spid="8">
                                            <p:txEl>
                                              <p:pRg st="4" end="4"/>
                                            </p:txEl>
                                          </p:spTgt>
                                        </p:tgtEl>
                                        <p:attrNameLst>
                                          <p:attrName>ppt_y</p:attrName>
                                        </p:attrNameLst>
                                      </p:cBhvr>
                                      <p:tavLst>
                                        <p:tav tm="0">
                                          <p:val>
                                            <p:strVal val="#ppt_y-.2"/>
                                          </p:val>
                                        </p:tav>
                                        <p:tav tm="100000">
                                          <p:val>
                                            <p:strVal val="#ppt_y+.1"/>
                                          </p:val>
                                        </p:tav>
                                      </p:tavLst>
                                    </p:anim>
                                    <p:anim calcmode="lin" valueType="num">
                                      <p:cBhvr>
                                        <p:cTn id="72" dur="500" accel="50000" fill="hold">
                                          <p:stCondLst>
                                            <p:cond delay="500"/>
                                          </p:stCondLst>
                                        </p:cTn>
                                        <p:tgtEl>
                                          <p:spTgt spid="8">
                                            <p:txEl>
                                              <p:pRg st="4" end="4"/>
                                            </p:txEl>
                                          </p:spTgt>
                                        </p:tgtEl>
                                        <p:attrNameLst>
                                          <p:attrName>ppt_y</p:attrName>
                                        </p:attrNameLst>
                                      </p:cBhvr>
                                      <p:tavLst>
                                        <p:tav tm="0">
                                          <p:val>
                                            <p:strVal val="#ppt_y+.1"/>
                                          </p:val>
                                        </p:tav>
                                        <p:tav tm="100000">
                                          <p:val>
                                            <p:strVal val="#ppt_y"/>
                                          </p:val>
                                        </p:tav>
                                      </p:tavLst>
                                    </p:anim>
                                    <p:animEffect transition="in" filter="fade">
                                      <p:cBhvr>
                                        <p:cTn id="73" dur="1000" decel="50000">
                                          <p:stCondLst>
                                            <p:cond delay="0"/>
                                          </p:stCondLst>
                                        </p:cTn>
                                        <p:tgtEl>
                                          <p:spTgt spid="8">
                                            <p:txEl>
                                              <p:pRg st="4" end="4"/>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5" presetClass="entr" presetSubtype="0" fill="hold" nodeType="clickEffect">
                                  <p:stCondLst>
                                    <p:cond delay="0"/>
                                  </p:stCondLst>
                                  <p:childTnLst>
                                    <p:set>
                                      <p:cBhvr>
                                        <p:cTn id="77" dur="1" fill="hold">
                                          <p:stCondLst>
                                            <p:cond delay="0"/>
                                          </p:stCondLst>
                                        </p:cTn>
                                        <p:tgtEl>
                                          <p:spTgt spid="8">
                                            <p:txEl>
                                              <p:pRg st="5" end="5"/>
                                            </p:txEl>
                                          </p:spTgt>
                                        </p:tgtEl>
                                        <p:attrNameLst>
                                          <p:attrName>style.visibility</p:attrName>
                                        </p:attrNameLst>
                                      </p:cBhvr>
                                      <p:to>
                                        <p:strVal val="visible"/>
                                      </p:to>
                                    </p:set>
                                    <p:anim calcmode="lin" valueType="num">
                                      <p:cBhvr>
                                        <p:cTn id="78" dur="500" decel="50000" fill="hold">
                                          <p:stCondLst>
                                            <p:cond delay="0"/>
                                          </p:stCondLst>
                                        </p:cTn>
                                        <p:tgtEl>
                                          <p:spTgt spid="8">
                                            <p:txEl>
                                              <p:pRg st="5" end="5"/>
                                            </p:txEl>
                                          </p:spTgt>
                                        </p:tgtEl>
                                        <p:attrNameLst>
                                          <p:attrName>style.rotation</p:attrName>
                                        </p:attrNameLst>
                                      </p:cBhvr>
                                      <p:tavLst>
                                        <p:tav tm="0">
                                          <p:val>
                                            <p:fltVal val="-90"/>
                                          </p:val>
                                        </p:tav>
                                        <p:tav tm="100000">
                                          <p:val>
                                            <p:fltVal val="0"/>
                                          </p:val>
                                        </p:tav>
                                      </p:tavLst>
                                    </p:anim>
                                    <p:anim calcmode="lin" valueType="num">
                                      <p:cBhvr>
                                        <p:cTn id="79" dur="500" decel="50000" fill="hold">
                                          <p:stCondLst>
                                            <p:cond delay="0"/>
                                          </p:stCondLst>
                                        </p:cTn>
                                        <p:tgtEl>
                                          <p:spTgt spid="8">
                                            <p:txEl>
                                              <p:pRg st="5" end="5"/>
                                            </p:txEl>
                                          </p:spTgt>
                                        </p:tgtEl>
                                        <p:attrNameLst>
                                          <p:attrName>ppt_w</p:attrName>
                                        </p:attrNameLst>
                                      </p:cBhvr>
                                      <p:tavLst>
                                        <p:tav tm="0">
                                          <p:val>
                                            <p:strVal val="#ppt_w"/>
                                          </p:val>
                                        </p:tav>
                                        <p:tav tm="100000">
                                          <p:val>
                                            <p:strVal val="#ppt_w*.05"/>
                                          </p:val>
                                        </p:tav>
                                      </p:tavLst>
                                    </p:anim>
                                    <p:anim calcmode="lin" valueType="num">
                                      <p:cBhvr>
                                        <p:cTn id="80" dur="500" accel="50000" fill="hold">
                                          <p:stCondLst>
                                            <p:cond delay="500"/>
                                          </p:stCondLst>
                                        </p:cTn>
                                        <p:tgtEl>
                                          <p:spTgt spid="8">
                                            <p:txEl>
                                              <p:pRg st="5" end="5"/>
                                            </p:txEl>
                                          </p:spTgt>
                                        </p:tgtEl>
                                        <p:attrNameLst>
                                          <p:attrName>ppt_w</p:attrName>
                                        </p:attrNameLst>
                                      </p:cBhvr>
                                      <p:tavLst>
                                        <p:tav tm="0">
                                          <p:val>
                                            <p:strVal val="#ppt_w*.05"/>
                                          </p:val>
                                        </p:tav>
                                        <p:tav tm="100000">
                                          <p:val>
                                            <p:strVal val="#ppt_w"/>
                                          </p:val>
                                        </p:tav>
                                      </p:tavLst>
                                    </p:anim>
                                    <p:anim calcmode="lin" valueType="num">
                                      <p:cBhvr>
                                        <p:cTn id="81" dur="1000" fill="hold"/>
                                        <p:tgtEl>
                                          <p:spTgt spid="8">
                                            <p:txEl>
                                              <p:pRg st="5" end="5"/>
                                            </p:txEl>
                                          </p:spTgt>
                                        </p:tgtEl>
                                        <p:attrNameLst>
                                          <p:attrName>ppt_h</p:attrName>
                                        </p:attrNameLst>
                                      </p:cBhvr>
                                      <p:tavLst>
                                        <p:tav tm="0">
                                          <p:val>
                                            <p:strVal val="#ppt_h"/>
                                          </p:val>
                                        </p:tav>
                                        <p:tav tm="100000">
                                          <p:val>
                                            <p:strVal val="#ppt_h"/>
                                          </p:val>
                                        </p:tav>
                                      </p:tavLst>
                                    </p:anim>
                                    <p:anim calcmode="lin" valueType="num">
                                      <p:cBhvr>
                                        <p:cTn id="82" dur="500" decel="50000" fill="hold">
                                          <p:stCondLst>
                                            <p:cond delay="0"/>
                                          </p:stCondLst>
                                        </p:cTn>
                                        <p:tgtEl>
                                          <p:spTgt spid="8">
                                            <p:txEl>
                                              <p:pRg st="5" end="5"/>
                                            </p:txEl>
                                          </p:spTgt>
                                        </p:tgtEl>
                                        <p:attrNameLst>
                                          <p:attrName>ppt_x</p:attrName>
                                        </p:attrNameLst>
                                      </p:cBhvr>
                                      <p:tavLst>
                                        <p:tav tm="0">
                                          <p:val>
                                            <p:strVal val="#ppt_x+.4"/>
                                          </p:val>
                                        </p:tav>
                                        <p:tav tm="100000">
                                          <p:val>
                                            <p:strVal val="#ppt_x"/>
                                          </p:val>
                                        </p:tav>
                                      </p:tavLst>
                                    </p:anim>
                                    <p:anim calcmode="lin" valueType="num">
                                      <p:cBhvr>
                                        <p:cTn id="83" dur="500" decel="50000" fill="hold">
                                          <p:stCondLst>
                                            <p:cond delay="0"/>
                                          </p:stCondLst>
                                        </p:cTn>
                                        <p:tgtEl>
                                          <p:spTgt spid="8">
                                            <p:txEl>
                                              <p:pRg st="5" end="5"/>
                                            </p:txEl>
                                          </p:spTgt>
                                        </p:tgtEl>
                                        <p:attrNameLst>
                                          <p:attrName>ppt_y</p:attrName>
                                        </p:attrNameLst>
                                      </p:cBhvr>
                                      <p:tavLst>
                                        <p:tav tm="0">
                                          <p:val>
                                            <p:strVal val="#ppt_y-.2"/>
                                          </p:val>
                                        </p:tav>
                                        <p:tav tm="100000">
                                          <p:val>
                                            <p:strVal val="#ppt_y+.1"/>
                                          </p:val>
                                        </p:tav>
                                      </p:tavLst>
                                    </p:anim>
                                    <p:anim calcmode="lin" valueType="num">
                                      <p:cBhvr>
                                        <p:cTn id="84" dur="500" accel="50000" fill="hold">
                                          <p:stCondLst>
                                            <p:cond delay="500"/>
                                          </p:stCondLst>
                                        </p:cTn>
                                        <p:tgtEl>
                                          <p:spTgt spid="8">
                                            <p:txEl>
                                              <p:pRg st="5" end="5"/>
                                            </p:txEl>
                                          </p:spTgt>
                                        </p:tgtEl>
                                        <p:attrNameLst>
                                          <p:attrName>ppt_y</p:attrName>
                                        </p:attrNameLst>
                                      </p:cBhvr>
                                      <p:tavLst>
                                        <p:tav tm="0">
                                          <p:val>
                                            <p:strVal val="#ppt_y+.1"/>
                                          </p:val>
                                        </p:tav>
                                        <p:tav tm="100000">
                                          <p:val>
                                            <p:strVal val="#ppt_y"/>
                                          </p:val>
                                        </p:tav>
                                      </p:tavLst>
                                    </p:anim>
                                    <p:animEffect transition="in" filter="fade">
                                      <p:cBhvr>
                                        <p:cTn id="85" dur="1000" decel="50000">
                                          <p:stCondLst>
                                            <p:cond delay="0"/>
                                          </p:stCondLst>
                                        </p:cTn>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Health and Safety at Work etc Act</a:t>
            </a:r>
          </a:p>
        </p:txBody>
      </p:sp>
      <p:sp>
        <p:nvSpPr>
          <p:cNvPr id="8" name="TextBox 7"/>
          <p:cNvSpPr txBox="1">
            <a:spLocks noChangeArrowheads="1"/>
          </p:cNvSpPr>
          <p:nvPr/>
        </p:nvSpPr>
        <p:spPr bwMode="auto">
          <a:xfrm>
            <a:off x="0" y="1290033"/>
            <a:ext cx="91440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0" rIns="360000">
            <a:spAutoFit/>
          </a:bodyPr>
          <a:lstStyle>
            <a:lvl1pPr marL="360363" indent="-360363"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marL="0" indent="0" eaLnBrk="1" hangingPunct="1">
              <a:spcAft>
                <a:spcPts val="600"/>
              </a:spcAft>
            </a:pPr>
            <a:r>
              <a:rPr lang="en-GB" altLang="en-US" sz="2400" dirty="0"/>
              <a:t>This covers all places where work is carried out. The ‘etc’ was added to cover voluntary work, etc. All persons are responsible for their own and others’ safety.</a:t>
            </a:r>
          </a:p>
          <a:p>
            <a:pPr marL="0" indent="0" eaLnBrk="1" hangingPunct="1">
              <a:spcAft>
                <a:spcPts val="600"/>
              </a:spcAft>
            </a:pPr>
            <a:r>
              <a:rPr lang="en-GB" altLang="en-US" sz="2400" b="1" dirty="0">
                <a:solidFill>
                  <a:srgbClr val="FF0000"/>
                </a:solidFill>
              </a:rPr>
              <a:t>Employees’ responsibilities</a:t>
            </a:r>
          </a:p>
          <a:p>
            <a:pPr marL="342900" indent="-342900" eaLnBrk="1" hangingPunct="1">
              <a:spcAft>
                <a:spcPts val="600"/>
              </a:spcAft>
              <a:buFont typeface="Arial" panose="020B0604020202020204" pitchFamily="34" charset="0"/>
              <a:buChar char="•"/>
            </a:pPr>
            <a:r>
              <a:rPr lang="en-GB" altLang="en-US" sz="2400" dirty="0"/>
              <a:t>Take reasonable care to avoid injury to themselves or others as a result of their own work activity.</a:t>
            </a:r>
          </a:p>
          <a:p>
            <a:pPr marL="342900" indent="-342900" eaLnBrk="1" hangingPunct="1">
              <a:spcAft>
                <a:spcPts val="600"/>
              </a:spcAft>
              <a:buFont typeface="Arial" panose="020B0604020202020204" pitchFamily="34" charset="0"/>
              <a:buChar char="•"/>
            </a:pPr>
            <a:r>
              <a:rPr lang="en-GB" altLang="en-US" sz="2400" dirty="0"/>
              <a:t>Cooperate with their employer, helping her/him to comply with the requirements of the Act.</a:t>
            </a:r>
          </a:p>
          <a:p>
            <a:pPr marL="342900" indent="-342900" eaLnBrk="1" hangingPunct="1">
              <a:spcAft>
                <a:spcPts val="600"/>
              </a:spcAft>
              <a:buFont typeface="Arial" panose="020B0604020202020204" pitchFamily="34" charset="0"/>
              <a:buChar char="•"/>
            </a:pPr>
            <a:r>
              <a:rPr lang="en-GB" altLang="en-US" sz="2400" dirty="0"/>
              <a:t>Not to interfere with or misuse anything provided to protect their health and safety.</a:t>
            </a:r>
          </a:p>
        </p:txBody>
      </p:sp>
      <p:sp>
        <p:nvSpPr>
          <p:cNvPr id="5124" name="Line 9"/>
          <p:cNvSpPr>
            <a:spLocks noChangeShapeType="1"/>
          </p:cNvSpPr>
          <p:nvPr/>
        </p:nvSpPr>
        <p:spPr bwMode="auto">
          <a:xfrm>
            <a:off x="0" y="1290033"/>
            <a:ext cx="91440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93338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p:cTn id="7"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10"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p:cTn id="19"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 calcmode="lin" valueType="num">
                                      <p:cBhvr>
                                        <p:cTn id="31" dur="500" decel="50000" fill="hold">
                                          <p:stCondLst>
                                            <p:cond delay="0"/>
                                          </p:stCondLst>
                                        </p:cTn>
                                        <p:tgtEl>
                                          <p:spTgt spid="8">
                                            <p:txEl>
                                              <p:pRg st="3" end="3"/>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8">
                                            <p:txEl>
                                              <p:pRg st="3" end="3"/>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8">
                                            <p:txEl>
                                              <p:pRg st="3" end="3"/>
                                            </p:txEl>
                                          </p:spTgt>
                                        </p:tgtEl>
                                        <p:attrNameLst>
                                          <p:attrName>ppt_w</p:attrName>
                                        </p:attrNameLst>
                                      </p:cBhvr>
                                      <p:tavLst>
                                        <p:tav tm="0">
                                          <p:val>
                                            <p:strVal val="#ppt_w*.05"/>
                                          </p:val>
                                        </p:tav>
                                        <p:tav tm="100000">
                                          <p:val>
                                            <p:strVal val="#ppt_w"/>
                                          </p:val>
                                        </p:tav>
                                      </p:tavLst>
                                    </p:anim>
                                    <p:anim calcmode="lin" valueType="num">
                                      <p:cBhvr>
                                        <p:cTn id="34" dur="1000" fill="hold"/>
                                        <p:tgtEl>
                                          <p:spTgt spid="8">
                                            <p:txEl>
                                              <p:pRg st="3" end="3"/>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8">
                                            <p:txEl>
                                              <p:pRg st="3" end="3"/>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8">
                                            <p:txEl>
                                              <p:pRg st="3" end="3"/>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8">
                                            <p:txEl>
                                              <p:pRg st="3" end="3"/>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8">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8">
                                            <p:txEl>
                                              <p:pRg st="4" end="4"/>
                                            </p:txEl>
                                          </p:spTgt>
                                        </p:tgtEl>
                                        <p:attrNameLst>
                                          <p:attrName>style.visibility</p:attrName>
                                        </p:attrNameLst>
                                      </p:cBhvr>
                                      <p:to>
                                        <p:strVal val="visible"/>
                                      </p:to>
                                    </p:set>
                                    <p:anim calcmode="lin" valueType="num">
                                      <p:cBhvr>
                                        <p:cTn id="43" dur="500" decel="50000" fill="hold">
                                          <p:stCondLst>
                                            <p:cond delay="0"/>
                                          </p:stCondLst>
                                        </p:cTn>
                                        <p:tgtEl>
                                          <p:spTgt spid="8">
                                            <p:txEl>
                                              <p:pRg st="4" end="4"/>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8">
                                            <p:txEl>
                                              <p:pRg st="4" end="4"/>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8">
                                            <p:txEl>
                                              <p:pRg st="4" end="4"/>
                                            </p:txEl>
                                          </p:spTgt>
                                        </p:tgtEl>
                                        <p:attrNameLst>
                                          <p:attrName>ppt_w</p:attrName>
                                        </p:attrNameLst>
                                      </p:cBhvr>
                                      <p:tavLst>
                                        <p:tav tm="0">
                                          <p:val>
                                            <p:strVal val="#ppt_w*.05"/>
                                          </p:val>
                                        </p:tav>
                                        <p:tav tm="100000">
                                          <p:val>
                                            <p:strVal val="#ppt_w"/>
                                          </p:val>
                                        </p:tav>
                                      </p:tavLst>
                                    </p:anim>
                                    <p:anim calcmode="lin" valueType="num">
                                      <p:cBhvr>
                                        <p:cTn id="46" dur="1000" fill="hold"/>
                                        <p:tgtEl>
                                          <p:spTgt spid="8">
                                            <p:txEl>
                                              <p:pRg st="4" end="4"/>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8">
                                            <p:txEl>
                                              <p:pRg st="4" end="4"/>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8">
                                            <p:txEl>
                                              <p:pRg st="4" end="4"/>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8">
                                            <p:txEl>
                                              <p:pRg st="4" end="4"/>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The Electricity at Work Regulations</a:t>
            </a:r>
          </a:p>
        </p:txBody>
      </p:sp>
      <p:sp>
        <p:nvSpPr>
          <p:cNvPr id="8" name="TextBox 7"/>
          <p:cNvSpPr txBox="1">
            <a:spLocks noChangeArrowheads="1"/>
          </p:cNvSpPr>
          <p:nvPr/>
        </p:nvSpPr>
        <p:spPr bwMode="auto">
          <a:xfrm>
            <a:off x="0" y="1290033"/>
            <a:ext cx="9144000" cy="180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0" rIns="360000">
            <a:spAutoFit/>
          </a:bodyPr>
          <a:lstStyle>
            <a:lvl1pPr marL="360363" indent="-360363"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marL="342900" indent="-342900" eaLnBrk="1" hangingPunct="1">
              <a:spcAft>
                <a:spcPts val="600"/>
              </a:spcAft>
              <a:buFont typeface="Arial" panose="020B0604020202020204" pitchFamily="34" charset="0"/>
              <a:buChar char="•"/>
            </a:pPr>
            <a:r>
              <a:rPr lang="en-GB" altLang="en-US" sz="2400" dirty="0"/>
              <a:t>Currently 33 regulations.</a:t>
            </a:r>
          </a:p>
          <a:p>
            <a:pPr marL="342900" indent="-342900" eaLnBrk="1" hangingPunct="1">
              <a:spcAft>
                <a:spcPts val="600"/>
              </a:spcAft>
              <a:buFont typeface="Arial" panose="020B0604020202020204" pitchFamily="34" charset="0"/>
              <a:buChar char="•"/>
            </a:pPr>
            <a:r>
              <a:rPr lang="en-GB" altLang="en-US" sz="2400" dirty="0"/>
              <a:t>1–16 and 29 most relevant to electricians.</a:t>
            </a:r>
          </a:p>
          <a:p>
            <a:pPr marL="342900" indent="-342900" eaLnBrk="1" hangingPunct="1">
              <a:spcAft>
                <a:spcPts val="600"/>
              </a:spcAft>
              <a:buFont typeface="Arial" panose="020B0604020202020204" pitchFamily="34" charset="0"/>
              <a:buChar char="•"/>
            </a:pPr>
            <a:r>
              <a:rPr lang="en-GB" altLang="en-US" sz="2400" dirty="0"/>
              <a:t>This is a legal (statutory) document.</a:t>
            </a:r>
          </a:p>
          <a:p>
            <a:pPr marL="342900" indent="-342900" eaLnBrk="1" hangingPunct="1">
              <a:spcAft>
                <a:spcPts val="600"/>
              </a:spcAft>
              <a:buFont typeface="Arial" panose="020B0604020202020204" pitchFamily="34" charset="0"/>
              <a:buChar char="•"/>
            </a:pPr>
            <a:r>
              <a:rPr lang="en-GB" altLang="en-US" sz="2400" dirty="0"/>
              <a:t>Wiring regulations (BS 7671) are not.</a:t>
            </a:r>
          </a:p>
        </p:txBody>
      </p:sp>
      <p:sp>
        <p:nvSpPr>
          <p:cNvPr id="5124" name="Line 9"/>
          <p:cNvSpPr>
            <a:spLocks noChangeShapeType="1"/>
          </p:cNvSpPr>
          <p:nvPr/>
        </p:nvSpPr>
        <p:spPr bwMode="auto">
          <a:xfrm>
            <a:off x="0" y="1290033"/>
            <a:ext cx="91440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201460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p:cTn id="19"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anim calcmode="lin" valueType="num">
                                      <p:cBhvr>
                                        <p:cTn id="31"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8">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anim calcmode="lin" valueType="num">
                                      <p:cBhvr>
                                        <p:cTn id="43"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8">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anim calcmode="lin" valueType="num">
                                      <p:cBhvr>
                                        <p:cTn id="55" dur="500" decel="50000" fill="hold">
                                          <p:stCondLst>
                                            <p:cond delay="0"/>
                                          </p:stCondLst>
                                        </p:cTn>
                                        <p:tgtEl>
                                          <p:spTgt spid="8">
                                            <p:txEl>
                                              <p:pRg st="3" end="3"/>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8">
                                            <p:txEl>
                                              <p:pRg st="3" end="3"/>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8">
                                            <p:txEl>
                                              <p:pRg st="3" end="3"/>
                                            </p:txEl>
                                          </p:spTgt>
                                        </p:tgtEl>
                                        <p:attrNameLst>
                                          <p:attrName>ppt_w</p:attrName>
                                        </p:attrNameLst>
                                      </p:cBhvr>
                                      <p:tavLst>
                                        <p:tav tm="0">
                                          <p:val>
                                            <p:strVal val="#ppt_w*.05"/>
                                          </p:val>
                                        </p:tav>
                                        <p:tav tm="100000">
                                          <p:val>
                                            <p:strVal val="#ppt_w"/>
                                          </p:val>
                                        </p:tav>
                                      </p:tavLst>
                                    </p:anim>
                                    <p:anim calcmode="lin" valueType="num">
                                      <p:cBhvr>
                                        <p:cTn id="58" dur="1000" fill="hold"/>
                                        <p:tgtEl>
                                          <p:spTgt spid="8">
                                            <p:txEl>
                                              <p:pRg st="3" end="3"/>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8">
                                            <p:txEl>
                                              <p:pRg st="3" end="3"/>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8">
                                            <p:txEl>
                                              <p:pRg st="3" end="3"/>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8">
                                            <p:txEl>
                                              <p:pRg st="3" end="3"/>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sz="2800" dirty="0">
                <a:solidFill>
                  <a:srgbClr val="FF0000"/>
                </a:solidFill>
              </a:rPr>
              <a:t>Management of Health and Safety at Work Regulations</a:t>
            </a:r>
          </a:p>
        </p:txBody>
      </p:sp>
      <p:sp>
        <p:nvSpPr>
          <p:cNvPr id="8" name="TextBox 7"/>
          <p:cNvSpPr txBox="1">
            <a:spLocks noChangeArrowheads="1"/>
          </p:cNvSpPr>
          <p:nvPr/>
        </p:nvSpPr>
        <p:spPr bwMode="auto">
          <a:xfrm>
            <a:off x="0" y="1290033"/>
            <a:ext cx="9144000" cy="275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0" rIns="360000">
            <a:spAutoFit/>
          </a:bodyPr>
          <a:lstStyle>
            <a:lvl1pPr marL="360363" indent="-360363"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marL="342900" indent="-342900" eaLnBrk="1" hangingPunct="1">
              <a:spcAft>
                <a:spcPts val="600"/>
              </a:spcAft>
              <a:buFont typeface="Arial" panose="020B0604020202020204" pitchFamily="34" charset="0"/>
              <a:buChar char="•"/>
            </a:pPr>
            <a:r>
              <a:rPr lang="en-GB" altLang="en-US" sz="2400" dirty="0"/>
              <a:t>Places duties on employers and employees including those who are clients, designers, principal contractors or other contractors.</a:t>
            </a:r>
          </a:p>
          <a:p>
            <a:pPr marL="342900" indent="-342900" eaLnBrk="1" hangingPunct="1">
              <a:spcAft>
                <a:spcPts val="600"/>
              </a:spcAft>
              <a:buFont typeface="Arial" panose="020B0604020202020204" pitchFamily="34" charset="0"/>
              <a:buChar char="•"/>
            </a:pPr>
            <a:r>
              <a:rPr lang="en-GB" altLang="en-US" sz="2400" dirty="0"/>
              <a:t>Many of the duties overlap with those of CDM but where they go beyond CDM (for example concerning young people and expectant mothers) additional measures will be needed to comply fully with MHSWR.</a:t>
            </a:r>
          </a:p>
        </p:txBody>
      </p:sp>
      <p:sp>
        <p:nvSpPr>
          <p:cNvPr id="5124" name="Line 9"/>
          <p:cNvSpPr>
            <a:spLocks noChangeShapeType="1"/>
          </p:cNvSpPr>
          <p:nvPr/>
        </p:nvSpPr>
        <p:spPr bwMode="auto">
          <a:xfrm>
            <a:off x="0" y="1290033"/>
            <a:ext cx="91440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327631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p:cTn id="19"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anim calcmode="lin" valueType="num">
                                      <p:cBhvr>
                                        <p:cTn id="31"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sz="2800" dirty="0">
                <a:solidFill>
                  <a:srgbClr val="FF0000"/>
                </a:solidFill>
              </a:rPr>
              <a:t>Workplace (Health and Safety and Welfare) Regulations</a:t>
            </a:r>
          </a:p>
        </p:txBody>
      </p:sp>
      <p:sp>
        <p:nvSpPr>
          <p:cNvPr id="8" name="TextBox 7"/>
          <p:cNvSpPr txBox="1">
            <a:spLocks noChangeArrowheads="1"/>
          </p:cNvSpPr>
          <p:nvPr/>
        </p:nvSpPr>
        <p:spPr bwMode="auto">
          <a:xfrm>
            <a:off x="0" y="1290033"/>
            <a:ext cx="9144000" cy="386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0" rIns="360000">
            <a:spAutoFit/>
          </a:bodyPr>
          <a:lstStyle>
            <a:lvl1pPr marL="360363" indent="-360363"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marL="342900" indent="-342900" eaLnBrk="1" hangingPunct="1">
              <a:spcAft>
                <a:spcPts val="600"/>
              </a:spcAft>
              <a:buFont typeface="Arial" panose="020B0604020202020204" pitchFamily="34" charset="0"/>
              <a:buChar char="•"/>
            </a:pPr>
            <a:r>
              <a:rPr lang="en-GB" altLang="en-US" sz="2400" dirty="0"/>
              <a:t>People in control of non-domestic premises have a duty towards people who are not their employees but use their premises. The Regulations expand on these duties and are intended to protect the health and safety of everyone in the workplace, and ensure that adequate welfare facilities are provided for people at work.</a:t>
            </a:r>
          </a:p>
          <a:p>
            <a:pPr marL="342900" indent="-342900" eaLnBrk="1" hangingPunct="1">
              <a:spcAft>
                <a:spcPts val="600"/>
              </a:spcAft>
              <a:buFont typeface="Arial" panose="020B0604020202020204" pitchFamily="34" charset="0"/>
              <a:buChar char="•"/>
            </a:pPr>
            <a:r>
              <a:rPr lang="en-GB" altLang="en-US" sz="2400" dirty="0"/>
              <a:t>The Regulations aim to ensure that workplaces meet the health, safety and welfare needs of all members of a workforce, including people with disabilities. Workstations should be made accessible for disabled people.</a:t>
            </a:r>
          </a:p>
        </p:txBody>
      </p:sp>
      <p:sp>
        <p:nvSpPr>
          <p:cNvPr id="5124" name="Line 9"/>
          <p:cNvSpPr>
            <a:spLocks noChangeShapeType="1"/>
          </p:cNvSpPr>
          <p:nvPr/>
        </p:nvSpPr>
        <p:spPr bwMode="auto">
          <a:xfrm>
            <a:off x="0" y="1290033"/>
            <a:ext cx="91440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128529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p:cTn id="19"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anim calcmode="lin" valueType="num">
                                      <p:cBhvr>
                                        <p:cTn id="31"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sz="2400" dirty="0">
                <a:solidFill>
                  <a:srgbClr val="FF0000"/>
                </a:solidFill>
              </a:rPr>
              <a:t>Control of Substances Hazardous to Health (COSHH) Regulations</a:t>
            </a:r>
          </a:p>
        </p:txBody>
      </p:sp>
      <p:sp>
        <p:nvSpPr>
          <p:cNvPr id="8" name="TextBox 7"/>
          <p:cNvSpPr txBox="1">
            <a:spLocks noChangeArrowheads="1"/>
          </p:cNvSpPr>
          <p:nvPr/>
        </p:nvSpPr>
        <p:spPr bwMode="auto">
          <a:xfrm>
            <a:off x="0" y="1290033"/>
            <a:ext cx="9144000"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0" rIns="360000">
            <a:spAutoFit/>
          </a:bodyPr>
          <a:lstStyle>
            <a:lvl1pPr marL="360363" indent="-360363"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marL="355600" indent="-355600">
              <a:spcAft>
                <a:spcPts val="600"/>
              </a:spcAft>
              <a:buFont typeface="Arial" pitchFamily="34" charset="0"/>
              <a:buChar char="•"/>
              <a:defRPr/>
            </a:pPr>
            <a:r>
              <a:rPr lang="en-GB" sz="2400" dirty="0"/>
              <a:t>Covers anything used in the workplace that could be considered hazardous to health.</a:t>
            </a:r>
          </a:p>
          <a:p>
            <a:pPr marL="355600" indent="-355600">
              <a:spcAft>
                <a:spcPts val="600"/>
              </a:spcAft>
              <a:buFont typeface="Arial" pitchFamily="34" charset="0"/>
              <a:buChar char="•"/>
              <a:defRPr/>
            </a:pPr>
            <a:r>
              <a:rPr lang="en-GB" sz="2400" dirty="0"/>
              <a:t>Includes chemicals, asbestos, cements, oils, sprays, etc.</a:t>
            </a:r>
          </a:p>
        </p:txBody>
      </p:sp>
      <p:sp>
        <p:nvSpPr>
          <p:cNvPr id="5124" name="Line 9"/>
          <p:cNvSpPr>
            <a:spLocks noChangeShapeType="1"/>
          </p:cNvSpPr>
          <p:nvPr/>
        </p:nvSpPr>
        <p:spPr bwMode="auto">
          <a:xfrm>
            <a:off x="0" y="1290033"/>
            <a:ext cx="91440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232264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p:cTn id="19"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anim calcmode="lin" valueType="num">
                                      <p:cBhvr>
                                        <p:cTn id="31"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Working at Height Regulations</a:t>
            </a:r>
          </a:p>
        </p:txBody>
      </p:sp>
      <p:sp>
        <p:nvSpPr>
          <p:cNvPr id="8" name="TextBox 7"/>
          <p:cNvSpPr txBox="1">
            <a:spLocks noChangeArrowheads="1"/>
          </p:cNvSpPr>
          <p:nvPr/>
        </p:nvSpPr>
        <p:spPr bwMode="auto">
          <a:xfrm>
            <a:off x="0" y="1290033"/>
            <a:ext cx="9144000" cy="1646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0" rIns="360000">
            <a:spAutoFit/>
          </a:bodyPr>
          <a:lstStyle>
            <a:lvl1pPr marL="360363" indent="-360363"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marL="342900" indent="-342900" eaLnBrk="1" hangingPunct="1">
              <a:spcAft>
                <a:spcPts val="600"/>
              </a:spcAft>
              <a:buFont typeface="Arial" panose="020B0604020202020204" pitchFamily="34" charset="0"/>
              <a:buChar char="•"/>
            </a:pPr>
            <a:r>
              <a:rPr lang="en-GB" altLang="en-US" sz="2400" dirty="0"/>
              <a:t>More people are killed and injured by falls than any other cause.</a:t>
            </a:r>
          </a:p>
          <a:p>
            <a:pPr marL="342900" indent="-342900" eaLnBrk="1" hangingPunct="1">
              <a:spcAft>
                <a:spcPts val="600"/>
              </a:spcAft>
              <a:buFont typeface="Arial" panose="020B0604020202020204" pitchFamily="34" charset="0"/>
              <a:buChar char="•"/>
            </a:pPr>
            <a:r>
              <a:rPr lang="en-GB" altLang="en-US" sz="2400" dirty="0"/>
              <a:t>This document summarises what you need to do to comply with the Work at Height Regulations 2005.</a:t>
            </a:r>
          </a:p>
        </p:txBody>
      </p:sp>
      <p:sp>
        <p:nvSpPr>
          <p:cNvPr id="5124" name="Line 9"/>
          <p:cNvSpPr>
            <a:spLocks noChangeShapeType="1"/>
          </p:cNvSpPr>
          <p:nvPr/>
        </p:nvSpPr>
        <p:spPr bwMode="auto">
          <a:xfrm>
            <a:off x="0" y="1290033"/>
            <a:ext cx="91440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395927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p:cTn id="19"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anim calcmode="lin" valueType="num">
                                      <p:cBhvr>
                                        <p:cTn id="31"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396</TotalTime>
  <Words>1092</Words>
  <Application>Microsoft Office PowerPoint</Application>
  <PresentationFormat>On-screen Show (4:3)</PresentationFormat>
  <Paragraphs>72</Paragraphs>
  <Slides>20</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20</vt:i4>
      </vt:variant>
    </vt:vector>
  </HeadingPairs>
  <TitlesOfParts>
    <vt:vector size="22" baseType="lpstr">
      <vt:lpstr>Arial</vt:lpstr>
      <vt:lpstr>Custom Design</vt:lpstr>
      <vt:lpstr>PowerPoint Presentation</vt:lpstr>
      <vt:lpstr>Definitions</vt:lpstr>
      <vt:lpstr>Health and Safety at Work etc Act</vt:lpstr>
      <vt:lpstr>Health and Safety at Work etc Act</vt:lpstr>
      <vt:lpstr>The Electricity at Work Regulations</vt:lpstr>
      <vt:lpstr>Management of Health and Safety at Work Regulations</vt:lpstr>
      <vt:lpstr>Workplace (Health and Safety and Welfare) Regulations</vt:lpstr>
      <vt:lpstr>Control of Substances Hazardous to Health (COSHH) Regulations</vt:lpstr>
      <vt:lpstr>Working at Height Regulations</vt:lpstr>
      <vt:lpstr>Personal Protective Equipment (PPE) at Work Regulations</vt:lpstr>
      <vt:lpstr>Manual Handling Operations Regulations</vt:lpstr>
      <vt:lpstr>Provision and Use of Work Equipment Regulations</vt:lpstr>
      <vt:lpstr>Control of asbestos at Work Regulations</vt:lpstr>
      <vt:lpstr>Environmental Protection Act</vt:lpstr>
      <vt:lpstr>Hazardous Waste Regulations</vt:lpstr>
      <vt:lpstr>Pollution Prevention and Control Act</vt:lpstr>
      <vt:lpstr>Control of Pollution Act</vt:lpstr>
      <vt:lpstr>The Control of Noise at Work Regulations</vt:lpstr>
      <vt:lpstr>The Waste Electrical and Electronic Equipment Regulations (WEEE)</vt:lpstr>
      <vt:lpstr>PowerPoint Presentation</vt:lpstr>
    </vt:vector>
  </TitlesOfParts>
  <Company>City &amp; Guilds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janicec</dc:creator>
  <cp:lastModifiedBy>Bob Hibbert</cp:lastModifiedBy>
  <cp:revision>83</cp:revision>
  <dcterms:created xsi:type="dcterms:W3CDTF">2010-05-25T15:15:29Z</dcterms:created>
  <dcterms:modified xsi:type="dcterms:W3CDTF">2017-10-14T11:02:37Z</dcterms:modified>
</cp:coreProperties>
</file>