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
  </p:notesMasterIdLst>
  <p:sldIdLst>
    <p:sldId id="269" r:id="rId2"/>
    <p:sldId id="278" r:id="rId3"/>
    <p:sldId id="286" r:id="rId4"/>
    <p:sldId id="287" r:id="rId5"/>
    <p:sldId id="288" r:id="rId6"/>
    <p:sldId id="289" r:id="rId7"/>
    <p:sldId id="290" r:id="rId8"/>
    <p:sldId id="291" r:id="rId9"/>
    <p:sldId id="292" r:id="rId10"/>
    <p:sldId id="277" r:id="rId11"/>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5" d="100"/>
          <a:sy n="65" d="100"/>
        </p:scale>
        <p:origin x="8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Hazards</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a:solidFill>
                  <a:srgbClr val="FF0000"/>
                </a:solidFill>
              </a:rPr>
              <a:t>Definitions</a:t>
            </a:r>
            <a:endParaRPr lang="en-GB" altLang="en-US" dirty="0">
              <a:solidFill>
                <a:srgbClr val="FF0000"/>
              </a:solidFill>
            </a:endParaRPr>
          </a:p>
        </p:txBody>
      </p:sp>
      <p:sp>
        <p:nvSpPr>
          <p:cNvPr id="8" name="TextBox 7"/>
          <p:cNvSpPr txBox="1">
            <a:spLocks noChangeArrowheads="1"/>
          </p:cNvSpPr>
          <p:nvPr/>
        </p:nvSpPr>
        <p:spPr bwMode="auto">
          <a:xfrm>
            <a:off x="0" y="1290033"/>
            <a:ext cx="9144000"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0" indent="0">
              <a:spcAft>
                <a:spcPts val="3000"/>
              </a:spcAft>
            </a:pPr>
            <a:r>
              <a:rPr lang="en-GB" sz="3600" b="1" i="1" dirty="0">
                <a:solidFill>
                  <a:srgbClr val="FF0000"/>
                </a:solidFill>
              </a:rPr>
              <a:t>A </a:t>
            </a:r>
            <a:r>
              <a:rPr lang="en-GB" sz="3600" b="1" i="1" u="sng" dirty="0">
                <a:solidFill>
                  <a:srgbClr val="FF0000"/>
                </a:solidFill>
              </a:rPr>
              <a:t>Hazard</a:t>
            </a:r>
            <a:r>
              <a:rPr lang="en-GB" sz="3600" b="1" i="1" dirty="0">
                <a:solidFill>
                  <a:srgbClr val="FF0000"/>
                </a:solidFill>
              </a:rPr>
              <a:t> is a potential source of harm or adverse health effect on a person or persons</a:t>
            </a:r>
          </a:p>
          <a:p>
            <a:pPr marL="0" indent="0">
              <a:spcAft>
                <a:spcPts val="3000"/>
              </a:spcAft>
            </a:pPr>
            <a:r>
              <a:rPr lang="en-GB" sz="3600" b="1" i="1" u="sng" dirty="0">
                <a:solidFill>
                  <a:srgbClr val="FF0000"/>
                </a:solidFill>
              </a:rPr>
              <a:t>Risk</a:t>
            </a:r>
            <a:r>
              <a:rPr lang="en-GB" sz="3600" b="1" i="1" dirty="0">
                <a:solidFill>
                  <a:srgbClr val="FF0000"/>
                </a:solidFill>
              </a:rPr>
              <a:t> is the likelihood that a person may be harmed or suffers adverse health effects if exposed to a hazard</a:t>
            </a:r>
            <a:endParaRPr lang="en-GB" sz="3600" i="1" dirty="0">
              <a:solidFill>
                <a:srgbClr val="FF0000"/>
              </a:solidFill>
            </a:endParaRP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FF0000"/>
              </a:solidFill>
            </a:endParaRPr>
          </a:p>
        </p:txBody>
      </p:sp>
    </p:spTree>
    <p:extLst>
      <p:ext uri="{BB962C8B-B14F-4D97-AF65-F5344CB8AC3E}">
        <p14:creationId xmlns:p14="http://schemas.microsoft.com/office/powerpoint/2010/main" val="205157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Specific hazards</a:t>
            </a:r>
          </a:p>
        </p:txBody>
      </p:sp>
      <p:sp>
        <p:nvSpPr>
          <p:cNvPr id="8" name="TextBox 7"/>
          <p:cNvSpPr txBox="1">
            <a:spLocks noChangeArrowheads="1"/>
          </p:cNvSpPr>
          <p:nvPr/>
        </p:nvSpPr>
        <p:spPr bwMode="auto">
          <a:xfrm>
            <a:off x="0" y="1290033"/>
            <a:ext cx="91440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0" indent="0" eaLnBrk="1" hangingPunct="1">
              <a:spcAft>
                <a:spcPts val="1200"/>
              </a:spcAft>
            </a:pPr>
            <a:r>
              <a:rPr lang="en-GB" altLang="en-US" sz="2400" dirty="0"/>
              <a:t>There are specific hazards that operatives associated with the installation and maintenance of electrical systems and equipment including the following:</a:t>
            </a:r>
          </a:p>
          <a:p>
            <a:pPr marL="342900" indent="-342900" eaLnBrk="1" hangingPunct="1">
              <a:spcAft>
                <a:spcPts val="1200"/>
              </a:spcAft>
              <a:buFont typeface="Arial" panose="020B0604020202020204" pitchFamily="34" charset="0"/>
              <a:buChar char="•"/>
            </a:pPr>
            <a:r>
              <a:rPr lang="en-GB" altLang="en-US" sz="2400" dirty="0"/>
              <a:t>Electric shock (direct and indirect contact)</a:t>
            </a:r>
          </a:p>
          <a:p>
            <a:pPr marL="342900" indent="-342900" eaLnBrk="1" hangingPunct="1">
              <a:spcAft>
                <a:spcPts val="1200"/>
              </a:spcAft>
              <a:buFont typeface="Arial" panose="020B0604020202020204" pitchFamily="34" charset="0"/>
              <a:buChar char="•"/>
            </a:pPr>
            <a:r>
              <a:rPr lang="en-GB" altLang="en-US" sz="2400" dirty="0"/>
              <a:t>Burns</a:t>
            </a:r>
          </a:p>
          <a:p>
            <a:pPr marL="342900" indent="-342900" eaLnBrk="1" hangingPunct="1">
              <a:spcAft>
                <a:spcPts val="1200"/>
              </a:spcAft>
              <a:buFont typeface="Arial" panose="020B0604020202020204" pitchFamily="34" charset="0"/>
              <a:buChar char="•"/>
            </a:pPr>
            <a:r>
              <a:rPr lang="en-GB" altLang="en-US" sz="2400" dirty="0"/>
              <a:t>Fires</a:t>
            </a:r>
          </a:p>
          <a:p>
            <a:pPr marL="342900" indent="-342900" eaLnBrk="1" hangingPunct="1">
              <a:spcAft>
                <a:spcPts val="1200"/>
              </a:spcAft>
              <a:buFont typeface="Arial" panose="020B0604020202020204" pitchFamily="34" charset="0"/>
              <a:buChar char="•"/>
            </a:pPr>
            <a:r>
              <a:rPr lang="en-GB" altLang="en-US" sz="2400" dirty="0"/>
              <a:t>Explosions</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6994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Electric shock</a:t>
            </a:r>
          </a:p>
        </p:txBody>
      </p:sp>
      <p:sp>
        <p:nvSpPr>
          <p:cNvPr id="8" name="TextBox 7"/>
          <p:cNvSpPr txBox="1">
            <a:spLocks noChangeArrowheads="1"/>
          </p:cNvSpPr>
          <p:nvPr/>
        </p:nvSpPr>
        <p:spPr bwMode="auto">
          <a:xfrm>
            <a:off x="0" y="1290033"/>
            <a:ext cx="91440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0" indent="0" eaLnBrk="1" hangingPunct="1">
              <a:spcAft>
                <a:spcPts val="1200"/>
              </a:spcAft>
            </a:pPr>
            <a:r>
              <a:rPr lang="en-GB" altLang="en-US" sz="2400" dirty="0"/>
              <a:t>An electric shock can be defined as:</a:t>
            </a:r>
          </a:p>
          <a:p>
            <a:pPr marL="0" indent="0" eaLnBrk="1" hangingPunct="1">
              <a:spcAft>
                <a:spcPts val="1200"/>
              </a:spcAft>
            </a:pPr>
            <a:r>
              <a:rPr lang="en-GB" altLang="en-US" sz="2400" b="1" i="1" dirty="0">
                <a:solidFill>
                  <a:srgbClr val="FF0000"/>
                </a:solidFill>
              </a:rPr>
              <a:t>The physiological reaction, sensation, or injury caused by electric current passing through the (human) body.</a:t>
            </a:r>
          </a:p>
          <a:p>
            <a:pPr marL="342900" indent="-342900" eaLnBrk="1" hangingPunct="1">
              <a:spcAft>
                <a:spcPts val="1200"/>
              </a:spcAft>
              <a:buFont typeface="Arial" panose="020B0604020202020204" pitchFamily="34" charset="0"/>
              <a:buChar char="•"/>
            </a:pPr>
            <a:r>
              <a:rPr lang="en-GB" altLang="en-US" sz="2400" dirty="0"/>
              <a:t>The direct danger is the damage that the power itself can do to the human body, such as stoppage of breathing or regular heartbeats, or burns.</a:t>
            </a:r>
          </a:p>
          <a:p>
            <a:pPr marL="342900" indent="-342900" eaLnBrk="1" hangingPunct="1">
              <a:spcAft>
                <a:spcPts val="1200"/>
              </a:spcAft>
              <a:buFont typeface="Arial" panose="020B0604020202020204" pitchFamily="34" charset="0"/>
              <a:buChar char="•"/>
            </a:pPr>
            <a:r>
              <a:rPr lang="en-GB" altLang="en-US" sz="2400" dirty="0"/>
              <a:t>The indirect dangers of electricity include the damages that can result to the human body as a result of something caused by electric shock, such as a fall, an explosion or a fire.</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57064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 calcmode="lin" valueType="num">
                                      <p:cBhvr>
                                        <p:cTn id="4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 calcmode="lin" valueType="num">
                                      <p:cBhvr>
                                        <p:cTn id="54"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Electric shock</a:t>
            </a:r>
          </a:p>
        </p:txBody>
      </p:sp>
      <p:sp>
        <p:nvSpPr>
          <p:cNvPr id="8" name="TextBox 7"/>
          <p:cNvSpPr txBox="1">
            <a:spLocks noChangeArrowheads="1"/>
          </p:cNvSpPr>
          <p:nvPr/>
        </p:nvSpPr>
        <p:spPr bwMode="auto">
          <a:xfrm>
            <a:off x="0" y="1290033"/>
            <a:ext cx="91440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1200"/>
              </a:spcAft>
              <a:buFont typeface="Arial" panose="020B0604020202020204" pitchFamily="34" charset="0"/>
              <a:buChar char="•"/>
            </a:pPr>
            <a:r>
              <a:rPr lang="en-GB" altLang="en-US" sz="2400" dirty="0"/>
              <a:t>Contact with live parts is referred to as ‘</a:t>
            </a:r>
            <a:r>
              <a:rPr lang="en-GB" altLang="en-US" sz="2400" b="1" dirty="0">
                <a:solidFill>
                  <a:srgbClr val="FF0000"/>
                </a:solidFill>
              </a:rPr>
              <a:t>Direct Contact</a:t>
            </a:r>
            <a:r>
              <a:rPr lang="en-GB" altLang="en-US" sz="2400" dirty="0"/>
              <a:t>’.</a:t>
            </a:r>
          </a:p>
          <a:p>
            <a:pPr marL="342900" indent="-342900" eaLnBrk="1" hangingPunct="1">
              <a:spcAft>
                <a:spcPts val="1200"/>
              </a:spcAft>
              <a:buFont typeface="Arial" panose="020B0604020202020204" pitchFamily="34" charset="0"/>
              <a:buChar char="•"/>
            </a:pPr>
            <a:r>
              <a:rPr lang="en-GB" altLang="en-US" sz="2400" dirty="0"/>
              <a:t>When an electric shock is received from conductive parts that should not normally be live it is referred to as ‘</a:t>
            </a:r>
            <a:r>
              <a:rPr lang="en-GB" altLang="en-US" sz="2400" b="1" dirty="0">
                <a:solidFill>
                  <a:srgbClr val="FF0000"/>
                </a:solidFill>
              </a:rPr>
              <a:t>Indirect contact</a:t>
            </a:r>
            <a:r>
              <a:rPr lang="en-GB" altLang="en-US" sz="2400" dirty="0"/>
              <a:t>’, occurring when there is a fault; for example exposed conductive parts and extraneous conductive parts.</a:t>
            </a:r>
          </a:p>
          <a:p>
            <a:pPr marL="342900" indent="-342900" eaLnBrk="1" hangingPunct="1">
              <a:spcAft>
                <a:spcPts val="1200"/>
              </a:spcAft>
              <a:buFont typeface="Arial" panose="020B0604020202020204" pitchFamily="34" charset="0"/>
              <a:buChar char="•"/>
            </a:pPr>
            <a:r>
              <a:rPr lang="en-GB" altLang="en-US" sz="2400" dirty="0"/>
              <a:t>The International Electrotechnical Commission (IEC) requires certain degrees of ingress protection against direct contact.</a:t>
            </a:r>
          </a:p>
          <a:p>
            <a:pPr marL="342900" indent="-342900" eaLnBrk="1" hangingPunct="1">
              <a:spcAft>
                <a:spcPts val="1200"/>
              </a:spcAft>
              <a:buFont typeface="Arial" panose="020B0604020202020204" pitchFamily="34" charset="0"/>
              <a:buChar char="•"/>
            </a:pPr>
            <a:r>
              <a:rPr lang="en-GB" altLang="en-US" sz="2400" dirty="0"/>
              <a:t>Indirect contact protection can be achieved by earthed equipotential bonding and automatic disconnection of supply by using Residual Current Devices (RCDs).</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95973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Burns</a:t>
            </a:r>
          </a:p>
        </p:txBody>
      </p:sp>
      <p:sp>
        <p:nvSpPr>
          <p:cNvPr id="8" name="TextBox 7"/>
          <p:cNvSpPr txBox="1">
            <a:spLocks noChangeArrowheads="1"/>
          </p:cNvSpPr>
          <p:nvPr/>
        </p:nvSpPr>
        <p:spPr bwMode="auto">
          <a:xfrm>
            <a:off x="0" y="1290033"/>
            <a:ext cx="9144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1200"/>
              </a:spcAft>
              <a:buFont typeface="Arial" panose="020B0604020202020204" pitchFamily="34" charset="0"/>
              <a:buChar char="•"/>
            </a:pPr>
            <a:r>
              <a:rPr lang="en-GB" altLang="en-US" sz="2400" dirty="0"/>
              <a:t>Being exposed to electric shock not only has an effect on the nervous system and muscles of the body but can also result in burns.</a:t>
            </a:r>
          </a:p>
          <a:p>
            <a:pPr marL="342900" indent="-342900" eaLnBrk="1" hangingPunct="1">
              <a:spcAft>
                <a:spcPts val="1200"/>
              </a:spcAft>
              <a:buFont typeface="Arial" panose="020B0604020202020204" pitchFamily="34" charset="0"/>
              <a:buChar char="•"/>
            </a:pPr>
            <a:r>
              <a:rPr lang="en-GB" altLang="en-US" sz="2400" dirty="0"/>
              <a:t>What makes electrical burns even more dangerous is that they may not necessarily be visible on the surface of the body.</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5924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Fires</a:t>
            </a:r>
          </a:p>
        </p:txBody>
      </p:sp>
      <p:sp>
        <p:nvSpPr>
          <p:cNvPr id="8" name="TextBox 7"/>
          <p:cNvSpPr txBox="1">
            <a:spLocks noChangeArrowheads="1"/>
          </p:cNvSpPr>
          <p:nvPr/>
        </p:nvSpPr>
        <p:spPr bwMode="auto">
          <a:xfrm>
            <a:off x="0" y="1290033"/>
            <a:ext cx="9144000"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1200"/>
              </a:spcAft>
              <a:buFont typeface="Arial" panose="020B0604020202020204" pitchFamily="34" charset="0"/>
              <a:buChar char="•"/>
            </a:pPr>
            <a:r>
              <a:rPr lang="en-GB" altLang="en-US" sz="2400" dirty="0"/>
              <a:t>If a short circuit occurs in an electrical circuit due usually to a fault, resulting sparks could ignite flammable materials and gases in the vicinity.</a:t>
            </a:r>
          </a:p>
          <a:p>
            <a:pPr marL="342900" indent="-342900" eaLnBrk="1" hangingPunct="1">
              <a:spcAft>
                <a:spcPts val="1200"/>
              </a:spcAft>
              <a:buFont typeface="Arial" panose="020B0604020202020204" pitchFamily="34" charset="0"/>
              <a:buChar char="•"/>
            </a:pPr>
            <a:r>
              <a:rPr lang="en-GB" altLang="en-US" sz="2400" dirty="0"/>
              <a:t>To this end the electrical regulations, BS7671, contains a chapter entitled, ‘</a:t>
            </a:r>
            <a:r>
              <a:rPr lang="en-GB" altLang="en-US" sz="2400" b="1" dirty="0">
                <a:solidFill>
                  <a:srgbClr val="FF0000"/>
                </a:solidFill>
              </a:rPr>
              <a:t>Protection Against Fire</a:t>
            </a:r>
            <a:r>
              <a:rPr lang="en-GB" altLang="en-US" sz="2400" dirty="0"/>
              <a:t>’. Protection against fire resulting from the electrical installation and the use of the electrical installation has been necessary ever since electricity was introduced into buildings.</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0958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Explosions</a:t>
            </a:r>
          </a:p>
        </p:txBody>
      </p:sp>
      <p:sp>
        <p:nvSpPr>
          <p:cNvPr id="8" name="TextBox 7"/>
          <p:cNvSpPr txBox="1">
            <a:spLocks noChangeArrowheads="1"/>
          </p:cNvSpPr>
          <p:nvPr/>
        </p:nvSpPr>
        <p:spPr bwMode="auto">
          <a:xfrm>
            <a:off x="0" y="1290033"/>
            <a:ext cx="9144000"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1200"/>
              </a:spcAft>
              <a:buFont typeface="Arial" panose="020B0604020202020204" pitchFamily="34" charset="0"/>
              <a:buChar char="•"/>
            </a:pPr>
            <a:r>
              <a:rPr lang="en-GB" altLang="en-US" sz="2400" dirty="0"/>
              <a:t>If the installation has a potentially explosive atmosphere sparks produced by the electrical installation, whether as a result of a fault or during normal operation (e.g. spark when contact carrying current opens), could ignite this explosive atmosphere.</a:t>
            </a:r>
          </a:p>
          <a:p>
            <a:pPr marL="342900" indent="-342900" eaLnBrk="1" hangingPunct="1">
              <a:spcAft>
                <a:spcPts val="1200"/>
              </a:spcAft>
              <a:buFont typeface="Arial" panose="020B0604020202020204" pitchFamily="34" charset="0"/>
              <a:buChar char="•"/>
            </a:pPr>
            <a:r>
              <a:rPr lang="en-GB" altLang="en-US" sz="2400" dirty="0"/>
              <a:t>An explosive atmosphere can be defined as a mixture of dangerous substances with air, under atmospheric conditions, in the form of gases, vapours, mist or dust in which, after ignition has occurred, combustion spreads to the entire unburned mixture.</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1976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Explosions</a:t>
            </a:r>
          </a:p>
        </p:txBody>
      </p:sp>
      <p:sp>
        <p:nvSpPr>
          <p:cNvPr id="8" name="TextBox 7"/>
          <p:cNvSpPr txBox="1">
            <a:spLocks noChangeArrowheads="1"/>
          </p:cNvSpPr>
          <p:nvPr/>
        </p:nvSpPr>
        <p:spPr bwMode="auto">
          <a:xfrm>
            <a:off x="0" y="1290033"/>
            <a:ext cx="9144000"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1200"/>
              </a:spcAft>
              <a:buFont typeface="Arial" panose="020B0604020202020204" pitchFamily="34" charset="0"/>
              <a:buChar char="•"/>
            </a:pPr>
            <a:r>
              <a:rPr lang="en-GB" altLang="en-US" sz="2400" dirty="0"/>
              <a:t>When installing or maintaining electrical equipment in areas containing an explosive atmospheres special care must be taken to ensure that an sparks produced by the electrical installation cannot ignite the explosive atmosphere. This is referred to as ‘</a:t>
            </a:r>
            <a:r>
              <a:rPr lang="en-GB" altLang="en-US" sz="2400" b="1" dirty="0">
                <a:solidFill>
                  <a:srgbClr val="FF0000"/>
                </a:solidFill>
              </a:rPr>
              <a:t>Intrinsically Safe</a:t>
            </a:r>
            <a:r>
              <a:rPr lang="en-GB" altLang="en-US" sz="2400" dirty="0"/>
              <a:t>’. This can be defined as:</a:t>
            </a:r>
          </a:p>
          <a:p>
            <a:pPr marL="0" indent="0" eaLnBrk="1" hangingPunct="1">
              <a:spcAft>
                <a:spcPts val="1200"/>
              </a:spcAft>
            </a:pPr>
            <a:r>
              <a:rPr lang="en-GB" altLang="en-US" sz="2400" b="1" i="1" dirty="0">
                <a:solidFill>
                  <a:srgbClr val="FF0000"/>
                </a:solidFill>
              </a:rPr>
              <a:t>Intrinsically safe equipment and wiring shall not be capable of releasing sufficient electrical or thermal energy under normal or abnormal conditions to cause ignition of a flammable or combustible atmospheric mixture in its most easily ignitable concentration.</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47764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587</Words>
  <Application>Microsoft Office PowerPoint</Application>
  <PresentationFormat>On-screen Show (4:3)</PresentationFormat>
  <Paragraphs>37</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Custom Design</vt:lpstr>
      <vt:lpstr>PowerPoint Presentation</vt:lpstr>
      <vt:lpstr>Definitions</vt:lpstr>
      <vt:lpstr>Specific hazards</vt:lpstr>
      <vt:lpstr>Electric shock</vt:lpstr>
      <vt:lpstr>Electric shock</vt:lpstr>
      <vt:lpstr>Burns</vt:lpstr>
      <vt:lpstr>Fires</vt:lpstr>
      <vt:lpstr>Explosions</vt:lpstr>
      <vt:lpstr>Explosions</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90</cp:revision>
  <dcterms:created xsi:type="dcterms:W3CDTF">2010-05-25T15:15:29Z</dcterms:created>
  <dcterms:modified xsi:type="dcterms:W3CDTF">2017-10-14T11:22:36Z</dcterms:modified>
</cp:coreProperties>
</file>