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sldIdLst>
    <p:sldId id="269" r:id="rId2"/>
    <p:sldId id="295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18" r:id="rId14"/>
    <p:sldId id="320" r:id="rId15"/>
    <p:sldId id="277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2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6D47103-46BE-42C7-A385-8E8C48B4D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6876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Manual handling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Handling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7812360" cy="127727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In order to avoid injury, the following principles should be followed.</a:t>
            </a:r>
          </a:p>
          <a:p>
            <a:pPr algn="ctr"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Two-person lift</a:t>
            </a:r>
            <a:endParaRPr lang="en-GB" altLang="en-US" sz="2400" dirty="0"/>
          </a:p>
        </p:txBody>
      </p:sp>
      <p:pic>
        <p:nvPicPr>
          <p:cNvPr id="5" name="Picture 4" descr="Lifting 04a.png">
            <a:extLst>
              <a:ext uri="{FF2B5EF4-FFF2-40B4-BE49-F238E27FC236}">
                <a16:creationId xmlns:a16="http://schemas.microsoft.com/office/drawing/2014/main" id="{EB3DD095-22CF-4D8F-913B-D269945B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49802"/>
            <a:ext cx="27368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ifting 04b.png">
            <a:extLst>
              <a:ext uri="{FF2B5EF4-FFF2-40B4-BE49-F238E27FC236}">
                <a16:creationId xmlns:a16="http://schemas.microsoft.com/office/drawing/2014/main" id="{03213A98-524E-4003-A4F9-8EB567372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9802"/>
            <a:ext cx="27749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Lifting gear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3645024"/>
            <a:ext cx="7812360" cy="46166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Wheelbarrow</a:t>
            </a:r>
            <a:endParaRPr lang="en-GB" altLang="en-US" sz="2400" dirty="0"/>
          </a:p>
        </p:txBody>
      </p:sp>
      <p:pic>
        <p:nvPicPr>
          <p:cNvPr id="6" name="Picture 5" descr="Lifting 05.png">
            <a:extLst>
              <a:ext uri="{FF2B5EF4-FFF2-40B4-BE49-F238E27FC236}">
                <a16:creationId xmlns:a16="http://schemas.microsoft.com/office/drawing/2014/main" id="{EA6D96A3-4980-4BC8-A3DC-40C6620D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50" y="2456780"/>
            <a:ext cx="413861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5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fting 06.png">
            <a:extLst>
              <a:ext uri="{FF2B5EF4-FFF2-40B4-BE49-F238E27FC236}">
                <a16:creationId xmlns:a16="http://schemas.microsoft.com/office/drawing/2014/main" id="{BAA1AD00-2C66-45D0-BD74-2096DFBEB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55" y="1794791"/>
            <a:ext cx="428466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Lifting gear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-20867" y="3044859"/>
            <a:ext cx="5220072" cy="120032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defRPr/>
            </a:pPr>
            <a:r>
              <a:rPr lang="en-GB" sz="2400" dirty="0"/>
              <a:t>A </a:t>
            </a:r>
            <a:r>
              <a:rPr lang="en-GB" sz="2400" b="1" dirty="0"/>
              <a:t>pallet truck</a:t>
            </a:r>
            <a:r>
              <a:rPr lang="en-GB" sz="2400" dirty="0"/>
              <a:t> can be used on hard areas for moving heavy loads.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3640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fting 07.png">
            <a:extLst>
              <a:ext uri="{FF2B5EF4-FFF2-40B4-BE49-F238E27FC236}">
                <a16:creationId xmlns:a16="http://schemas.microsoft.com/office/drawing/2014/main" id="{516FA5E7-E083-4FD3-AADF-C23C8D495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74" y="1289967"/>
            <a:ext cx="2700338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Lifting gear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-20868" y="3044859"/>
            <a:ext cx="6449741" cy="83099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defRPr/>
            </a:pPr>
            <a:r>
              <a:rPr lang="en-GB" sz="2400" dirty="0"/>
              <a:t>A </a:t>
            </a:r>
            <a:r>
              <a:rPr lang="en-GB" sz="2400" b="1" dirty="0"/>
              <a:t>sack truck</a:t>
            </a:r>
            <a:r>
              <a:rPr lang="en-GB" sz="2400" dirty="0"/>
              <a:t> can be used for moving bagged materials and paving slabs.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14538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fting 08.png">
            <a:extLst>
              <a:ext uri="{FF2B5EF4-FFF2-40B4-BE49-F238E27FC236}">
                <a16:creationId xmlns:a16="http://schemas.microsoft.com/office/drawing/2014/main" id="{78F6B489-C286-4B49-9C53-BA788CD18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1628800"/>
            <a:ext cx="35845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Lifting gear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-20867" y="3044859"/>
            <a:ext cx="5889012" cy="83099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defRPr/>
            </a:pPr>
            <a:r>
              <a:rPr lang="en-GB" sz="2400" dirty="0"/>
              <a:t>A </a:t>
            </a:r>
            <a:r>
              <a:rPr lang="en-GB" sz="2400" b="1" dirty="0" err="1"/>
              <a:t>hod</a:t>
            </a:r>
            <a:r>
              <a:rPr lang="en-GB" sz="2400" dirty="0"/>
              <a:t> can be used for moving bricks on to higher levels such as scaffolds.</a:t>
            </a:r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37214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Manual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5219700" cy="533992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Often manual handling and lifting can cause immediate pain and injury; this type of injury is called </a:t>
            </a:r>
            <a:r>
              <a:rPr lang="en-GB" altLang="en-US" sz="2800" b="1" dirty="0"/>
              <a:t>acute</a:t>
            </a:r>
            <a:r>
              <a:rPr lang="en-GB" altLang="en-US" sz="2800" dirty="0"/>
              <a:t> injury.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Sometimes the result of an injury can take weeks or months – or even years – to develop. These types of injuries are called </a:t>
            </a:r>
            <a:r>
              <a:rPr lang="en-GB" altLang="en-US" sz="2800" b="1" dirty="0"/>
              <a:t>chronic</a:t>
            </a:r>
            <a:r>
              <a:rPr lang="en-GB" altLang="en-US" sz="2800" dirty="0"/>
              <a:t> injuries.</a:t>
            </a:r>
          </a:p>
        </p:txBody>
      </p:sp>
      <p:pic>
        <p:nvPicPr>
          <p:cNvPr id="5" name="Picture 4" descr="Manual Handling.jpg">
            <a:extLst>
              <a:ext uri="{FF2B5EF4-FFF2-40B4-BE49-F238E27FC236}">
                <a16:creationId xmlns:a16="http://schemas.microsoft.com/office/drawing/2014/main" id="{A8D31E52-4D5D-4CB5-AC26-3C008BB5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Manual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255454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en-GB" altLang="en-US" sz="2800" dirty="0"/>
              <a:t>The most common injuries are: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torn ligaments and tendons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hernias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slipped discs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sprains to muscles and joints.</a:t>
            </a:r>
          </a:p>
        </p:txBody>
      </p:sp>
    </p:spTree>
    <p:extLst>
      <p:ext uri="{BB962C8B-B14F-4D97-AF65-F5344CB8AC3E}">
        <p14:creationId xmlns:p14="http://schemas.microsoft.com/office/powerpoint/2010/main" val="12250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sz="3200" dirty="0">
                <a:solidFill>
                  <a:srgbClr val="FF0000"/>
                </a:solidFill>
              </a:rPr>
              <a:t>Manual Handling Operations Regulations 1992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283154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2800" dirty="0"/>
              <a:t>These regulations require </a:t>
            </a:r>
            <a:r>
              <a:rPr lang="en-GB" sz="2800" b="1" dirty="0"/>
              <a:t>employers</a:t>
            </a:r>
            <a:r>
              <a:rPr lang="en-GB" sz="2800" dirty="0"/>
              <a:t> to reduce the risks from manual handling:</a:t>
            </a:r>
            <a:endParaRPr lang="en-GB" sz="1200" dirty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by avoiding manual handling if possible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where manual handling cannot be avoided, automating or mechanising the lifting process as much as possible to reduce risk of injury.</a:t>
            </a:r>
          </a:p>
        </p:txBody>
      </p:sp>
    </p:spTree>
    <p:extLst>
      <p:ext uri="{BB962C8B-B14F-4D97-AF65-F5344CB8AC3E}">
        <p14:creationId xmlns:p14="http://schemas.microsoft.com/office/powerpoint/2010/main" val="15503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sz="3200" dirty="0">
                <a:solidFill>
                  <a:srgbClr val="FF0000"/>
                </a:solidFill>
              </a:rPr>
              <a:t>Manual Handling Operations Regulations 1992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432426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2400" dirty="0"/>
              <a:t>Here are some points for you to consider before attempting any lifting or handling operation: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be aware of your own strength and limitations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decide if it is a one-man operation or whether you require help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always use mechanical equipment or aids if available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be sure of the weight of the item before lifting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wear gloves to protect your hands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wear safety boots to protect your feet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check that the area is clear and safe to carry out lifting.</a:t>
            </a:r>
          </a:p>
        </p:txBody>
      </p:sp>
    </p:spTree>
    <p:extLst>
      <p:ext uri="{BB962C8B-B14F-4D97-AF65-F5344CB8AC3E}">
        <p14:creationId xmlns:p14="http://schemas.microsoft.com/office/powerpoint/2010/main" val="40402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fting 01a.png">
            <a:extLst>
              <a:ext uri="{FF2B5EF4-FFF2-40B4-BE49-F238E27FC236}">
                <a16:creationId xmlns:a16="http://schemas.microsoft.com/office/drawing/2014/main" id="{E7DBF380-76E4-4ABF-BA9F-A516DEEB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53986"/>
            <a:ext cx="41910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Handling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5580112" cy="557075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In order to avoid injury, the following principles should be followed.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Plan the lift</a:t>
            </a:r>
            <a:r>
              <a:rPr lang="en-GB" altLang="en-US" sz="2400" dirty="0"/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Know where the load is going to be placed.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Plan the route – remove any obstacles and discard any wrapping materials.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Place the feet correctly: feet apart, giving a balanced and stable base for lifting, with leading leg as far forward as is comfortable.</a:t>
            </a:r>
          </a:p>
        </p:txBody>
      </p:sp>
    </p:spTree>
    <p:extLst>
      <p:ext uri="{BB962C8B-B14F-4D97-AF65-F5344CB8AC3E}">
        <p14:creationId xmlns:p14="http://schemas.microsoft.com/office/powerpoint/2010/main" val="30368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Handling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6156176" cy="490903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In order to avoid injury, the following principles should be followed.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Lifting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Crouch down in front of the object with feet apart and one foot alongside the object (ahead of the other foot).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Hold the load as close to your body as possible.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Keep the back straight at all times – let the leg muscles do the work.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Push off with rear foot and move off in one smooth movement.</a:t>
            </a:r>
          </a:p>
        </p:txBody>
      </p:sp>
      <p:pic>
        <p:nvPicPr>
          <p:cNvPr id="6" name="Picture 5" descr="Lifting 01b.png">
            <a:extLst>
              <a:ext uri="{FF2B5EF4-FFF2-40B4-BE49-F238E27FC236}">
                <a16:creationId xmlns:a16="http://schemas.microsoft.com/office/drawing/2014/main" id="{6ACE20CA-5ED5-4805-ABA5-0C1E0F019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2420888"/>
            <a:ext cx="27082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0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2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1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12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ifting 02.png">
            <a:extLst>
              <a:ext uri="{FF2B5EF4-FFF2-40B4-BE49-F238E27FC236}">
                <a16:creationId xmlns:a16="http://schemas.microsoft.com/office/drawing/2014/main" id="{2B442F07-EF81-4E8A-95CE-4076A592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3" y="2204864"/>
            <a:ext cx="21621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Handling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7812360" cy="543225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In order to avoid injury, the following principles should be followed.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Carrying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Keep your arms close to the body.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Take a good hold of the object: grip with the palms and the roots of the fingers.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Avoid twisting or leaning, as this will strain your back. Turn by moving your feet, not your body.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Avoid pinching fingers when releasing the object.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Hold the load so that a clear view ahead is possible.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Put the load down carefully. If necessary, adjust the position after the load has been put down.</a:t>
            </a:r>
          </a:p>
        </p:txBody>
      </p:sp>
    </p:spTree>
    <p:extLst>
      <p:ext uri="{BB962C8B-B14F-4D97-AF65-F5344CB8AC3E}">
        <p14:creationId xmlns:p14="http://schemas.microsoft.com/office/powerpoint/2010/main" val="27619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ifting 03.png">
            <a:extLst>
              <a:ext uri="{FF2B5EF4-FFF2-40B4-BE49-F238E27FC236}">
                <a16:creationId xmlns:a16="http://schemas.microsoft.com/office/drawing/2014/main" id="{627DBFD0-3089-4D34-8146-23CF22CC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79" y="2803472"/>
            <a:ext cx="3136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Handling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7812360" cy="209288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0" hangingPunct="0">
              <a:spcAft>
                <a:spcPts val="600"/>
              </a:spcAft>
              <a:defRPr/>
            </a:pPr>
            <a:r>
              <a:rPr lang="en-GB" sz="2400" kern="0" dirty="0"/>
              <a:t>In order to avoid injury, the following principles should be followed.</a:t>
            </a:r>
          </a:p>
          <a:p>
            <a:pPr>
              <a:spcAft>
                <a:spcPts val="600"/>
              </a:spcAft>
            </a:pPr>
            <a:r>
              <a:rPr lang="en-GB" altLang="en-US" sz="2400" b="1" dirty="0">
                <a:solidFill>
                  <a:srgbClr val="FF0000"/>
                </a:solidFill>
              </a:rPr>
              <a:t>Carrying loads on the back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Keep your back straight by raising the top of the head slightly and by tucking in the chin.</a:t>
            </a:r>
          </a:p>
        </p:txBody>
      </p:sp>
    </p:spTree>
    <p:extLst>
      <p:ext uri="{BB962C8B-B14F-4D97-AF65-F5344CB8AC3E}">
        <p14:creationId xmlns:p14="http://schemas.microsoft.com/office/powerpoint/2010/main" val="3850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1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458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Custom Design</vt:lpstr>
      <vt:lpstr>PowerPoint Presentation</vt:lpstr>
      <vt:lpstr>Manual handling</vt:lpstr>
      <vt:lpstr>Manual handling</vt:lpstr>
      <vt:lpstr>Manual Handling Operations Regulations 1992</vt:lpstr>
      <vt:lpstr>Manual Handling Operations Regulations 1992</vt:lpstr>
      <vt:lpstr>Handling techniques</vt:lpstr>
      <vt:lpstr>Handling techniques</vt:lpstr>
      <vt:lpstr>Handling techniques</vt:lpstr>
      <vt:lpstr>Handling techniques</vt:lpstr>
      <vt:lpstr>Handling techniques</vt:lpstr>
      <vt:lpstr>Lifting gear</vt:lpstr>
      <vt:lpstr>Lifting gear</vt:lpstr>
      <vt:lpstr>Lifting gear</vt:lpstr>
      <vt:lpstr>Lifting gear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110</cp:revision>
  <dcterms:created xsi:type="dcterms:W3CDTF">2010-05-25T15:15:29Z</dcterms:created>
  <dcterms:modified xsi:type="dcterms:W3CDTF">2017-10-14T18:19:38Z</dcterms:modified>
</cp:coreProperties>
</file>