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
  </p:notesMasterIdLst>
  <p:sldIdLst>
    <p:sldId id="269" r:id="rId2"/>
    <p:sldId id="295" r:id="rId3"/>
    <p:sldId id="296" r:id="rId4"/>
    <p:sldId id="297" r:id="rId5"/>
    <p:sldId id="298" r:id="rId6"/>
    <p:sldId id="277" r:id="rId7"/>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p:cViewPr>
        <p:scale>
          <a:sx n="100" d="100"/>
          <a:sy n="100" d="100"/>
        </p:scale>
        <p:origin x="510" y="-12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Goodings" userId="ef861c51-cc0d-478f-a8d6-c139c1588bf2" providerId="ADAL" clId="{D48B901E-E385-49D9-82D7-DAE465D72475}"/>
    <pc:docChg chg="undo custSel modSld">
      <pc:chgData name="Chris Goodings" userId="ef861c51-cc0d-478f-a8d6-c139c1588bf2" providerId="ADAL" clId="{D48B901E-E385-49D9-82D7-DAE465D72475}" dt="2020-10-13T09:52:09.209" v="15" actId="14100"/>
      <pc:docMkLst>
        <pc:docMk/>
      </pc:docMkLst>
      <pc:sldChg chg="addSp modSp mod">
        <pc:chgData name="Chris Goodings" userId="ef861c51-cc0d-478f-a8d6-c139c1588bf2" providerId="ADAL" clId="{D48B901E-E385-49D9-82D7-DAE465D72475}" dt="2020-10-13T09:52:09.209" v="15" actId="14100"/>
        <pc:sldMkLst>
          <pc:docMk/>
          <pc:sldMk cId="2180153499" sldId="298"/>
        </pc:sldMkLst>
        <pc:spChg chg="add mod">
          <ac:chgData name="Chris Goodings" userId="ef861c51-cc0d-478f-a8d6-c139c1588bf2" providerId="ADAL" clId="{D48B901E-E385-49D9-82D7-DAE465D72475}" dt="2020-10-13T09:52:09.025" v="14" actId="1076"/>
          <ac:spMkLst>
            <pc:docMk/>
            <pc:sldMk cId="2180153499" sldId="298"/>
            <ac:spMk id="4" creationId="{9E0565DB-C20D-49B9-BBE5-9C0DE5B3E5B0}"/>
          </ac:spMkLst>
        </pc:spChg>
        <pc:spChg chg="add mod">
          <ac:chgData name="Chris Goodings" userId="ef861c51-cc0d-478f-a8d6-c139c1588bf2" providerId="ADAL" clId="{D48B901E-E385-49D9-82D7-DAE465D72475}" dt="2020-10-13T09:52:09.209" v="15" actId="14100"/>
          <ac:spMkLst>
            <pc:docMk/>
            <pc:sldMk cId="2180153499" sldId="298"/>
            <ac:spMk id="5" creationId="{4AA16C99-7CEF-4119-BFF1-4BEF06EC7A2E}"/>
          </ac:spMkLst>
        </pc:spChg>
        <pc:graphicFrameChg chg="mod">
          <ac:chgData name="Chris Goodings" userId="ef861c51-cc0d-478f-a8d6-c139c1588bf2" providerId="ADAL" clId="{D48B901E-E385-49D9-82D7-DAE465D72475}" dt="2020-10-13T09:51:01.570" v="1" actId="1076"/>
          <ac:graphicFrameMkLst>
            <pc:docMk/>
            <pc:sldMk cId="2180153499" sldId="298"/>
            <ac:graphicFrameMk id="3" creationId="{A97BE45A-3253-4BED-B952-68C3DDF86069}"/>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D10E6CD-ADED-4413-9361-6F53074E3A1D}" type="slidenum">
              <a:rPr lang="en-GB"/>
              <a:pPr>
                <a:defRPr/>
              </a:pPr>
              <a:t>‹#›</a:t>
            </a:fld>
            <a:endParaRPr lang="en-GB"/>
          </a:p>
        </p:txBody>
      </p:sp>
    </p:spTree>
    <p:extLst>
      <p:ext uri="{BB962C8B-B14F-4D97-AF65-F5344CB8AC3E}">
        <p14:creationId xmlns:p14="http://schemas.microsoft.com/office/powerpoint/2010/main" val="3628956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843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Line 7"/>
          <p:cNvSpPr>
            <a:spLocks noChangeShapeType="1"/>
          </p:cNvSpPr>
          <p:nvPr userDrawn="1"/>
        </p:nvSpPr>
        <p:spPr bwMode="auto">
          <a:xfrm>
            <a:off x="0" y="476672"/>
            <a:ext cx="914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8" name="Picture 7" descr="SmartScreen_ logo">
            <a:extLst>
              <a:ext uri="{FF2B5EF4-FFF2-40B4-BE49-F238E27FC236}">
                <a16:creationId xmlns:a16="http://schemas.microsoft.com/office/drawing/2014/main" id="{0CF8DC73-35C1-4C24-9F2B-D6B9F769468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475" y="55673"/>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7">
            <a:extLst>
              <a:ext uri="{FF2B5EF4-FFF2-40B4-BE49-F238E27FC236}">
                <a16:creationId xmlns:a16="http://schemas.microsoft.com/office/drawing/2014/main" id="{86D47103-46BE-42C7-A385-8E8C48B4D08C}"/>
              </a:ext>
            </a:extLst>
          </p:cNvPr>
          <p:cNvSpPr>
            <a:spLocks noChangeShapeType="1"/>
          </p:cNvSpPr>
          <p:nvPr userDrawn="1"/>
        </p:nvSpPr>
        <p:spPr bwMode="auto">
          <a:xfrm>
            <a:off x="0" y="1268760"/>
            <a:ext cx="914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23" r:id="rId1"/>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white">
          <a:xfrm>
            <a:off x="0" y="1474788"/>
            <a:ext cx="9144000" cy="5383212"/>
          </a:xfrm>
          <a:prstGeom prst="rect">
            <a:avLst/>
          </a:prstGeom>
          <a:solidFill>
            <a:srgbClr val="FF0000">
              <a:alpha val="79999"/>
            </a:srgbClr>
          </a:solidFill>
          <a:ln>
            <a:noFill/>
          </a:ln>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4099"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a:spcBef>
                <a:spcPts val="0"/>
              </a:spcBef>
              <a:buFontTx/>
              <a:buNone/>
            </a:pPr>
            <a:r>
              <a:rPr lang="en-GB" altLang="en-US" sz="4400" dirty="0">
                <a:solidFill>
                  <a:schemeClr val="bg1"/>
                </a:solidFill>
              </a:rPr>
              <a:t>Safe isolation</a:t>
            </a:r>
          </a:p>
        </p:txBody>
      </p:sp>
      <p:sp>
        <p:nvSpPr>
          <p:cNvPr id="410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Safe isolation</a:t>
            </a:r>
          </a:p>
        </p:txBody>
      </p:sp>
      <p:sp>
        <p:nvSpPr>
          <p:cNvPr id="8" name="TextBox 7">
            <a:extLst>
              <a:ext uri="{FF2B5EF4-FFF2-40B4-BE49-F238E27FC236}">
                <a16:creationId xmlns:a16="http://schemas.microsoft.com/office/drawing/2014/main" id="{9E36579A-F674-4D6C-8743-33B0BADE2943}"/>
              </a:ext>
            </a:extLst>
          </p:cNvPr>
          <p:cNvSpPr txBox="1"/>
          <p:nvPr/>
        </p:nvSpPr>
        <p:spPr>
          <a:xfrm>
            <a:off x="-22602" y="1268760"/>
            <a:ext cx="9166601" cy="3616375"/>
          </a:xfrm>
          <a:prstGeom prst="rect">
            <a:avLst/>
          </a:prstGeom>
          <a:noFill/>
        </p:spPr>
        <p:txBody>
          <a:bodyPr wrap="square" lIns="360000" rIns="360000">
            <a:spAutoFit/>
          </a:bodyPr>
          <a:lstStyle/>
          <a:p>
            <a:pPr>
              <a:spcAft>
                <a:spcPts val="600"/>
              </a:spcAft>
            </a:pPr>
            <a:r>
              <a:rPr lang="en-GB" sz="2800" dirty="0"/>
              <a:t>The implications for carrying out (and not carrying out) the safe isolation procedure are as follows:</a:t>
            </a:r>
          </a:p>
          <a:p>
            <a:pPr>
              <a:spcAft>
                <a:spcPts val="600"/>
              </a:spcAft>
            </a:pPr>
            <a:r>
              <a:rPr lang="en-GB" sz="2800" b="1" dirty="0"/>
              <a:t>Self</a:t>
            </a:r>
            <a:r>
              <a:rPr lang="en-GB" sz="2800" dirty="0"/>
              <a:t>: Carrying out the safe isolation procedure ensures, as far as is reasonably practicable, that you should not receive an electric shock and burns. Conversely, not following the isolation procedure could result in you receiving an electric shock and burns that could be fatal.</a:t>
            </a:r>
          </a:p>
        </p:txBody>
      </p:sp>
    </p:spTree>
    <p:extLst>
      <p:ext uri="{BB962C8B-B14F-4D97-AF65-F5344CB8AC3E}">
        <p14:creationId xmlns:p14="http://schemas.microsoft.com/office/powerpoint/2010/main" val="137909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Safe isolation</a:t>
            </a:r>
          </a:p>
        </p:txBody>
      </p:sp>
      <p:sp>
        <p:nvSpPr>
          <p:cNvPr id="8" name="TextBox 7">
            <a:extLst>
              <a:ext uri="{FF2B5EF4-FFF2-40B4-BE49-F238E27FC236}">
                <a16:creationId xmlns:a16="http://schemas.microsoft.com/office/drawing/2014/main" id="{9E36579A-F674-4D6C-8743-33B0BADE2943}"/>
              </a:ext>
            </a:extLst>
          </p:cNvPr>
          <p:cNvSpPr txBox="1"/>
          <p:nvPr/>
        </p:nvSpPr>
        <p:spPr>
          <a:xfrm>
            <a:off x="-22602" y="1268760"/>
            <a:ext cx="9166601" cy="5339923"/>
          </a:xfrm>
          <a:prstGeom prst="rect">
            <a:avLst/>
          </a:prstGeom>
          <a:noFill/>
        </p:spPr>
        <p:txBody>
          <a:bodyPr wrap="square" lIns="360000" rIns="360000">
            <a:spAutoFit/>
          </a:bodyPr>
          <a:lstStyle/>
          <a:p>
            <a:pPr>
              <a:spcAft>
                <a:spcPts val="600"/>
              </a:spcAft>
            </a:pPr>
            <a:r>
              <a:rPr lang="en-GB" sz="2800" dirty="0"/>
              <a:t>The implications for carrying out (and not carrying out) the safe isolation procedure are as follows:</a:t>
            </a:r>
          </a:p>
          <a:p>
            <a:pPr>
              <a:spcAft>
                <a:spcPts val="600"/>
              </a:spcAft>
            </a:pPr>
            <a:r>
              <a:rPr lang="en-GB" sz="2800" b="1" dirty="0"/>
              <a:t>Others</a:t>
            </a:r>
            <a:r>
              <a:rPr lang="en-GB" sz="2800" dirty="0"/>
              <a:t>: Other people in the installation could be affected by you not safely isolating the relevant part(s) of the installation. These ‘others’ could include the client and their employees, other trades people, client customers and members of the general public. They could suffer electrocution or harm caused by possible fire or explosion due to lack of awareness of potential danger. Also failing to carry out the isolation procedure could cause inconvenience to these ‘others’.</a:t>
            </a:r>
          </a:p>
        </p:txBody>
      </p:sp>
    </p:spTree>
    <p:extLst>
      <p:ext uri="{BB962C8B-B14F-4D97-AF65-F5344CB8AC3E}">
        <p14:creationId xmlns:p14="http://schemas.microsoft.com/office/powerpoint/2010/main" val="137219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p:cTn id="7"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Safe isolation</a:t>
            </a:r>
          </a:p>
        </p:txBody>
      </p:sp>
      <p:sp>
        <p:nvSpPr>
          <p:cNvPr id="8" name="TextBox 7">
            <a:extLst>
              <a:ext uri="{FF2B5EF4-FFF2-40B4-BE49-F238E27FC236}">
                <a16:creationId xmlns:a16="http://schemas.microsoft.com/office/drawing/2014/main" id="{9E36579A-F674-4D6C-8743-33B0BADE2943}"/>
              </a:ext>
            </a:extLst>
          </p:cNvPr>
          <p:cNvSpPr txBox="1"/>
          <p:nvPr/>
        </p:nvSpPr>
        <p:spPr>
          <a:xfrm>
            <a:off x="-22602" y="1268760"/>
            <a:ext cx="9166601" cy="4047262"/>
          </a:xfrm>
          <a:prstGeom prst="rect">
            <a:avLst/>
          </a:prstGeom>
          <a:noFill/>
        </p:spPr>
        <p:txBody>
          <a:bodyPr wrap="square" lIns="360000" rIns="360000">
            <a:spAutoFit/>
          </a:bodyPr>
          <a:lstStyle/>
          <a:p>
            <a:pPr>
              <a:spcAft>
                <a:spcPts val="600"/>
              </a:spcAft>
            </a:pPr>
            <a:r>
              <a:rPr lang="en-GB" sz="2800" dirty="0"/>
              <a:t>The implications for carrying out (and not carrying out) the safe isolation procedure are as follows:</a:t>
            </a:r>
          </a:p>
          <a:p>
            <a:pPr>
              <a:spcAft>
                <a:spcPts val="600"/>
              </a:spcAft>
            </a:pPr>
            <a:r>
              <a:rPr lang="en-GB" sz="2800" b="1" dirty="0"/>
              <a:t>Building systems</a:t>
            </a:r>
            <a:r>
              <a:rPr lang="en-GB" sz="2800" dirty="0"/>
              <a:t>: Failure to carry out the safe isolation procedure could have implications for building systems including risk of damage to electrical equipment and/or building fabric, loss of essential services such as fire alarm systems, escape lighting and loss of data and or communication systems.</a:t>
            </a:r>
          </a:p>
        </p:txBody>
      </p:sp>
    </p:spTree>
    <p:extLst>
      <p:ext uri="{BB962C8B-B14F-4D97-AF65-F5344CB8AC3E}">
        <p14:creationId xmlns:p14="http://schemas.microsoft.com/office/powerpoint/2010/main" val="333220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p:cTn id="7"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Safe isolation</a:t>
            </a:r>
          </a:p>
        </p:txBody>
      </p:sp>
      <p:sp>
        <p:nvSpPr>
          <p:cNvPr id="2" name="Rectangle 2">
            <a:extLst>
              <a:ext uri="{FF2B5EF4-FFF2-40B4-BE49-F238E27FC236}">
                <a16:creationId xmlns:a16="http://schemas.microsoft.com/office/drawing/2014/main" id="{FDB3ED42-91DC-44E8-AE2F-31DFE25EB3BB}"/>
              </a:ext>
            </a:extLst>
          </p:cNvPr>
          <p:cNvSpPr>
            <a:spLocks noChangeArrowheads="1"/>
          </p:cNvSpPr>
          <p:nvPr/>
        </p:nvSpPr>
        <p:spPr bwMode="auto">
          <a:xfrm flipV="1">
            <a:off x="2798235" y="-637542"/>
            <a:ext cx="65676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3" name="Object 2">
            <a:extLst>
              <a:ext uri="{FF2B5EF4-FFF2-40B4-BE49-F238E27FC236}">
                <a16:creationId xmlns:a16="http://schemas.microsoft.com/office/drawing/2014/main" id="{A97BE45A-3253-4BED-B952-68C3DDF86069}"/>
              </a:ext>
            </a:extLst>
          </p:cNvPr>
          <p:cNvGraphicFramePr>
            <a:graphicFrameLocks noChangeAspect="1"/>
          </p:cNvGraphicFramePr>
          <p:nvPr>
            <p:extLst>
              <p:ext uri="{D42A27DB-BD31-4B8C-83A1-F6EECF244321}">
                <p14:modId xmlns:p14="http://schemas.microsoft.com/office/powerpoint/2010/main" val="3230133645"/>
              </p:ext>
            </p:extLst>
          </p:nvPr>
        </p:nvGraphicFramePr>
        <p:xfrm>
          <a:off x="2483768" y="1412776"/>
          <a:ext cx="4248472" cy="5226784"/>
        </p:xfrm>
        <a:graphic>
          <a:graphicData uri="http://schemas.openxmlformats.org/presentationml/2006/ole">
            <mc:AlternateContent xmlns:mc="http://schemas.openxmlformats.org/markup-compatibility/2006">
              <mc:Choice xmlns:v="urn:schemas-microsoft-com:vml" Requires="v">
                <p:oleObj spid="_x0000_s1026" name="Bitmap Image" r:id="rId3" imgW="8516539" imgH="10447619" progId="Paint.Picture">
                  <p:embed/>
                </p:oleObj>
              </mc:Choice>
              <mc:Fallback>
                <p:oleObj name="Bitmap Image" r:id="rId3" imgW="8516539" imgH="10447619" progId="Paint.Picture">
                  <p:embed/>
                  <p:pic>
                    <p:nvPicPr>
                      <p:cNvPr id="3" name="Object 2">
                        <a:extLst>
                          <a:ext uri="{FF2B5EF4-FFF2-40B4-BE49-F238E27FC236}">
                            <a16:creationId xmlns:a16="http://schemas.microsoft.com/office/drawing/2014/main" id="{A97BE45A-3253-4BED-B952-68C3DDF860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1412776"/>
                        <a:ext cx="4248472" cy="5226784"/>
                      </a:xfrm>
                      <a:prstGeom prst="rect">
                        <a:avLst/>
                      </a:prstGeom>
                      <a:noFill/>
                    </p:spPr>
                  </p:pic>
                </p:oleObj>
              </mc:Fallback>
            </mc:AlternateContent>
          </a:graphicData>
        </a:graphic>
      </p:graphicFrame>
      <p:sp>
        <p:nvSpPr>
          <p:cNvPr id="4" name="Rectangle 3">
            <a:extLst>
              <a:ext uri="{FF2B5EF4-FFF2-40B4-BE49-F238E27FC236}">
                <a16:creationId xmlns:a16="http://schemas.microsoft.com/office/drawing/2014/main" id="{9E0565DB-C20D-49B9-BBE5-9C0DE5B3E5B0}"/>
              </a:ext>
            </a:extLst>
          </p:cNvPr>
          <p:cNvSpPr/>
          <p:nvPr/>
        </p:nvSpPr>
        <p:spPr>
          <a:xfrm>
            <a:off x="3347864" y="5229200"/>
            <a:ext cx="100811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4AA16C99-7CEF-4119-BFF1-4BEF06EC7A2E}"/>
              </a:ext>
            </a:extLst>
          </p:cNvPr>
          <p:cNvSpPr/>
          <p:nvPr/>
        </p:nvSpPr>
        <p:spPr>
          <a:xfrm>
            <a:off x="3419872" y="4729868"/>
            <a:ext cx="1008112" cy="280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8015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white">
          <a:xfrm>
            <a:off x="0" y="1474788"/>
            <a:ext cx="9144000" cy="5383212"/>
          </a:xfrm>
          <a:prstGeom prst="rect">
            <a:avLst/>
          </a:prstGeom>
          <a:solidFill>
            <a:srgbClr val="FF0000">
              <a:alpha val="79999"/>
            </a:srgbClr>
          </a:solidFill>
          <a:ln>
            <a:noFill/>
          </a:ln>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18435"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eaLnBrk="1" hangingPunct="1">
              <a:spcBef>
                <a:spcPct val="0"/>
              </a:spcBef>
              <a:buFontTx/>
              <a:buNone/>
            </a:pPr>
            <a:r>
              <a:rPr lang="en-GB" altLang="en-US" sz="4400" b="1" dirty="0">
                <a:solidFill>
                  <a:schemeClr val="bg1"/>
                </a:solidFill>
              </a:rPr>
              <a:t>The End</a:t>
            </a:r>
            <a:endParaRPr lang="en-GB" altLang="en-US" sz="4400" dirty="0"/>
          </a:p>
        </p:txBody>
      </p:sp>
      <p:sp>
        <p:nvSpPr>
          <p:cNvPr id="18436"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658</TotalTime>
  <Words>279</Words>
  <Application>Microsoft Office PowerPoint</Application>
  <PresentationFormat>On-screen Show (4:3)</PresentationFormat>
  <Paragraphs>16</Paragraphs>
  <Slides>6</Slides>
  <Notes>0</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9" baseType="lpstr">
      <vt:lpstr>Arial</vt:lpstr>
      <vt:lpstr>Custom Design</vt:lpstr>
      <vt:lpstr>Bitmap Image</vt:lpstr>
      <vt:lpstr>PowerPoint Presentation</vt:lpstr>
      <vt:lpstr>Safe isolation</vt:lpstr>
      <vt:lpstr>Safe isolation</vt:lpstr>
      <vt:lpstr>Safe isolation</vt:lpstr>
      <vt:lpstr>Safe isolation</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Chris Goodings</cp:lastModifiedBy>
  <cp:revision>130</cp:revision>
  <dcterms:created xsi:type="dcterms:W3CDTF">2010-05-25T15:15:29Z</dcterms:created>
  <dcterms:modified xsi:type="dcterms:W3CDTF">2020-10-13T09:52:34Z</dcterms:modified>
</cp:coreProperties>
</file>