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269" r:id="rId2"/>
    <p:sldId id="295" r:id="rId3"/>
    <p:sldId id="300" r:id="rId4"/>
    <p:sldId id="301" r:id="rId5"/>
    <p:sldId id="299" r:id="rId6"/>
    <p:sldId id="277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10E6CD-ADED-4413-9361-6F53074E3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4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E8D26-7136-40BF-A597-E97F8772F5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08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76672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SmartScreen_ logo">
            <a:extLst>
              <a:ext uri="{FF2B5EF4-FFF2-40B4-BE49-F238E27FC236}">
                <a16:creationId xmlns:a16="http://schemas.microsoft.com/office/drawing/2014/main" id="{0CF8DC73-35C1-4C24-9F2B-D6B9F7694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" y="55673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6D47103-46BE-42C7-A385-8E8C48B4D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26876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Risk assessment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Risk assessments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268760"/>
            <a:ext cx="9143999" cy="450892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0" indent="0">
              <a:spcAft>
                <a:spcPts val="600"/>
              </a:spcAft>
              <a:buFontTx/>
              <a:buNone/>
              <a:defRPr/>
            </a:pPr>
            <a:r>
              <a:rPr lang="en-GB" sz="2800" dirty="0"/>
              <a:t>In order to control the risk of an accident, we usually: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eliminate the cause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substitute a procedure or product with less risk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enclose the dangerous situation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put guards around the hazard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use safe systems of work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supervise, train and give information to staff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provide PPE – if the hazard cannot be removed or minimised.</a:t>
            </a:r>
          </a:p>
        </p:txBody>
      </p:sp>
    </p:spTree>
    <p:extLst>
      <p:ext uri="{BB962C8B-B14F-4D97-AF65-F5344CB8AC3E}">
        <p14:creationId xmlns:p14="http://schemas.microsoft.com/office/powerpoint/2010/main" val="13790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Risk assessments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268760"/>
            <a:ext cx="9143999" cy="23237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A </a:t>
            </a:r>
            <a:r>
              <a:rPr lang="en-GB" sz="2800" b="1" dirty="0">
                <a:solidFill>
                  <a:srgbClr val="FF0000"/>
                </a:solidFill>
              </a:rPr>
              <a:t>hazard</a:t>
            </a:r>
            <a:r>
              <a:rPr lang="en-GB" sz="2800" dirty="0"/>
              <a:t> is something with the ‘potential’ to cause harm; for example, chemicals, electricity or working above ground.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A </a:t>
            </a:r>
            <a:r>
              <a:rPr lang="en-GB" sz="2800" b="1" dirty="0">
                <a:solidFill>
                  <a:srgbClr val="FF0000"/>
                </a:solidFill>
              </a:rPr>
              <a:t>risk</a:t>
            </a:r>
            <a:r>
              <a:rPr lang="en-GB" sz="2800" dirty="0"/>
              <a:t> is the ‘likelihood’ of harm actually being done.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231DB-74FA-48A6-A512-5E9943665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860800"/>
            <a:ext cx="42116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 dirty="0"/>
              <a:t>Typical activity</a:t>
            </a:r>
            <a:endParaRPr lang="en-GB" altLang="en-US" sz="2400" dirty="0"/>
          </a:p>
          <a:p>
            <a:pPr eaLnBrk="1" hangingPunct="1"/>
            <a:r>
              <a:rPr lang="en-GB" altLang="en-US" sz="2400" dirty="0"/>
              <a:t>Receiving materials</a:t>
            </a:r>
          </a:p>
          <a:p>
            <a:pPr eaLnBrk="1" hangingPunct="1"/>
            <a:r>
              <a:rPr lang="en-GB" altLang="en-US" sz="2400" dirty="0"/>
              <a:t>Stacking and storing</a:t>
            </a:r>
          </a:p>
          <a:p>
            <a:pPr eaLnBrk="1" hangingPunct="1"/>
            <a:r>
              <a:rPr lang="en-GB" altLang="en-US" sz="2400" dirty="0"/>
              <a:t>Movement of people</a:t>
            </a:r>
          </a:p>
          <a:p>
            <a:pPr eaLnBrk="1" hangingPunct="1"/>
            <a:r>
              <a:rPr lang="en-GB" altLang="en-US" sz="2400" dirty="0"/>
              <a:t>Building maintenance</a:t>
            </a:r>
          </a:p>
          <a:p>
            <a:pPr eaLnBrk="1" hangingPunct="1"/>
            <a:r>
              <a:rPr lang="en-GB" altLang="en-US" sz="2400" dirty="0"/>
              <a:t>Movement of vehicles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A65C9-1C5D-4968-A876-4D031E81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864" y="3860800"/>
            <a:ext cx="568813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 dirty="0"/>
              <a:t>Potential hazard</a:t>
            </a:r>
            <a:endParaRPr lang="en-GB" altLang="en-US" sz="2400" dirty="0"/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Lifting and carrying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Falling materials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Slips, trips and falls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Working at heights or in confined spaces</a:t>
            </a: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</a:rPr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28371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Risk assessments – the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268760"/>
            <a:ext cx="9143999" cy="372409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1519238" indent="-1519238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800" b="1" dirty="0"/>
              <a:t>Step 1</a:t>
            </a:r>
            <a:r>
              <a:rPr lang="en-GB" sz="2800" dirty="0"/>
              <a:t> – Identify the hazards.</a:t>
            </a:r>
          </a:p>
          <a:p>
            <a:pPr marL="1519238" indent="-1519238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800" b="1" dirty="0"/>
              <a:t>Step 2</a:t>
            </a:r>
            <a:r>
              <a:rPr lang="en-GB" sz="2800" dirty="0"/>
              <a:t> – Decide who might be harmed and how.</a:t>
            </a:r>
          </a:p>
          <a:p>
            <a:pPr marL="1519238" indent="-1519238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800" b="1" dirty="0"/>
              <a:t>Step 3</a:t>
            </a:r>
            <a:r>
              <a:rPr lang="en-GB" sz="2800" dirty="0"/>
              <a:t> – Evaluate the risks and decide on precautions. </a:t>
            </a:r>
          </a:p>
          <a:p>
            <a:pPr marL="1519238" indent="-1519238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800" b="1" dirty="0"/>
              <a:t>Step 4</a:t>
            </a:r>
            <a:r>
              <a:rPr lang="en-GB" sz="2800" dirty="0"/>
              <a:t> – Record your findings and implement them.</a:t>
            </a:r>
          </a:p>
          <a:p>
            <a:pPr marL="1519238" indent="-1519238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800" b="1" dirty="0"/>
              <a:t>Step 5</a:t>
            </a:r>
            <a:r>
              <a:rPr lang="en-GB" sz="2800" dirty="0"/>
              <a:t> – Review your risk assessment and update if necessary.</a:t>
            </a:r>
          </a:p>
        </p:txBody>
      </p:sp>
    </p:spTree>
    <p:extLst>
      <p:ext uri="{BB962C8B-B14F-4D97-AF65-F5344CB8AC3E}">
        <p14:creationId xmlns:p14="http://schemas.microsoft.com/office/powerpoint/2010/main" val="26852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sk Assess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" y="1412776"/>
            <a:ext cx="9097962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825BE5-03CE-462D-AEBD-6DE1EB3946E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r>
              <a:rPr lang="en-GB" altLang="en-US" kern="0" dirty="0">
                <a:solidFill>
                  <a:srgbClr val="FF0000"/>
                </a:solidFill>
              </a:rPr>
              <a:t>Risk assessments – sample form</a:t>
            </a:r>
          </a:p>
        </p:txBody>
      </p:sp>
    </p:spTree>
    <p:extLst>
      <p:ext uri="{BB962C8B-B14F-4D97-AF65-F5344CB8AC3E}">
        <p14:creationId xmlns:p14="http://schemas.microsoft.com/office/powerpoint/2010/main" val="7803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171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Custom Design</vt:lpstr>
      <vt:lpstr>PowerPoint Presentation</vt:lpstr>
      <vt:lpstr>Risk assessments</vt:lpstr>
      <vt:lpstr>Risk assessments</vt:lpstr>
      <vt:lpstr>Risk assessments – the process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134</cp:revision>
  <dcterms:created xsi:type="dcterms:W3CDTF">2010-05-25T15:15:29Z</dcterms:created>
  <dcterms:modified xsi:type="dcterms:W3CDTF">2017-10-14T20:14:07Z</dcterms:modified>
</cp:coreProperties>
</file>