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sldIdLst>
    <p:sldId id="269" r:id="rId2"/>
    <p:sldId id="295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277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65" d="100"/>
          <a:sy n="65" d="100"/>
        </p:scale>
        <p:origin x="145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D10E6CD-ADED-4413-9361-6F53074E3A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56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8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476672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SmartScreen_ logo">
            <a:extLst>
              <a:ext uri="{FF2B5EF4-FFF2-40B4-BE49-F238E27FC236}">
                <a16:creationId xmlns:a16="http://schemas.microsoft.com/office/drawing/2014/main" id="{0CF8DC73-35C1-4C24-9F2B-D6B9F76946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" y="55673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ine 7">
            <a:extLst>
              <a:ext uri="{FF2B5EF4-FFF2-40B4-BE49-F238E27FC236}">
                <a16:creationId xmlns:a16="http://schemas.microsoft.com/office/drawing/2014/main" id="{86D47103-46BE-42C7-A385-8E8C48B4D08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268760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74788"/>
            <a:ext cx="9144000" cy="5383212"/>
          </a:xfrm>
          <a:prstGeom prst="rect">
            <a:avLst/>
          </a:prstGeom>
        </p:spPr>
        <p:txBody>
          <a:bodyPr lIns="360000" rIns="360000" anchor="ctr" anchorCtr="1"/>
          <a:lstStyle/>
          <a:p>
            <a:pPr algn="ctr">
              <a:spcBef>
                <a:spcPts val="0"/>
              </a:spcBef>
              <a:buFontTx/>
              <a:buNone/>
            </a:pPr>
            <a:r>
              <a:rPr lang="en-GB" altLang="en-US" sz="4400">
                <a:solidFill>
                  <a:schemeClr val="bg1"/>
                </a:solidFill>
              </a:rPr>
              <a:t>Accident and emergency procedures</a:t>
            </a:r>
            <a:endParaRPr lang="en-GB" altLang="en-US" sz="4400" dirty="0">
              <a:solidFill>
                <a:schemeClr val="bg1"/>
              </a:solidFill>
            </a:endParaRP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solidFill>
                  <a:srgbClr val="FF0000"/>
                </a:solidFill>
              </a:rPr>
              <a:t>Unit 201: Health and safety in building services engineering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First Aid facilities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959C9-21BA-4373-9A01-DBD89F346C9C}"/>
              </a:ext>
            </a:extLst>
          </p:cNvPr>
          <p:cNvSpPr txBox="1"/>
          <p:nvPr/>
        </p:nvSpPr>
        <p:spPr>
          <a:xfrm>
            <a:off x="0" y="1268760"/>
            <a:ext cx="9144000" cy="513986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FontTx/>
              <a:buNone/>
              <a:defRPr/>
            </a:pPr>
            <a:r>
              <a:rPr lang="en-GB" sz="2400" dirty="0"/>
              <a:t>As a guide, where work activities involve low-level hazards, a minimum stock of first-aid items would be: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a leaflet giving general guidance on first aid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individually wrapped sterile plasters (of assorted sizes)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sterile eye pads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individually wrapped triangular bandages, preferably sterile;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safety pins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large, individually wrapped, sterile, unmedicated wound dressings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medium-sized, individually wrapped, sterile, unmedicated wound dressings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disposable gloves.</a:t>
            </a:r>
          </a:p>
        </p:txBody>
      </p:sp>
    </p:spTree>
    <p:extLst>
      <p:ext uri="{BB962C8B-B14F-4D97-AF65-F5344CB8AC3E}">
        <p14:creationId xmlns:p14="http://schemas.microsoft.com/office/powerpoint/2010/main" val="1317527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74788"/>
            <a:ext cx="9144000" cy="5383212"/>
          </a:xfrm>
          <a:prstGeom prst="rect">
            <a:avLst/>
          </a:prstGeom>
        </p:spPr>
        <p:txBody>
          <a:bodyPr lIns="360000" rIns="360000" anchor="ctr" anchorCtr="1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</a:rPr>
              <a:t>The End</a:t>
            </a:r>
            <a:endParaRPr lang="en-GB" altLang="en-US" sz="44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solidFill>
                  <a:srgbClr val="FF0000"/>
                </a:solidFill>
              </a:rPr>
              <a:t>Unit 201: Health and safety in building services engineering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Accident &amp; emergency procedures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2857500" y="1268760"/>
            <a:ext cx="6286499" cy="3262432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>
              <a:spcAft>
                <a:spcPts val="1200"/>
              </a:spcAft>
            </a:pPr>
            <a:r>
              <a:rPr lang="en-GB" altLang="en-US" sz="2800" dirty="0"/>
              <a:t>This session deals briefly with the procedure which should be followed when an emergency situation occurs in the worksite.</a:t>
            </a:r>
          </a:p>
          <a:p>
            <a:pPr>
              <a:spcAft>
                <a:spcPts val="1200"/>
              </a:spcAft>
            </a:pPr>
            <a:r>
              <a:rPr lang="en-GB" altLang="en-US" sz="2800" b="1" u="sng" dirty="0"/>
              <a:t>Note</a:t>
            </a:r>
            <a:r>
              <a:rPr lang="en-GB" altLang="en-US" sz="2800" dirty="0"/>
              <a:t>: Always attend safety briefings and updates provided by your company.</a:t>
            </a:r>
          </a:p>
        </p:txBody>
      </p:sp>
      <p:pic>
        <p:nvPicPr>
          <p:cNvPr id="4" name="Picture 3" descr="Exit sign.png">
            <a:extLst>
              <a:ext uri="{FF2B5EF4-FFF2-40B4-BE49-F238E27FC236}">
                <a16:creationId xmlns:a16="http://schemas.microsoft.com/office/drawing/2014/main" id="{77B3753C-1A98-4761-A8F5-C89228A8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2193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909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Accident &amp; emergency procedures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2857500" y="1268760"/>
            <a:ext cx="6286499" cy="4385816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marL="457200" indent="-457200">
              <a:spcAft>
                <a:spcPts val="600"/>
              </a:spcAft>
              <a:buFontTx/>
              <a:buAutoNum type="arabicPeriod"/>
            </a:pPr>
            <a:r>
              <a:rPr lang="en-GB" altLang="en-US" sz="2400" dirty="0"/>
              <a:t>Know your company’s procedures for summoning emergency services.</a:t>
            </a:r>
          </a:p>
          <a:p>
            <a:pPr marL="457200" indent="-457200">
              <a:spcAft>
                <a:spcPts val="600"/>
              </a:spcAft>
              <a:buFontTx/>
              <a:buAutoNum type="arabicPeriod"/>
            </a:pPr>
            <a:r>
              <a:rPr lang="en-GB" altLang="en-US" sz="2400" dirty="0"/>
              <a:t>Do you know your nearest contact point for where you are working?</a:t>
            </a:r>
          </a:p>
          <a:p>
            <a:pPr marL="457200" indent="-457200">
              <a:spcAft>
                <a:spcPts val="600"/>
              </a:spcAft>
              <a:buFontTx/>
              <a:buAutoNum type="arabicPeriod"/>
            </a:pPr>
            <a:r>
              <a:rPr lang="en-GB" altLang="en-US" sz="2400" dirty="0"/>
              <a:t>Remember: time is essential. You do not have time to walk around looking for someone.</a:t>
            </a:r>
          </a:p>
          <a:p>
            <a:pPr marL="457200" indent="-457200">
              <a:spcAft>
                <a:spcPts val="600"/>
              </a:spcAft>
              <a:buFontTx/>
              <a:buAutoNum type="arabicPeriod"/>
            </a:pPr>
            <a:r>
              <a:rPr lang="en-GB" altLang="en-US" sz="2400" dirty="0"/>
              <a:t>Use your mobile phone to summon help in an emergency; do not spend time walking around the site looking for a phone.</a:t>
            </a:r>
          </a:p>
        </p:txBody>
      </p:sp>
      <p:pic>
        <p:nvPicPr>
          <p:cNvPr id="4" name="Picture 3" descr="Exit sign.png">
            <a:extLst>
              <a:ext uri="{FF2B5EF4-FFF2-40B4-BE49-F238E27FC236}">
                <a16:creationId xmlns:a16="http://schemas.microsoft.com/office/drawing/2014/main" id="{77B3753C-1A98-4761-A8F5-C89228A8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2193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8643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Accident &amp; emergency procedures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2857500" y="1268760"/>
            <a:ext cx="6286499" cy="5801588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marL="457200" indent="-457200">
              <a:spcAft>
                <a:spcPts val="400"/>
              </a:spcAft>
              <a:buFontTx/>
              <a:buAutoNum type="arabicPeriod" startAt="5"/>
            </a:pPr>
            <a:r>
              <a:rPr lang="en-GB" altLang="en-US" sz="2400" dirty="0"/>
              <a:t>Information that the emergency services will require includes:</a:t>
            </a:r>
          </a:p>
          <a:p>
            <a:pPr marL="914400" lvl="1" indent="-457200">
              <a:spcAft>
                <a:spcPts val="400"/>
              </a:spcAft>
              <a:buFontTx/>
              <a:buAutoNum type="alphaLcParenR"/>
            </a:pPr>
            <a:r>
              <a:rPr lang="en-GB" altLang="en-US" sz="2400" dirty="0"/>
              <a:t>Service you require (fire, police or ambulance)</a:t>
            </a:r>
          </a:p>
          <a:p>
            <a:pPr marL="914400" lvl="1" indent="-457200">
              <a:spcAft>
                <a:spcPts val="400"/>
              </a:spcAft>
              <a:buFontTx/>
              <a:buAutoNum type="alphaLcParenR"/>
            </a:pPr>
            <a:r>
              <a:rPr lang="en-GB" altLang="en-US" sz="2400" dirty="0"/>
              <a:t>Where you are calling from (address of site)</a:t>
            </a:r>
          </a:p>
          <a:p>
            <a:pPr marL="914400" lvl="1" indent="-457200">
              <a:spcAft>
                <a:spcPts val="400"/>
              </a:spcAft>
              <a:buFontTx/>
              <a:buAutoNum type="alphaLcParenR"/>
            </a:pPr>
            <a:r>
              <a:rPr lang="en-GB" altLang="en-US" sz="2400" dirty="0"/>
              <a:t>nature of emergency</a:t>
            </a:r>
          </a:p>
          <a:p>
            <a:pPr marL="914400" lvl="1" indent="-457200">
              <a:spcAft>
                <a:spcPts val="400"/>
              </a:spcAft>
              <a:buFontTx/>
              <a:buAutoNum type="alphaLcParenR"/>
            </a:pPr>
            <a:r>
              <a:rPr lang="en-GB" altLang="en-US" sz="2400" dirty="0"/>
              <a:t>exact location of the emergency</a:t>
            </a:r>
          </a:p>
          <a:p>
            <a:pPr marL="914400" lvl="1" indent="-457200">
              <a:spcAft>
                <a:spcPts val="400"/>
              </a:spcAft>
              <a:buFontTx/>
              <a:buAutoNum type="alphaLcParenR"/>
            </a:pPr>
            <a:r>
              <a:rPr lang="en-GB" altLang="en-US" sz="2400" dirty="0"/>
              <a:t>Anyone injured</a:t>
            </a:r>
          </a:p>
          <a:p>
            <a:pPr marL="914400" lvl="1" indent="-457200">
              <a:spcAft>
                <a:spcPts val="400"/>
              </a:spcAft>
              <a:buFontTx/>
              <a:buAutoNum type="alphaLcParenR"/>
            </a:pPr>
            <a:r>
              <a:rPr lang="en-GB" altLang="en-US" sz="2400" dirty="0"/>
              <a:t>your name, address and phone number</a:t>
            </a:r>
          </a:p>
          <a:p>
            <a:pPr marL="457200" indent="-457200">
              <a:spcAft>
                <a:spcPts val="400"/>
              </a:spcAft>
              <a:buFontTx/>
              <a:buAutoNum type="arabicPeriod" startAt="5"/>
            </a:pPr>
            <a:r>
              <a:rPr lang="en-GB" altLang="en-US" sz="2400" dirty="0"/>
              <a:t>Refer to the internet for other suggestions: type ‘Calling 999’ into a search engine, e.g. Google.</a:t>
            </a:r>
          </a:p>
        </p:txBody>
      </p:sp>
      <p:pic>
        <p:nvPicPr>
          <p:cNvPr id="4" name="Picture 3" descr="Exit sign.png">
            <a:extLst>
              <a:ext uri="{FF2B5EF4-FFF2-40B4-BE49-F238E27FC236}">
                <a16:creationId xmlns:a16="http://schemas.microsoft.com/office/drawing/2014/main" id="{77B3753C-1A98-4761-A8F5-C89228A8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2193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808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Accident &amp; emergency procedures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2857500" y="1268760"/>
            <a:ext cx="6286499" cy="2908489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marL="457200" indent="-457200">
              <a:spcAft>
                <a:spcPts val="600"/>
              </a:spcAft>
              <a:buFontTx/>
              <a:buAutoNum type="arabicPeriod" startAt="7"/>
            </a:pPr>
            <a:r>
              <a:rPr lang="en-GB" altLang="en-US" sz="2400" dirty="0"/>
              <a:t>Understand how and when to set off an alarm.</a:t>
            </a:r>
          </a:p>
          <a:p>
            <a:pPr marL="457200" indent="-457200">
              <a:spcAft>
                <a:spcPts val="600"/>
              </a:spcAft>
              <a:buFontTx/>
              <a:buAutoNum type="arabicPeriod" startAt="7"/>
            </a:pPr>
            <a:r>
              <a:rPr lang="en-GB" altLang="en-US" sz="2400" dirty="0"/>
              <a:t>Know and recognise the alarm signal.</a:t>
            </a:r>
          </a:p>
          <a:p>
            <a:pPr marL="457200" indent="-457200">
              <a:spcAft>
                <a:spcPts val="600"/>
              </a:spcAft>
              <a:buFontTx/>
              <a:buAutoNum type="arabicPeriod" startAt="7"/>
            </a:pPr>
            <a:r>
              <a:rPr lang="en-GB" altLang="en-US" sz="2400" dirty="0"/>
              <a:t>Know escape routes on your construction site.</a:t>
            </a:r>
          </a:p>
          <a:p>
            <a:pPr marL="457200" indent="-457200">
              <a:spcAft>
                <a:spcPts val="600"/>
              </a:spcAft>
              <a:buFontTx/>
              <a:buAutoNum type="arabicPeriod" startAt="7"/>
            </a:pPr>
            <a:r>
              <a:rPr lang="en-GB" altLang="en-US" sz="2400" dirty="0"/>
              <a:t>Be aware of the emergency meeting points on site.</a:t>
            </a:r>
          </a:p>
        </p:txBody>
      </p:sp>
      <p:pic>
        <p:nvPicPr>
          <p:cNvPr id="4" name="Picture 3" descr="Exit sign.png">
            <a:extLst>
              <a:ext uri="{FF2B5EF4-FFF2-40B4-BE49-F238E27FC236}">
                <a16:creationId xmlns:a16="http://schemas.microsoft.com/office/drawing/2014/main" id="{77B3753C-1A98-4761-A8F5-C89228A8B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82193"/>
            <a:ext cx="28575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950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Accident &amp; emergency procedures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268760"/>
            <a:ext cx="9143999" cy="4493538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sz="2400" b="1" dirty="0"/>
              <a:t>Procedures for handling injuries</a:t>
            </a:r>
            <a:endParaRPr lang="en-GB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sz="2400" dirty="0"/>
              <a:t>If you discover someone who has sustained injuries the following procedure must be carried out:</a:t>
            </a:r>
          </a:p>
          <a:p>
            <a:pPr marL="531813" indent="-53181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make self safe</a:t>
            </a:r>
          </a:p>
          <a:p>
            <a:pPr marL="531813" indent="-53181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make area safe</a:t>
            </a:r>
          </a:p>
          <a:p>
            <a:pPr marL="531813" indent="-53181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administer first aid where appropriate</a:t>
            </a:r>
          </a:p>
          <a:p>
            <a:pPr marL="531813" indent="-53181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contact emergency services</a:t>
            </a:r>
          </a:p>
          <a:p>
            <a:pPr marL="531813" indent="-53181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contact nominated first aid person</a:t>
            </a:r>
          </a:p>
          <a:p>
            <a:pPr marL="531813" indent="-531813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contact supervisor.</a:t>
            </a:r>
          </a:p>
        </p:txBody>
      </p:sp>
    </p:spTree>
    <p:extLst>
      <p:ext uri="{BB962C8B-B14F-4D97-AF65-F5344CB8AC3E}">
        <p14:creationId xmlns:p14="http://schemas.microsoft.com/office/powerpoint/2010/main" val="420361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Accident &amp; emergency procedures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36579A-F674-4D6C-8743-33B0BADE2943}"/>
              </a:ext>
            </a:extLst>
          </p:cNvPr>
          <p:cNvSpPr txBox="1"/>
          <p:nvPr/>
        </p:nvSpPr>
        <p:spPr>
          <a:xfrm>
            <a:off x="0" y="1268760"/>
            <a:ext cx="4716461" cy="3077766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sz="2400" b="1" dirty="0"/>
              <a:t>RIDDOR</a:t>
            </a:r>
            <a:endParaRPr lang="en-GB" sz="2400" dirty="0"/>
          </a:p>
          <a:p>
            <a:pPr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sz="2400" b="1" dirty="0"/>
              <a:t>What must be reported?</a:t>
            </a:r>
            <a:endParaRPr lang="en-GB" sz="2400" dirty="0"/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deaths and injuries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occupational diseases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dangerous occurrences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gas incidents.</a:t>
            </a:r>
          </a:p>
        </p:txBody>
      </p:sp>
      <p:pic>
        <p:nvPicPr>
          <p:cNvPr id="4" name="Picture 3" descr="01 collapsed-building.jpg">
            <a:extLst>
              <a:ext uri="{FF2B5EF4-FFF2-40B4-BE49-F238E27FC236}">
                <a16:creationId xmlns:a16="http://schemas.microsoft.com/office/drawing/2014/main" id="{A9964FDF-45B3-4C8F-A9C5-5F390648A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1" y="1412776"/>
            <a:ext cx="4427538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62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Accident &amp; emergency procedures</a:t>
            </a:r>
          </a:p>
        </p:txBody>
      </p:sp>
      <p:pic>
        <p:nvPicPr>
          <p:cNvPr id="4" name="Picture 3" descr="02 accident-book.jpg">
            <a:extLst>
              <a:ext uri="{FF2B5EF4-FFF2-40B4-BE49-F238E27FC236}">
                <a16:creationId xmlns:a16="http://schemas.microsoft.com/office/drawing/2014/main" id="{E07FD23B-92A5-4ADE-860E-3B6BA410A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884" y="1628800"/>
            <a:ext cx="3444875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6959C9-21BA-4373-9A01-DBD89F346C9C}"/>
              </a:ext>
            </a:extLst>
          </p:cNvPr>
          <p:cNvSpPr txBox="1"/>
          <p:nvPr/>
        </p:nvSpPr>
        <p:spPr>
          <a:xfrm>
            <a:off x="0" y="1268760"/>
            <a:ext cx="5687884" cy="5601533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sz="2400" b="1" dirty="0"/>
              <a:t>Accident book</a:t>
            </a:r>
            <a:endParaRPr lang="en-GB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sz="2400" b="1" dirty="0"/>
              <a:t>What details should be included in the accident book?</a:t>
            </a:r>
            <a:endParaRPr lang="en-GB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sz="2400" dirty="0"/>
              <a:t>The appropriate details to include are: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name and address of injured person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date and time of accident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location of accident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cause and nature of injury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name and address of person recording the details.</a:t>
            </a:r>
          </a:p>
        </p:txBody>
      </p:sp>
    </p:spTree>
    <p:extLst>
      <p:ext uri="{BB962C8B-B14F-4D97-AF65-F5344CB8AC3E}">
        <p14:creationId xmlns:p14="http://schemas.microsoft.com/office/powerpoint/2010/main" val="2297264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First Aid facilities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959C9-21BA-4373-9A01-DBD89F346C9C}"/>
              </a:ext>
            </a:extLst>
          </p:cNvPr>
          <p:cNvSpPr txBox="1"/>
          <p:nvPr/>
        </p:nvSpPr>
        <p:spPr>
          <a:xfrm>
            <a:off x="0" y="1268760"/>
            <a:ext cx="9144000" cy="2400657"/>
          </a:xfrm>
          <a:prstGeom prst="rect">
            <a:avLst/>
          </a:prstGeom>
          <a:noFill/>
        </p:spPr>
        <p:txBody>
          <a:bodyPr wrap="square" lIns="360000" rIns="360000">
            <a:sp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FontTx/>
              <a:buNone/>
              <a:defRPr/>
            </a:pPr>
            <a:r>
              <a:rPr lang="en-GB" sz="2400" b="1" dirty="0"/>
              <a:t>The minimum first-aid provision on any work site is: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a suitably stocked first-aid kit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an appointed person to take charge of first-aid arrangements</a:t>
            </a:r>
          </a:p>
          <a:p>
            <a:pPr marL="3429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information for employees about first-aid arrangements.</a:t>
            </a:r>
          </a:p>
        </p:txBody>
      </p:sp>
    </p:spTree>
    <p:extLst>
      <p:ext uri="{BB962C8B-B14F-4D97-AF65-F5344CB8AC3E}">
        <p14:creationId xmlns:p14="http://schemas.microsoft.com/office/powerpoint/2010/main" val="320905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473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Custom Design</vt:lpstr>
      <vt:lpstr>PowerPoint Presentation</vt:lpstr>
      <vt:lpstr>Accident &amp; emergency procedures</vt:lpstr>
      <vt:lpstr>Accident &amp; emergency procedures</vt:lpstr>
      <vt:lpstr>Accident &amp; emergency procedures</vt:lpstr>
      <vt:lpstr>Accident &amp; emergency procedures</vt:lpstr>
      <vt:lpstr>Accident &amp; emergency procedures</vt:lpstr>
      <vt:lpstr>Accident &amp; emergency procedures</vt:lpstr>
      <vt:lpstr>Accident &amp; emergency procedures</vt:lpstr>
      <vt:lpstr>First Aid facilities</vt:lpstr>
      <vt:lpstr>First Aid facilities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147</cp:revision>
  <dcterms:created xsi:type="dcterms:W3CDTF">2010-05-25T15:15:29Z</dcterms:created>
  <dcterms:modified xsi:type="dcterms:W3CDTF">2017-10-15T00:22:15Z</dcterms:modified>
</cp:coreProperties>
</file>