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1"/>
  </p:notesMasterIdLst>
  <p:sldIdLst>
    <p:sldId id="269" r:id="rId2"/>
    <p:sldId id="295" r:id="rId3"/>
    <p:sldId id="325" r:id="rId4"/>
    <p:sldId id="326" r:id="rId5"/>
    <p:sldId id="327" r:id="rId6"/>
    <p:sldId id="328" r:id="rId7"/>
    <p:sldId id="329" r:id="rId8"/>
    <p:sldId id="330" r:id="rId9"/>
    <p:sldId id="277" r:id="rId10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595" autoAdjust="0"/>
  </p:normalViewPr>
  <p:slideViewPr>
    <p:cSldViewPr>
      <p:cViewPr varScale="1">
        <p:scale>
          <a:sx n="65" d="100"/>
          <a:sy n="65" d="100"/>
        </p:scale>
        <p:origin x="89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11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BD10E6CD-ADED-4413-9361-6F53074E3A1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9568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5843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0" y="476672"/>
            <a:ext cx="914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8" name="Picture 7" descr="SmartScreen_ logo">
            <a:extLst>
              <a:ext uri="{FF2B5EF4-FFF2-40B4-BE49-F238E27FC236}">
                <a16:creationId xmlns:a16="http://schemas.microsoft.com/office/drawing/2014/main" id="{0CF8DC73-35C1-4C24-9F2B-D6B9F76946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5" y="55673"/>
            <a:ext cx="1584325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Line 7">
            <a:extLst>
              <a:ext uri="{FF2B5EF4-FFF2-40B4-BE49-F238E27FC236}">
                <a16:creationId xmlns:a16="http://schemas.microsoft.com/office/drawing/2014/main" id="{86D47103-46BE-42C7-A385-8E8C48B4D08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1268760"/>
            <a:ext cx="914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9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23.pn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22.png"/><Relationship Id="rId1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white">
          <a:xfrm>
            <a:off x="0" y="1474788"/>
            <a:ext cx="9144000" cy="5383212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/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1800"/>
              <a:t>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474788"/>
            <a:ext cx="9144000" cy="5383212"/>
          </a:xfrm>
          <a:prstGeom prst="rect">
            <a:avLst/>
          </a:prstGeom>
        </p:spPr>
        <p:txBody>
          <a:bodyPr lIns="360000" rIns="360000" anchor="ctr" anchorCtr="1"/>
          <a:lstStyle/>
          <a:p>
            <a:pPr algn="ctr">
              <a:spcBef>
                <a:spcPts val="0"/>
              </a:spcBef>
              <a:buFontTx/>
              <a:buNone/>
            </a:pPr>
            <a:r>
              <a:rPr lang="en-GB" altLang="en-US" sz="4400" dirty="0">
                <a:solidFill>
                  <a:schemeClr val="bg1"/>
                </a:solidFill>
              </a:rPr>
              <a:t>Firefighting procedures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692150"/>
            <a:ext cx="9144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36000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2400" b="1" dirty="0">
                <a:solidFill>
                  <a:srgbClr val="FF0000"/>
                </a:solidFill>
              </a:rPr>
              <a:t>Unit 201: Health and safety in building services engineering</a:t>
            </a:r>
            <a:endParaRPr lang="en-US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0" y="476672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GB" altLang="en-US" dirty="0">
                <a:solidFill>
                  <a:srgbClr val="FF0000"/>
                </a:solidFill>
              </a:rPr>
              <a:t>Fire and firefighting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D0D401C-B594-4D4A-B972-53759714F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9863" y="3521075"/>
            <a:ext cx="5291137" cy="144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en-GB" sz="2800" kern="0" dirty="0"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Fire triangle.png">
            <a:extLst>
              <a:ext uri="{FF2B5EF4-FFF2-40B4-BE49-F238E27FC236}">
                <a16:creationId xmlns:a16="http://schemas.microsoft.com/office/drawing/2014/main" id="{1FBAF1A3-0792-4E3C-BCA1-FE88FC06A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188" y="2527300"/>
            <a:ext cx="3103562" cy="269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834C27-976B-4A1C-B2CB-467C65581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0" y="2527300"/>
            <a:ext cx="29289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1800" b="1" u="sng">
                <a:solidFill>
                  <a:srgbClr val="0070C0"/>
                </a:solidFill>
              </a:rPr>
              <a:t>OXYGEN</a:t>
            </a:r>
            <a:r>
              <a:rPr lang="en-GB" altLang="en-US" sz="1800">
                <a:solidFill>
                  <a:srgbClr val="0070C0"/>
                </a:solidFill>
              </a:rPr>
              <a:t>: all fires need a supply of oxygen to burn.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A4D36B-76D0-4F61-9598-CDE2DEAF2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0" y="3313113"/>
            <a:ext cx="2928938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1800" b="1"/>
              <a:t>Smother</a:t>
            </a:r>
            <a:r>
              <a:rPr lang="en-GB" altLang="en-US" sz="1800"/>
              <a:t> a fire by isolating the fire from the supply of oxygen.</a:t>
            </a:r>
            <a:endParaRPr lang="en-GB" altLang="en-US" sz="180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74E242-D463-4054-A10E-B6BB155DD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7550" y="2527300"/>
            <a:ext cx="33575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1800" b="1" u="sng">
                <a:solidFill>
                  <a:srgbClr val="FF0000"/>
                </a:solidFill>
              </a:rPr>
              <a:t>HEAT</a:t>
            </a:r>
            <a:r>
              <a:rPr lang="en-GB" altLang="en-US" sz="1800" b="1">
                <a:solidFill>
                  <a:srgbClr val="FF0000"/>
                </a:solidFill>
              </a:rPr>
              <a:t>:</a:t>
            </a:r>
            <a:r>
              <a:rPr lang="en-GB" altLang="en-US" sz="1800">
                <a:solidFill>
                  <a:srgbClr val="FF0000"/>
                </a:solidFill>
              </a:rPr>
              <a:t> a naked flame, match or spark is sufficient to start a fire, especially if in contact with something which is flammable.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2F8378-AB30-4739-8754-95388BEB0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5975" y="3794125"/>
            <a:ext cx="29289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1800" b="1"/>
              <a:t>Cool</a:t>
            </a:r>
            <a:r>
              <a:rPr lang="en-GB" altLang="en-US" sz="1800"/>
              <a:t> a fire by using water to lower the temperature.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BE7584-3A49-4EC1-AC0E-5B8DFF778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0" y="5313363"/>
            <a:ext cx="46434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1800" b="1" u="sng">
                <a:solidFill>
                  <a:srgbClr val="996600"/>
                </a:solidFill>
              </a:rPr>
              <a:t>FUEL</a:t>
            </a:r>
            <a:r>
              <a:rPr lang="en-GB" altLang="en-US" sz="1800" b="1">
                <a:solidFill>
                  <a:srgbClr val="996600"/>
                </a:solidFill>
              </a:rPr>
              <a:t>:</a:t>
            </a:r>
            <a:r>
              <a:rPr lang="en-GB" altLang="en-US" sz="1800">
                <a:solidFill>
                  <a:srgbClr val="996600"/>
                </a:solidFill>
              </a:rPr>
              <a:t> can be anything that will burn, eg wood, furniture, flammable liquid, gas, etc.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DAA89B-EFB5-4D5C-9BF5-9B7D1A10B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6170613"/>
            <a:ext cx="36433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1800" b="1"/>
              <a:t>Starve</a:t>
            </a:r>
            <a:r>
              <a:rPr lang="en-GB" altLang="en-US" sz="1800"/>
              <a:t> a fire by removing fuel.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2E9995-D2B9-4E1A-9112-20377F6BA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0" y="1682750"/>
            <a:ext cx="2928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2400" b="1" u="sng" dirty="0">
                <a:solidFill>
                  <a:srgbClr val="FF0000"/>
                </a:solidFill>
              </a:rPr>
              <a:t>FIRE</a:t>
            </a:r>
            <a:r>
              <a:rPr lang="en-GB" altLang="en-US" b="1" u="sng" dirty="0">
                <a:solidFill>
                  <a:srgbClr val="FF0000"/>
                </a:solidFill>
              </a:rPr>
              <a:t> </a:t>
            </a:r>
            <a:r>
              <a:rPr lang="en-GB" altLang="en-US" sz="2400" b="1" u="sng" dirty="0">
                <a:solidFill>
                  <a:srgbClr val="FF0000"/>
                </a:solidFill>
              </a:rPr>
              <a:t>TRIANGLE</a:t>
            </a:r>
          </a:p>
        </p:txBody>
      </p:sp>
    </p:spTree>
    <p:extLst>
      <p:ext uri="{BB962C8B-B14F-4D97-AF65-F5344CB8AC3E}">
        <p14:creationId xmlns:p14="http://schemas.microsoft.com/office/powerpoint/2010/main" val="137909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0" y="476672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GB" altLang="en-US" dirty="0">
                <a:solidFill>
                  <a:srgbClr val="FF0000"/>
                </a:solidFill>
              </a:rPr>
              <a:t>Fire and firefighting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36579A-F674-4D6C-8743-33B0BADE2943}"/>
              </a:ext>
            </a:extLst>
          </p:cNvPr>
          <p:cNvSpPr txBox="1"/>
          <p:nvPr/>
        </p:nvSpPr>
        <p:spPr>
          <a:xfrm>
            <a:off x="0" y="1268760"/>
            <a:ext cx="9143999" cy="3924151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sz="2800" b="1" dirty="0"/>
              <a:t>If you discover a fire:</a:t>
            </a:r>
            <a:endParaRPr lang="en-GB" sz="2800" dirty="0"/>
          </a:p>
          <a:p>
            <a:pPr marL="450850" indent="-45085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sz="2800" dirty="0"/>
              <a:t>raise the alarm</a:t>
            </a:r>
          </a:p>
          <a:p>
            <a:pPr marL="450850" indent="-45085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sz="2800" dirty="0"/>
              <a:t>close doors and windows to prevent fire spreading</a:t>
            </a:r>
          </a:p>
          <a:p>
            <a:pPr marL="450850" indent="-45085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sz="2800" dirty="0"/>
              <a:t>evacuate the area</a:t>
            </a:r>
          </a:p>
          <a:p>
            <a:pPr marL="450850" indent="-45085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sz="2800" dirty="0"/>
              <a:t>fight the fire with an extinguisher, fire blanket, water or sand, </a:t>
            </a:r>
            <a:r>
              <a:rPr lang="en-GB" sz="2800" b="1" u="sng" dirty="0"/>
              <a:t>only</a:t>
            </a:r>
            <a:r>
              <a:rPr lang="en-GB" sz="2800" dirty="0"/>
              <a:t> if you have been trained to do so</a:t>
            </a:r>
          </a:p>
          <a:p>
            <a:pPr marL="450850" indent="-45085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sz="2800" b="1" u="sng" dirty="0"/>
              <a:t>never</a:t>
            </a:r>
            <a:r>
              <a:rPr lang="en-GB" sz="2800" dirty="0"/>
              <a:t> put your own safety at risk.</a:t>
            </a:r>
          </a:p>
        </p:txBody>
      </p:sp>
    </p:spTree>
    <p:extLst>
      <p:ext uri="{BB962C8B-B14F-4D97-AF65-F5344CB8AC3E}">
        <p14:creationId xmlns:p14="http://schemas.microsoft.com/office/powerpoint/2010/main" val="366737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0" y="476672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GB" altLang="en-US" dirty="0">
                <a:solidFill>
                  <a:srgbClr val="FF0000"/>
                </a:solidFill>
              </a:rPr>
              <a:t>Fire and firefighting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36579A-F674-4D6C-8743-33B0BADE2943}"/>
              </a:ext>
            </a:extLst>
          </p:cNvPr>
          <p:cNvSpPr txBox="1"/>
          <p:nvPr/>
        </p:nvSpPr>
        <p:spPr>
          <a:xfrm>
            <a:off x="0" y="1268760"/>
            <a:ext cx="9143999" cy="4832092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eaLnBrk="1" hangingPunct="1">
              <a:spcAft>
                <a:spcPts val="600"/>
              </a:spcAft>
            </a:pPr>
            <a:r>
              <a:rPr lang="en-US" altLang="en-US" sz="3200" b="1" dirty="0"/>
              <a:t>Firefighting should </a:t>
            </a:r>
            <a:r>
              <a:rPr lang="en-US" altLang="en-US" sz="3200" b="1" u="sng" dirty="0"/>
              <a:t>not</a:t>
            </a:r>
            <a:r>
              <a:rPr lang="en-US" altLang="en-US" sz="3200" b="1" dirty="0"/>
              <a:t> continue if:</a:t>
            </a:r>
            <a:endParaRPr lang="en-GB" altLang="en-US" sz="3200" dirty="0"/>
          </a:p>
          <a:p>
            <a:pPr marL="457200" indent="-457200" eaLnBrk="1" hangingPunct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altLang="en-US" sz="3200" dirty="0"/>
              <a:t>the fire becomes too dangerous</a:t>
            </a:r>
          </a:p>
          <a:p>
            <a:pPr marL="457200" indent="-457200" eaLnBrk="1" hangingPunct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altLang="en-US" sz="3200" dirty="0"/>
              <a:t>there is a possibility that any escape route might be cut off</a:t>
            </a:r>
          </a:p>
          <a:p>
            <a:pPr marL="457200" indent="-457200" eaLnBrk="1" hangingPunct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altLang="en-US" sz="3200" dirty="0"/>
              <a:t>the fire continues to spread and becomes out of control</a:t>
            </a:r>
          </a:p>
          <a:p>
            <a:pPr marL="457200" indent="-457200" eaLnBrk="1" hangingPunct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altLang="en-US" sz="3200" dirty="0"/>
              <a:t>there are gas cylinders or other highly flammable materials in the immediate fire area that cannot be removed or protected.</a:t>
            </a:r>
          </a:p>
        </p:txBody>
      </p:sp>
    </p:spTree>
    <p:extLst>
      <p:ext uri="{BB962C8B-B14F-4D97-AF65-F5344CB8AC3E}">
        <p14:creationId xmlns:p14="http://schemas.microsoft.com/office/powerpoint/2010/main" val="383763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0" y="476672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GB" altLang="en-US" dirty="0">
                <a:solidFill>
                  <a:srgbClr val="FF0000"/>
                </a:solidFill>
              </a:rPr>
              <a:t>Classification of fires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A40493-4CBA-4554-9FA3-267C8B28D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563" y="1412776"/>
            <a:ext cx="80724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/>
              <a:t>Fires involving wood, paper, textiles and other carbonaceous materials.</a:t>
            </a:r>
          </a:p>
        </p:txBody>
      </p:sp>
      <p:pic>
        <p:nvPicPr>
          <p:cNvPr id="20" name="Picture 19" descr="Class A.png">
            <a:extLst>
              <a:ext uri="{FF2B5EF4-FFF2-40B4-BE49-F238E27FC236}">
                <a16:creationId xmlns:a16="http://schemas.microsoft.com/office/drawing/2014/main" id="{FC2C922A-7544-4312-95AD-864AAC993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341338"/>
            <a:ext cx="733425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 descr="Class B.png">
            <a:extLst>
              <a:ext uri="{FF2B5EF4-FFF2-40B4-BE49-F238E27FC236}">
                <a16:creationId xmlns:a16="http://schemas.microsoft.com/office/drawing/2014/main" id="{C1F82535-8E3B-4653-AF68-1A399F3020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180490"/>
            <a:ext cx="733425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1" descr="Class C.png">
            <a:extLst>
              <a:ext uri="{FF2B5EF4-FFF2-40B4-BE49-F238E27FC236}">
                <a16:creationId xmlns:a16="http://schemas.microsoft.com/office/drawing/2014/main" id="{265CFCAA-C258-48AE-AB62-0FD84C4808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" y="3039850"/>
            <a:ext cx="733425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2" descr="Class D.png">
            <a:extLst>
              <a:ext uri="{FF2B5EF4-FFF2-40B4-BE49-F238E27FC236}">
                <a16:creationId xmlns:a16="http://schemas.microsoft.com/office/drawing/2014/main" id="{6BC09114-E26E-4D63-9C1D-995DD7D4FA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" y="3875866"/>
            <a:ext cx="7334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3" descr="Class Elec.png">
            <a:extLst>
              <a:ext uri="{FF2B5EF4-FFF2-40B4-BE49-F238E27FC236}">
                <a16:creationId xmlns:a16="http://schemas.microsoft.com/office/drawing/2014/main" id="{4A28FC4A-D6EA-4352-B213-AF5662A999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" y="4805655"/>
            <a:ext cx="733425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4" descr="Class F.png">
            <a:extLst>
              <a:ext uri="{FF2B5EF4-FFF2-40B4-BE49-F238E27FC236}">
                <a16:creationId xmlns:a16="http://schemas.microsoft.com/office/drawing/2014/main" id="{DF89451F-F9DA-4F5C-8E5A-0EFC630F3F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" y="5665594"/>
            <a:ext cx="733425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E372955-52D7-4B60-B7D7-1FC609BAE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563" y="2394803"/>
            <a:ext cx="80724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/>
              <a:t>Fires involving flammable liquids, petrol and spirits.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1B05F6-FF50-4355-9FF8-BD30B3FB1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175" y="3254163"/>
            <a:ext cx="80724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/>
              <a:t>Fires involving flammable gases, eg propane and butane.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288AD1-F169-4DAE-89EA-276665A25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175" y="3947304"/>
            <a:ext cx="80724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/>
              <a:t>Fires involving burning metals, eg aluminium, magnesium (where water is generally ineffective and/or dangerous).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1E6A44-CC5C-4ACF-9C96-5A4DA7343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175" y="4734218"/>
            <a:ext cx="807243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/>
              <a:t>Electrical fires are not considered to constitute a fire class of their own, as electricity is a source of ignition that will feed a fire until removed.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BA4581-57AD-4FB4-9F46-02AEACABB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175" y="5737032"/>
            <a:ext cx="80724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/>
              <a:t>Fires involving cooking oil and fat, eg olive oil, maize oil, lard and butter.</a:t>
            </a:r>
          </a:p>
        </p:txBody>
      </p:sp>
    </p:spTree>
    <p:extLst>
      <p:ext uri="{BB962C8B-B14F-4D97-AF65-F5344CB8AC3E}">
        <p14:creationId xmlns:p14="http://schemas.microsoft.com/office/powerpoint/2010/main" val="283682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  <p:bldP spid="26" grpId="0"/>
      <p:bldP spid="27" grpId="0"/>
      <p:bldP spid="28" grpId="0"/>
      <p:bldP spid="29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0" y="476672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GB" altLang="en-US" dirty="0">
                <a:solidFill>
                  <a:srgbClr val="FF0000"/>
                </a:solidFill>
              </a:rPr>
              <a:t>Fire extinguishers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36579A-F674-4D6C-8743-33B0BADE2943}"/>
              </a:ext>
            </a:extLst>
          </p:cNvPr>
          <p:cNvSpPr txBox="1"/>
          <p:nvPr/>
        </p:nvSpPr>
        <p:spPr>
          <a:xfrm>
            <a:off x="0" y="1268760"/>
            <a:ext cx="9143999" cy="5062924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marL="457200" indent="-457200" eaLnBrk="1" hangingPunct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altLang="en-US" sz="2800" dirty="0"/>
              <a:t>When using flammable materials, a suitable fire extinguisher must always be kept handy and ready for use.</a:t>
            </a:r>
          </a:p>
          <a:p>
            <a:pPr marL="457200" indent="-457200" eaLnBrk="1" hangingPunct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altLang="en-US" sz="2800" dirty="0"/>
              <a:t>Make sure that the extinguisher is the right type for the fire that may occur.</a:t>
            </a:r>
          </a:p>
          <a:p>
            <a:pPr marL="457200" indent="-457200" eaLnBrk="1" hangingPunct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altLang="en-US" sz="2800" dirty="0"/>
              <a:t>Before starting work on any job, make sure that the extinguisher’s operating instructions are fully understood.</a:t>
            </a:r>
          </a:p>
          <a:p>
            <a:pPr marL="457200" indent="-457200" eaLnBrk="1" hangingPunct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altLang="en-US" sz="2800" dirty="0"/>
              <a:t>Fire extinguishers are colour coded for easy recognition and you should familiarise yourself with the codes and their uses</a:t>
            </a:r>
            <a:r>
              <a:rPr lang="en-US" altLang="en-US" sz="2800" dirty="0"/>
              <a:t>.</a:t>
            </a:r>
            <a:endParaRPr lang="en-GB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3990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0" y="476672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GB" altLang="en-US" dirty="0">
                <a:solidFill>
                  <a:srgbClr val="FF0000"/>
                </a:solidFill>
              </a:rPr>
              <a:t>Fire extinguishers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0FC735A-006E-41A9-95F9-A262526C9A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401874"/>
              </p:ext>
            </p:extLst>
          </p:nvPr>
        </p:nvGraphicFramePr>
        <p:xfrm>
          <a:off x="23813" y="1343025"/>
          <a:ext cx="9144002" cy="54292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28688">
                <a:tc gridSpan="2"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GB" sz="1100" dirty="0"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GB" sz="1100"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GB" sz="1100" dirty="0"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GB" sz="1100" dirty="0"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GB" sz="1100"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GB" sz="1100" dirty="0"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16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/>
                        <a:t>Old</a:t>
                      </a:r>
                      <a:br>
                        <a:rPr lang="en-GB" sz="1100"/>
                      </a:br>
                      <a:r>
                        <a:rPr lang="en-GB" sz="1100"/>
                        <a:t>colour</a:t>
                      </a:r>
                      <a:br>
                        <a:rPr lang="en-GB" sz="1100"/>
                      </a:br>
                      <a:r>
                        <a:rPr lang="en-GB" sz="1100"/>
                        <a:t>BS5406</a:t>
                      </a:r>
                      <a:endParaRPr lang="en-GB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/>
                        <a:t>New</a:t>
                      </a:r>
                      <a:br>
                        <a:rPr lang="en-GB" sz="1100" dirty="0"/>
                      </a:br>
                      <a:r>
                        <a:rPr lang="en-GB" sz="1100" dirty="0"/>
                        <a:t>colour</a:t>
                      </a:r>
                      <a:br>
                        <a:rPr lang="en-GB" sz="1100" dirty="0"/>
                      </a:br>
                      <a:r>
                        <a:rPr lang="en-GB" sz="1100" dirty="0"/>
                        <a:t>BS EN3</a:t>
                      </a:r>
                      <a:endParaRPr lang="en-GB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/>
                        <a:t>Class A</a:t>
                      </a:r>
                      <a:br>
                        <a:rPr lang="en-GB" sz="1100" dirty="0"/>
                      </a:br>
                      <a:r>
                        <a:rPr lang="en-GB" sz="1100" dirty="0"/>
                        <a:t>paper or</a:t>
                      </a:r>
                      <a:br>
                        <a:rPr lang="en-GB" sz="1100" dirty="0"/>
                      </a:br>
                      <a:r>
                        <a:rPr lang="en-GB" sz="1100" dirty="0"/>
                        <a:t>wood, </a:t>
                      </a:r>
                      <a:r>
                        <a:rPr lang="en-GB" sz="1100" dirty="0" err="1"/>
                        <a:t>etc</a:t>
                      </a:r>
                      <a:endParaRPr lang="en-GB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/>
                        <a:t>Class B</a:t>
                      </a:r>
                      <a:br>
                        <a:rPr lang="en-GB" sz="1100"/>
                      </a:br>
                      <a:r>
                        <a:rPr lang="en-GB" sz="1100"/>
                        <a:t>flammable</a:t>
                      </a:r>
                      <a:br>
                        <a:rPr lang="en-GB" sz="1100"/>
                      </a:br>
                      <a:r>
                        <a:rPr lang="en-GB" sz="1100"/>
                        <a:t>liquids</a:t>
                      </a:r>
                      <a:endParaRPr lang="en-GB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/>
                        <a:t>Class C</a:t>
                      </a:r>
                      <a:br>
                        <a:rPr lang="en-GB" sz="1100"/>
                      </a:br>
                      <a:r>
                        <a:rPr lang="en-GB" sz="1100"/>
                        <a:t>flammable</a:t>
                      </a:r>
                      <a:br>
                        <a:rPr lang="en-GB" sz="1100"/>
                      </a:br>
                      <a:r>
                        <a:rPr lang="en-GB" sz="1100"/>
                        <a:t>gas fires</a:t>
                      </a:r>
                      <a:endParaRPr lang="en-GB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/>
                        <a:t>Class D</a:t>
                      </a:r>
                      <a:br>
                        <a:rPr lang="en-GB" sz="1100"/>
                      </a:br>
                      <a:r>
                        <a:rPr lang="en-GB" sz="1100"/>
                        <a:t>metal fires</a:t>
                      </a:r>
                      <a:endParaRPr lang="en-GB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/>
                        <a:t>Electrical</a:t>
                      </a:r>
                      <a:br>
                        <a:rPr lang="en-GB" sz="1100"/>
                      </a:br>
                      <a:r>
                        <a:rPr lang="en-GB" sz="1100"/>
                        <a:t>fires</a:t>
                      </a:r>
                      <a:endParaRPr lang="en-GB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727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GB" sz="1100"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GB" sz="1100"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GB" sz="1100"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GB" sz="1100" dirty="0"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GB" sz="1100"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GB" sz="1100"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GB" sz="1100"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0125">
                <a:tc gridSpan="2"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GB" sz="1100" dirty="0"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GB" sz="1100" dirty="0"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GB" sz="1100"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GB" sz="1100"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GB" sz="1100"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GB" sz="1100"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GB" sz="1100"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0125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GB" sz="1100"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GB" sz="1100"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GB" sz="1100"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GB" sz="1100" dirty="0"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GB" sz="1100"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GB" sz="1100"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GB" sz="1100"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0125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GB" sz="1100"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GB" sz="1100"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GB" sz="1100" dirty="0"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GB" sz="1100"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GB" sz="1100"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GB" sz="1100"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GB" sz="1100" dirty="0"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Picture 4" descr="Fire Sign.png">
            <a:extLst>
              <a:ext uri="{FF2B5EF4-FFF2-40B4-BE49-F238E27FC236}">
                <a16:creationId xmlns:a16="http://schemas.microsoft.com/office/drawing/2014/main" id="{E34D1EE4-B9F2-4554-9DCE-CD3B98CD9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1414463"/>
            <a:ext cx="733425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Class A.png">
            <a:extLst>
              <a:ext uri="{FF2B5EF4-FFF2-40B4-BE49-F238E27FC236}">
                <a16:creationId xmlns:a16="http://schemas.microsoft.com/office/drawing/2014/main" id="{D793865A-E88A-4B8C-9AC2-56009D2DD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1414463"/>
            <a:ext cx="733425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Class B.png">
            <a:extLst>
              <a:ext uri="{FF2B5EF4-FFF2-40B4-BE49-F238E27FC236}">
                <a16:creationId xmlns:a16="http://schemas.microsoft.com/office/drawing/2014/main" id="{509CEAC8-1C1A-4A6B-A4C9-6565ED3D06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063" y="1414463"/>
            <a:ext cx="733425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lass C.png">
            <a:extLst>
              <a:ext uri="{FF2B5EF4-FFF2-40B4-BE49-F238E27FC236}">
                <a16:creationId xmlns:a16="http://schemas.microsoft.com/office/drawing/2014/main" id="{6D0D2EC1-FADB-4EB4-B48F-86AD587005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738" y="1414463"/>
            <a:ext cx="735012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Class D.png">
            <a:extLst>
              <a:ext uri="{FF2B5EF4-FFF2-40B4-BE49-F238E27FC236}">
                <a16:creationId xmlns:a16="http://schemas.microsoft.com/office/drawing/2014/main" id="{D75A047B-D5C4-4291-A797-3162AF0589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1414463"/>
            <a:ext cx="7334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Class Elec.png">
            <a:extLst>
              <a:ext uri="{FF2B5EF4-FFF2-40B4-BE49-F238E27FC236}">
                <a16:creationId xmlns:a16="http://schemas.microsoft.com/office/drawing/2014/main" id="{4938A88C-CB85-44BB-9177-22A9501B1E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925" y="1414463"/>
            <a:ext cx="735013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Water new.png">
            <a:extLst>
              <a:ext uri="{FF2B5EF4-FFF2-40B4-BE49-F238E27FC236}">
                <a16:creationId xmlns:a16="http://schemas.microsoft.com/office/drawing/2014/main" id="{4F9422FF-3325-44A0-998A-5D5EB9A0C9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2843213"/>
            <a:ext cx="5715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Water old.png">
            <a:extLst>
              <a:ext uri="{FF2B5EF4-FFF2-40B4-BE49-F238E27FC236}">
                <a16:creationId xmlns:a16="http://schemas.microsoft.com/office/drawing/2014/main" id="{FDE9560C-7334-4EC5-AEAF-9B840C85EA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2786063"/>
            <a:ext cx="5715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Hose Reel.png">
            <a:extLst>
              <a:ext uri="{FF2B5EF4-FFF2-40B4-BE49-F238E27FC236}">
                <a16:creationId xmlns:a16="http://schemas.microsoft.com/office/drawing/2014/main" id="{28ABF0A0-B314-47BF-9C0A-382BC86E80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3" y="3843338"/>
            <a:ext cx="11239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 descr="Tick.png">
            <a:extLst>
              <a:ext uri="{FF2B5EF4-FFF2-40B4-BE49-F238E27FC236}">
                <a16:creationId xmlns:a16="http://schemas.microsoft.com/office/drawing/2014/main" id="{4E25D888-23DA-4FEF-9E54-3196DCA88A0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550" y="2843213"/>
            <a:ext cx="8096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 descr="Do not use.png">
            <a:extLst>
              <a:ext uri="{FF2B5EF4-FFF2-40B4-BE49-F238E27FC236}">
                <a16:creationId xmlns:a16="http://schemas.microsoft.com/office/drawing/2014/main" id="{3A3EB48A-DF38-4F49-A03F-3B2A15508DF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425" y="2843213"/>
            <a:ext cx="8096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 descr="Do not use.png">
            <a:extLst>
              <a:ext uri="{FF2B5EF4-FFF2-40B4-BE49-F238E27FC236}">
                <a16:creationId xmlns:a16="http://schemas.microsoft.com/office/drawing/2014/main" id="{E3FF594E-EEAA-4661-895C-509AA005697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925" y="2843213"/>
            <a:ext cx="8096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 descr="Tick.png">
            <a:extLst>
              <a:ext uri="{FF2B5EF4-FFF2-40B4-BE49-F238E27FC236}">
                <a16:creationId xmlns:a16="http://schemas.microsoft.com/office/drawing/2014/main" id="{51C1C2CD-9F10-43BC-8121-D139BDEFF25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550" y="3843338"/>
            <a:ext cx="8096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 descr="Do not use.png">
            <a:extLst>
              <a:ext uri="{FF2B5EF4-FFF2-40B4-BE49-F238E27FC236}">
                <a16:creationId xmlns:a16="http://schemas.microsoft.com/office/drawing/2014/main" id="{D46C018F-04DB-46D5-B8B7-1EA7FC6545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863" y="3843338"/>
            <a:ext cx="8096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 descr="Do not use.png">
            <a:extLst>
              <a:ext uri="{FF2B5EF4-FFF2-40B4-BE49-F238E27FC236}">
                <a16:creationId xmlns:a16="http://schemas.microsoft.com/office/drawing/2014/main" id="{AB921CA2-F733-41F5-8071-346CB21714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925" y="3843338"/>
            <a:ext cx="8096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1" descr="Foam old.png">
            <a:extLst>
              <a:ext uri="{FF2B5EF4-FFF2-40B4-BE49-F238E27FC236}">
                <a16:creationId xmlns:a16="http://schemas.microsoft.com/office/drawing/2014/main" id="{62B5DB01-3EF4-45B1-8BA6-C3F99F8B709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4843463"/>
            <a:ext cx="5715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2" descr="Foam new.png">
            <a:extLst>
              <a:ext uri="{FF2B5EF4-FFF2-40B4-BE49-F238E27FC236}">
                <a16:creationId xmlns:a16="http://schemas.microsoft.com/office/drawing/2014/main" id="{2334F316-8F27-46E8-B022-683A720B05C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4851400"/>
            <a:ext cx="5715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3" descr="Do not use.png">
            <a:extLst>
              <a:ext uri="{FF2B5EF4-FFF2-40B4-BE49-F238E27FC236}">
                <a16:creationId xmlns:a16="http://schemas.microsoft.com/office/drawing/2014/main" id="{74C5C300-0AE9-4FC8-94D4-0D694A52FA8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925" y="4843463"/>
            <a:ext cx="8096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4" descr="CO2 old.png">
            <a:extLst>
              <a:ext uri="{FF2B5EF4-FFF2-40B4-BE49-F238E27FC236}">
                <a16:creationId xmlns:a16="http://schemas.microsoft.com/office/drawing/2014/main" id="{19AA3D5E-D968-4929-9816-3F5B94D63ED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5843588"/>
            <a:ext cx="5715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5" descr="CO2 new.png">
            <a:extLst>
              <a:ext uri="{FF2B5EF4-FFF2-40B4-BE49-F238E27FC236}">
                <a16:creationId xmlns:a16="http://schemas.microsoft.com/office/drawing/2014/main" id="{26F55947-163F-4E28-A7D5-33AEC3B1327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5843588"/>
            <a:ext cx="5715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6" descr="Tick secondary.png">
            <a:extLst>
              <a:ext uri="{FF2B5EF4-FFF2-40B4-BE49-F238E27FC236}">
                <a16:creationId xmlns:a16="http://schemas.microsoft.com/office/drawing/2014/main" id="{FFE64C52-4FE3-4CDF-B6EB-2EE56A9DAA6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425" y="5843588"/>
            <a:ext cx="8096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7" descr="Tick primary.png">
            <a:extLst>
              <a:ext uri="{FF2B5EF4-FFF2-40B4-BE49-F238E27FC236}">
                <a16:creationId xmlns:a16="http://schemas.microsoft.com/office/drawing/2014/main" id="{52211796-9367-4924-A565-DF07A003877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925" y="5843588"/>
            <a:ext cx="8096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8" descr="Tick.png">
            <a:extLst>
              <a:ext uri="{FF2B5EF4-FFF2-40B4-BE49-F238E27FC236}">
                <a16:creationId xmlns:a16="http://schemas.microsoft.com/office/drawing/2014/main" id="{70A6EA49-112A-48E4-9629-46125CA5862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988" y="5129213"/>
            <a:ext cx="595312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BCD47DF-A627-4678-93C1-0372A8C34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6525" y="4830763"/>
            <a:ext cx="1285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900" b="1"/>
              <a:t>Note</a:t>
            </a:r>
            <a:r>
              <a:rPr lang="en-GB" altLang="en-US" sz="900"/>
              <a:t>: Multi-purpose Foams may be used</a:t>
            </a:r>
          </a:p>
        </p:txBody>
      </p:sp>
      <p:pic>
        <p:nvPicPr>
          <p:cNvPr id="31" name="Picture 30" descr="Tick.png">
            <a:extLst>
              <a:ext uri="{FF2B5EF4-FFF2-40B4-BE49-F238E27FC236}">
                <a16:creationId xmlns:a16="http://schemas.microsoft.com/office/drawing/2014/main" id="{E0968E07-9169-40A0-A60A-68485A94315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963" y="5175250"/>
            <a:ext cx="5429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C834141-807D-4DFD-9A60-5525736D1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4784725"/>
            <a:ext cx="12858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900" b="1"/>
              <a:t>Note</a:t>
            </a:r>
            <a:r>
              <a:rPr lang="en-GB" altLang="en-US" sz="900"/>
              <a:t>: Specialist Foams required for industrial alcohol</a:t>
            </a:r>
          </a:p>
        </p:txBody>
      </p:sp>
    </p:spTree>
    <p:extLst>
      <p:ext uri="{BB962C8B-B14F-4D97-AF65-F5344CB8AC3E}">
        <p14:creationId xmlns:p14="http://schemas.microsoft.com/office/powerpoint/2010/main" val="192215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0" y="476672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GB" altLang="en-US" dirty="0">
                <a:solidFill>
                  <a:srgbClr val="FF0000"/>
                </a:solidFill>
              </a:rPr>
              <a:t>Fire extinguishers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63A5B7D0-E4AD-4995-9419-647597E20340}"/>
              </a:ext>
            </a:extLst>
          </p:cNvPr>
          <p:cNvGraphicFramePr>
            <a:graphicFrameLocks noGrp="1"/>
          </p:cNvGraphicFramePr>
          <p:nvPr/>
        </p:nvGraphicFramePr>
        <p:xfrm>
          <a:off x="0" y="1776413"/>
          <a:ext cx="9144002" cy="459739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28816">
                <a:tc gridSpan="2"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GB" sz="1100" dirty="0"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GB" sz="1100"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GB" sz="1100"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GB" sz="1100"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GB" sz="1100"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GB" sz="1100"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86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/>
                        <a:t>Old</a:t>
                      </a:r>
                      <a:br>
                        <a:rPr lang="en-GB" sz="1100"/>
                      </a:br>
                      <a:r>
                        <a:rPr lang="en-GB" sz="1100"/>
                        <a:t>colour</a:t>
                      </a:r>
                      <a:br>
                        <a:rPr lang="en-GB" sz="1100"/>
                      </a:br>
                      <a:r>
                        <a:rPr lang="en-GB" sz="1100"/>
                        <a:t>BS5406</a:t>
                      </a:r>
                      <a:endParaRPr lang="en-GB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/>
                        <a:t>New</a:t>
                      </a:r>
                      <a:br>
                        <a:rPr lang="en-GB" sz="1100" dirty="0"/>
                      </a:br>
                      <a:r>
                        <a:rPr lang="en-GB" sz="1100" dirty="0"/>
                        <a:t>colour</a:t>
                      </a:r>
                      <a:br>
                        <a:rPr lang="en-GB" sz="1100" dirty="0"/>
                      </a:br>
                      <a:r>
                        <a:rPr lang="en-GB" sz="1100" dirty="0"/>
                        <a:t>BS EN3</a:t>
                      </a:r>
                      <a:endParaRPr lang="en-GB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 dirty="0"/>
                        <a:t>Class A</a:t>
                      </a:r>
                      <a:br>
                        <a:rPr lang="en-GB" sz="1100" dirty="0"/>
                      </a:br>
                      <a:r>
                        <a:rPr lang="en-GB" sz="1100" dirty="0"/>
                        <a:t>paper or</a:t>
                      </a:r>
                      <a:br>
                        <a:rPr lang="en-GB" sz="1100" dirty="0"/>
                      </a:br>
                      <a:r>
                        <a:rPr lang="en-GB" sz="1100" dirty="0"/>
                        <a:t>wood, </a:t>
                      </a:r>
                      <a:r>
                        <a:rPr lang="en-GB" sz="1100" dirty="0" err="1"/>
                        <a:t>etc</a:t>
                      </a:r>
                      <a:endParaRPr lang="en-GB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/>
                        <a:t>Class B</a:t>
                      </a:r>
                      <a:br>
                        <a:rPr lang="en-GB" sz="1100"/>
                      </a:br>
                      <a:r>
                        <a:rPr lang="en-GB" sz="1100"/>
                        <a:t>flammable</a:t>
                      </a:r>
                      <a:br>
                        <a:rPr lang="en-GB" sz="1100"/>
                      </a:br>
                      <a:r>
                        <a:rPr lang="en-GB" sz="1100"/>
                        <a:t>liquids</a:t>
                      </a:r>
                      <a:endParaRPr lang="en-GB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/>
                        <a:t>Class C</a:t>
                      </a:r>
                      <a:br>
                        <a:rPr lang="en-GB" sz="1100"/>
                      </a:br>
                      <a:r>
                        <a:rPr lang="en-GB" sz="1100"/>
                        <a:t>flammable</a:t>
                      </a:r>
                      <a:br>
                        <a:rPr lang="en-GB" sz="1100"/>
                      </a:br>
                      <a:r>
                        <a:rPr lang="en-GB" sz="1100"/>
                        <a:t>gas fires</a:t>
                      </a:r>
                      <a:endParaRPr lang="en-GB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/>
                        <a:t>Class D</a:t>
                      </a:r>
                      <a:br>
                        <a:rPr lang="en-GB" sz="1100"/>
                      </a:br>
                      <a:r>
                        <a:rPr lang="en-GB" sz="1100"/>
                        <a:t>metal fires</a:t>
                      </a:r>
                      <a:endParaRPr lang="en-GB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100"/>
                        <a:t>Electrical</a:t>
                      </a:r>
                      <a:br>
                        <a:rPr lang="en-GB" sz="1100"/>
                      </a:br>
                      <a:r>
                        <a:rPr lang="en-GB" sz="1100"/>
                        <a:t>fires</a:t>
                      </a:r>
                      <a:endParaRPr lang="en-GB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7409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GB" sz="1100"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GB" sz="1100"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GB" sz="1100"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GB" sz="1100" dirty="0"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GB" sz="1100"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GB" sz="1100"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GB" sz="1100"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0263">
                <a:tc gridSpan="2"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GB" sz="1100" dirty="0"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GB" sz="1100" dirty="0"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GB" sz="1100"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GB" sz="1100"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GB" sz="1100" dirty="0"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GB" sz="1100" dirty="0"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GB" sz="1100" dirty="0"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662">
                <a:tc gridSpan="7"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GB" sz="1100" dirty="0"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GB" sz="1100"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GB" sz="1100"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GB" sz="1100"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GB" sz="1100"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GB" sz="1100"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GB" sz="1100" dirty="0"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0263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GB" sz="1100"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GB" sz="1100"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GB" sz="1100" dirty="0"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GB" sz="1100" dirty="0"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GB" sz="1100" dirty="0"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GB" sz="1100" dirty="0"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GB" sz="1100" dirty="0">
                        <a:latin typeface="Arial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4" name="Picture 6" descr="Fire Sign.png">
            <a:extLst>
              <a:ext uri="{FF2B5EF4-FFF2-40B4-BE49-F238E27FC236}">
                <a16:creationId xmlns:a16="http://schemas.microsoft.com/office/drawing/2014/main" id="{D8B3FAD5-BA2E-4D60-87C5-14B7AB066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847850"/>
            <a:ext cx="733425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7" descr="Class A.png">
            <a:extLst>
              <a:ext uri="{FF2B5EF4-FFF2-40B4-BE49-F238E27FC236}">
                <a16:creationId xmlns:a16="http://schemas.microsoft.com/office/drawing/2014/main" id="{6BD30DFB-6149-4A2E-BF17-73D5BE76F6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8" y="1847850"/>
            <a:ext cx="733425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8" descr="Class B.png">
            <a:extLst>
              <a:ext uri="{FF2B5EF4-FFF2-40B4-BE49-F238E27FC236}">
                <a16:creationId xmlns:a16="http://schemas.microsoft.com/office/drawing/2014/main" id="{63E2B191-CD43-4FD9-92BF-C484735A36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1847850"/>
            <a:ext cx="733425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9" descr="Class C.png">
            <a:extLst>
              <a:ext uri="{FF2B5EF4-FFF2-40B4-BE49-F238E27FC236}">
                <a16:creationId xmlns:a16="http://schemas.microsoft.com/office/drawing/2014/main" id="{BDA68E34-C621-40AF-BCD8-6881664F9C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88" y="1847850"/>
            <a:ext cx="733425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10" descr="Class D.png">
            <a:extLst>
              <a:ext uri="{FF2B5EF4-FFF2-40B4-BE49-F238E27FC236}">
                <a16:creationId xmlns:a16="http://schemas.microsoft.com/office/drawing/2014/main" id="{315DFDAA-7E07-4473-BE11-74F5F7A465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847850"/>
            <a:ext cx="7334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12" descr="Class Elec.png">
            <a:extLst>
              <a:ext uri="{FF2B5EF4-FFF2-40B4-BE49-F238E27FC236}">
                <a16:creationId xmlns:a16="http://schemas.microsoft.com/office/drawing/2014/main" id="{74485A94-5666-496F-9E49-93BF9C9F0B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75" y="1847850"/>
            <a:ext cx="733425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39" descr="Powder old.png">
            <a:extLst>
              <a:ext uri="{FF2B5EF4-FFF2-40B4-BE49-F238E27FC236}">
                <a16:creationId xmlns:a16="http://schemas.microsoft.com/office/drawing/2014/main" id="{43A1A9BF-820A-4CEB-9DCF-7D4BF6272B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3276600"/>
            <a:ext cx="5715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40" descr="Powder new.png">
            <a:extLst>
              <a:ext uri="{FF2B5EF4-FFF2-40B4-BE49-F238E27FC236}">
                <a16:creationId xmlns:a16="http://schemas.microsoft.com/office/drawing/2014/main" id="{61F3CD48-5BD1-4721-93C0-22736AF862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3276600"/>
            <a:ext cx="5715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41" descr="Tick.png">
            <a:extLst>
              <a:ext uri="{FF2B5EF4-FFF2-40B4-BE49-F238E27FC236}">
                <a16:creationId xmlns:a16="http://schemas.microsoft.com/office/drawing/2014/main" id="{7352CDFD-0175-4EDA-998D-BC90DF6036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3276600"/>
            <a:ext cx="8096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42" descr="Tick.png">
            <a:extLst>
              <a:ext uri="{FF2B5EF4-FFF2-40B4-BE49-F238E27FC236}">
                <a16:creationId xmlns:a16="http://schemas.microsoft.com/office/drawing/2014/main" id="{48BAFF2B-20B7-4827-90EF-6BA99172EE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88" y="3276600"/>
            <a:ext cx="8096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43" descr="Tick.png">
            <a:extLst>
              <a:ext uri="{FF2B5EF4-FFF2-40B4-BE49-F238E27FC236}">
                <a16:creationId xmlns:a16="http://schemas.microsoft.com/office/drawing/2014/main" id="{645F045C-62F2-463C-A84A-A6D6AF2CC51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75" y="3276600"/>
            <a:ext cx="8096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44" descr="Fire blanket.png">
            <a:extLst>
              <a:ext uri="{FF2B5EF4-FFF2-40B4-BE49-F238E27FC236}">
                <a16:creationId xmlns:a16="http://schemas.microsoft.com/office/drawing/2014/main" id="{53EDB834-D809-4539-A671-BD6E7DD68F8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4276725"/>
            <a:ext cx="11239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45" descr="Tick primary.png">
            <a:extLst>
              <a:ext uri="{FF2B5EF4-FFF2-40B4-BE49-F238E27FC236}">
                <a16:creationId xmlns:a16="http://schemas.microsoft.com/office/drawing/2014/main" id="{6CF50815-D5DE-44EF-A2C6-E719A884632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4276725"/>
            <a:ext cx="8096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6F872CB6-FD8C-4A22-B4B1-D00197A85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0" y="4348163"/>
            <a:ext cx="37147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1200" b="1"/>
              <a:t>General Note</a:t>
            </a:r>
            <a:r>
              <a:rPr lang="en-GB" altLang="en-US" sz="1200"/>
              <a:t> – May be used in conjunction with other extinguishing agents or fire extinguishing techniques.</a:t>
            </a:r>
          </a:p>
        </p:txBody>
      </p:sp>
      <p:pic>
        <p:nvPicPr>
          <p:cNvPr id="48" name="Picture 47" descr="F Extinguisher.png">
            <a:extLst>
              <a:ext uri="{FF2B5EF4-FFF2-40B4-BE49-F238E27FC236}">
                <a16:creationId xmlns:a16="http://schemas.microsoft.com/office/drawing/2014/main" id="{D2420D18-F2F4-4EEA-87AF-E1D483848CD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5491163"/>
            <a:ext cx="5715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48" descr="Class F.png">
            <a:extLst>
              <a:ext uri="{FF2B5EF4-FFF2-40B4-BE49-F238E27FC236}">
                <a16:creationId xmlns:a16="http://schemas.microsoft.com/office/drawing/2014/main" id="{F45D1552-F758-4A47-BC6D-EAB81ED79DC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5491163"/>
            <a:ext cx="733425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EBEF0713-FC98-4F81-8775-2AA52EA94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625" y="5491163"/>
            <a:ext cx="62865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1200" b="1"/>
              <a:t>SPECIALIST HOT COOKING OIL FIRES ONLY</a:t>
            </a:r>
            <a:endParaRPr lang="en-GB" altLang="en-US" sz="1200"/>
          </a:p>
          <a:p>
            <a:pPr eaLnBrk="1" hangingPunct="1"/>
            <a:r>
              <a:rPr lang="en-GB" altLang="en-US" sz="1200"/>
              <a:t>Specifically for dealing with high temperature (360°C+) cooking oils used in large industrial size catering kitchens, restaurants and takeaway establishments with deep fat frying facilities.</a:t>
            </a:r>
          </a:p>
        </p:txBody>
      </p:sp>
      <p:pic>
        <p:nvPicPr>
          <p:cNvPr id="51" name="Picture 50" descr="Tick.png">
            <a:extLst>
              <a:ext uri="{FF2B5EF4-FFF2-40B4-BE49-F238E27FC236}">
                <a16:creationId xmlns:a16="http://schemas.microsoft.com/office/drawing/2014/main" id="{EBA3E731-2544-4DEE-ADFA-3995E2BEE65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438" y="3562350"/>
            <a:ext cx="595312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51" descr="Tick.png">
            <a:extLst>
              <a:ext uri="{FF2B5EF4-FFF2-40B4-BE49-F238E27FC236}">
                <a16:creationId xmlns:a16="http://schemas.microsoft.com/office/drawing/2014/main" id="{45B2298B-BDC2-46B9-AE87-F8A2C6FB8FC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88" y="3562350"/>
            <a:ext cx="595312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9D1C4A3A-82E8-4421-84C1-574BE5732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9063" y="3205163"/>
            <a:ext cx="1214437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900" b="1"/>
              <a:t>Note</a:t>
            </a:r>
            <a:r>
              <a:rPr lang="en-GB" altLang="en-US" sz="900"/>
              <a:t>: Specialist DP required for Solvents &amp; Esters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1C11FB7-572E-46CB-8A70-08613B95B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2250" y="3205163"/>
            <a:ext cx="121443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900" b="1"/>
              <a:t>Note</a:t>
            </a:r>
            <a:r>
              <a:rPr lang="en-GB" altLang="en-US" sz="900"/>
              <a:t>: Specialist Dry Powders may be required</a:t>
            </a:r>
          </a:p>
        </p:txBody>
      </p:sp>
    </p:spTree>
    <p:extLst>
      <p:ext uri="{BB962C8B-B14F-4D97-AF65-F5344CB8AC3E}">
        <p14:creationId xmlns:p14="http://schemas.microsoft.com/office/powerpoint/2010/main" val="216385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white">
          <a:xfrm>
            <a:off x="0" y="1474788"/>
            <a:ext cx="9144000" cy="5383212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/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1800"/>
              <a:t>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474788"/>
            <a:ext cx="9144000" cy="5383212"/>
          </a:xfrm>
          <a:prstGeom prst="rect">
            <a:avLst/>
          </a:prstGeom>
        </p:spPr>
        <p:txBody>
          <a:bodyPr lIns="360000" rIns="360000" anchor="ctr" anchorCtr="1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4400" b="1" dirty="0">
                <a:solidFill>
                  <a:schemeClr val="bg1"/>
                </a:solidFill>
              </a:rPr>
              <a:t>The End</a:t>
            </a:r>
            <a:endParaRPr lang="en-GB" altLang="en-US" sz="4400" dirty="0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692150"/>
            <a:ext cx="9144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36000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2400" b="1" dirty="0">
                <a:solidFill>
                  <a:srgbClr val="FF0000"/>
                </a:solidFill>
              </a:rPr>
              <a:t>Unit 201: Health and safety in building services engineering</a:t>
            </a:r>
            <a:endParaRPr lang="en-US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663</TotalTime>
  <Words>520</Words>
  <Application>Microsoft Office PowerPoint</Application>
  <PresentationFormat>On-screen Show (4:3)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Times New Roman</vt:lpstr>
      <vt:lpstr>Custom Design</vt:lpstr>
      <vt:lpstr>PowerPoint Presentation</vt:lpstr>
      <vt:lpstr>Fire and firefighting</vt:lpstr>
      <vt:lpstr>Fire and firefighting</vt:lpstr>
      <vt:lpstr>Fire and firefighting</vt:lpstr>
      <vt:lpstr>Classification of fires</vt:lpstr>
      <vt:lpstr>Fire extinguishers</vt:lpstr>
      <vt:lpstr>Fire extinguishers</vt:lpstr>
      <vt:lpstr>Fire extinguishers</vt:lpstr>
      <vt:lpstr>PowerPoint Presentation</vt:lpstr>
    </vt:vector>
  </TitlesOfParts>
  <Company>City &amp; Guilds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janicec</dc:creator>
  <cp:lastModifiedBy>Bob Hibbert</cp:lastModifiedBy>
  <cp:revision>150</cp:revision>
  <dcterms:created xsi:type="dcterms:W3CDTF">2010-05-25T15:15:29Z</dcterms:created>
  <dcterms:modified xsi:type="dcterms:W3CDTF">2017-10-14T21:16:57Z</dcterms:modified>
</cp:coreProperties>
</file>