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1"/>
  </p:notesMasterIdLst>
  <p:sldIdLst>
    <p:sldId id="269" r:id="rId2"/>
    <p:sldId id="311" r:id="rId3"/>
    <p:sldId id="312" r:id="rId4"/>
    <p:sldId id="313" r:id="rId5"/>
    <p:sldId id="314" r:id="rId6"/>
    <p:sldId id="315" r:id="rId7"/>
    <p:sldId id="316" r:id="rId8"/>
    <p:sldId id="317" r:id="rId9"/>
    <p:sldId id="277" r:id="rId10"/>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65" d="100"/>
          <a:sy n="65" d="100"/>
        </p:scale>
        <p:origin x="14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Reporting</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Reporting - employees</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5047536"/>
          </a:xfrm>
          <a:prstGeom prst="rect">
            <a:avLst/>
          </a:prstGeom>
          <a:noFill/>
        </p:spPr>
        <p:txBody>
          <a:bodyPr wrap="square" lIns="360000" rIns="360000">
            <a:spAutoFit/>
          </a:bodyPr>
          <a:lstStyle/>
          <a:p>
            <a:pPr marL="342900" indent="-342900">
              <a:spcBef>
                <a:spcPts val="0"/>
              </a:spcBef>
              <a:spcAft>
                <a:spcPts val="600"/>
              </a:spcAft>
              <a:buFont typeface="Arial" panose="020B0604020202020204" pitchFamily="34" charset="0"/>
              <a:buChar char="•"/>
              <a:defRPr/>
            </a:pPr>
            <a:r>
              <a:rPr lang="en-GB" sz="2400" dirty="0"/>
              <a:t>All workers are entitled to work in environments where risks to their health and safety are properly controlled. Under health and safety law, the primary responsibility for this is down to employers.</a:t>
            </a:r>
          </a:p>
          <a:p>
            <a:pPr marL="342900" indent="-342900">
              <a:spcBef>
                <a:spcPts val="0"/>
              </a:spcBef>
              <a:spcAft>
                <a:spcPts val="600"/>
              </a:spcAft>
              <a:buFont typeface="Arial" panose="020B0604020202020204" pitchFamily="34" charset="0"/>
              <a:buChar char="•"/>
              <a:defRPr/>
            </a:pPr>
            <a:r>
              <a:rPr lang="en-GB" sz="2400" dirty="0"/>
              <a:t>Workers have a duty to take care of their own health and safety and that of others who may be affected by your actions at work. Workers must co-operate with employers and co-workers to help everyone meet their legal requirements.</a:t>
            </a:r>
          </a:p>
          <a:p>
            <a:pPr marL="342900" indent="-342900">
              <a:spcBef>
                <a:spcPts val="0"/>
              </a:spcBef>
              <a:spcAft>
                <a:spcPts val="600"/>
              </a:spcAft>
              <a:buFont typeface="Arial" panose="020B0604020202020204" pitchFamily="34" charset="0"/>
              <a:buChar char="•"/>
              <a:defRPr/>
            </a:pPr>
            <a:r>
              <a:rPr lang="en-GB" sz="2400" dirty="0"/>
              <a:t>As a worker, if you have specific queries or concerns relating to health and safety in your workplace, talk to your employer, manager/supervisor or a health and safety representative.</a:t>
            </a:r>
          </a:p>
        </p:txBody>
      </p:sp>
    </p:spTree>
    <p:extLst>
      <p:ext uri="{BB962C8B-B14F-4D97-AF65-F5344CB8AC3E}">
        <p14:creationId xmlns:p14="http://schemas.microsoft.com/office/powerpoint/2010/main" val="33797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Reporting - employer</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5016758"/>
          </a:xfrm>
          <a:prstGeom prst="rect">
            <a:avLst/>
          </a:prstGeom>
          <a:noFill/>
        </p:spPr>
        <p:txBody>
          <a:bodyPr wrap="square" lIns="360000" rIns="360000">
            <a:spAutoFit/>
          </a:bodyPr>
          <a:lstStyle/>
          <a:p>
            <a:pPr marL="342900" indent="-342900">
              <a:spcBef>
                <a:spcPts val="0"/>
              </a:spcBef>
              <a:spcAft>
                <a:spcPts val="600"/>
              </a:spcAft>
              <a:buFont typeface="Arial" panose="020B0604020202020204" pitchFamily="34" charset="0"/>
              <a:buChar char="•"/>
              <a:defRPr/>
            </a:pPr>
            <a:r>
              <a:rPr lang="en-GB" dirty="0"/>
              <a:t>It is an employer's duty to protect the health, safety and welfare of their employees and other people who might be affected by their business. Employers must do whatever is reasonably practicable to achieve this.</a:t>
            </a:r>
          </a:p>
          <a:p>
            <a:pPr marL="342900" indent="-342900">
              <a:spcBef>
                <a:spcPts val="0"/>
              </a:spcBef>
              <a:spcAft>
                <a:spcPts val="600"/>
              </a:spcAft>
              <a:buFont typeface="Arial" panose="020B0604020202020204" pitchFamily="34" charset="0"/>
              <a:buChar char="•"/>
              <a:defRPr/>
            </a:pPr>
            <a:r>
              <a:rPr lang="en-GB" dirty="0"/>
              <a:t>This means making sure that workers and others are protected from anything that may cause harm, effectively controlling any risks to injury or health that could arise in the workplace.</a:t>
            </a:r>
          </a:p>
          <a:p>
            <a:pPr marL="342900" indent="-342900">
              <a:spcBef>
                <a:spcPts val="0"/>
              </a:spcBef>
              <a:spcAft>
                <a:spcPts val="600"/>
              </a:spcAft>
              <a:buFont typeface="Arial" panose="020B0604020202020204" pitchFamily="34" charset="0"/>
              <a:buChar char="•"/>
              <a:defRPr/>
            </a:pPr>
            <a:r>
              <a:rPr lang="en-GB" dirty="0"/>
              <a:t>Employers have duties under health and safety law to assess risks in the workplace. Risk assessments should be carried out that address all risks that might cause harm in your workplace.</a:t>
            </a:r>
          </a:p>
          <a:p>
            <a:pPr marL="342900" indent="-342900">
              <a:spcBef>
                <a:spcPts val="0"/>
              </a:spcBef>
              <a:spcAft>
                <a:spcPts val="600"/>
              </a:spcAft>
              <a:buFont typeface="Arial" panose="020B0604020202020204" pitchFamily="34" charset="0"/>
              <a:buChar char="•"/>
              <a:defRPr/>
            </a:pPr>
            <a:r>
              <a:rPr lang="en-GB" dirty="0"/>
              <a:t>Employers must give you information about the risks in your workplace and how you are protected, also instruct and train you on how to deal with the risks.</a:t>
            </a:r>
          </a:p>
          <a:p>
            <a:pPr marL="342900" indent="-342900">
              <a:spcBef>
                <a:spcPts val="0"/>
              </a:spcBef>
              <a:spcAft>
                <a:spcPts val="600"/>
              </a:spcAft>
              <a:buFont typeface="Arial" panose="020B0604020202020204" pitchFamily="34" charset="0"/>
              <a:buChar char="•"/>
              <a:defRPr/>
            </a:pPr>
            <a:r>
              <a:rPr lang="en-GB" dirty="0"/>
              <a:t>Employers must consult employees on health and safety issues. Consultation must be either direct or through a safety representative that is either elected by the workforce or appointed by a trade union.</a:t>
            </a:r>
          </a:p>
        </p:txBody>
      </p:sp>
    </p:spTree>
    <p:extLst>
      <p:ext uri="{BB962C8B-B14F-4D97-AF65-F5344CB8AC3E}">
        <p14:creationId xmlns:p14="http://schemas.microsoft.com/office/powerpoint/2010/main" val="257341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p:cTn id="67"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Reporting - Customer/client</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1569660"/>
          </a:xfrm>
          <a:prstGeom prst="rect">
            <a:avLst/>
          </a:prstGeom>
          <a:noFill/>
        </p:spPr>
        <p:txBody>
          <a:bodyPr wrap="square" lIns="360000" rIns="360000">
            <a:spAutoFit/>
          </a:bodyPr>
          <a:lstStyle/>
          <a:p>
            <a:pPr marL="342900" indent="-342900">
              <a:spcBef>
                <a:spcPts val="0"/>
              </a:spcBef>
              <a:spcAft>
                <a:spcPts val="600"/>
              </a:spcAft>
              <a:buFont typeface="Arial" panose="020B0604020202020204" pitchFamily="34" charset="0"/>
              <a:buChar char="•"/>
              <a:defRPr/>
            </a:pPr>
            <a:r>
              <a:rPr lang="en-GB" sz="2400" dirty="0"/>
              <a:t>It is the client’s responsibility to ensure that all aspects relating to contracted works, that affect health and safety, are clearly identified and communicated to all parties involved.</a:t>
            </a:r>
          </a:p>
        </p:txBody>
      </p:sp>
    </p:spTree>
    <p:extLst>
      <p:ext uri="{BB962C8B-B14F-4D97-AF65-F5344CB8AC3E}">
        <p14:creationId xmlns:p14="http://schemas.microsoft.com/office/powerpoint/2010/main" val="45773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Reporting - Safety officers</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2308324"/>
          </a:xfrm>
          <a:prstGeom prst="rect">
            <a:avLst/>
          </a:prstGeom>
          <a:noFill/>
        </p:spPr>
        <p:txBody>
          <a:bodyPr wrap="square" lIns="360000" rIns="360000">
            <a:spAutoFit/>
          </a:bodyPr>
          <a:lstStyle/>
          <a:p>
            <a:pPr marL="342900" indent="-342900">
              <a:spcBef>
                <a:spcPts val="0"/>
              </a:spcBef>
              <a:spcAft>
                <a:spcPts val="600"/>
              </a:spcAft>
              <a:buFont typeface="Arial" panose="020B0604020202020204" pitchFamily="34" charset="0"/>
              <a:buChar char="•"/>
              <a:defRPr/>
            </a:pPr>
            <a:r>
              <a:rPr lang="en-GB" sz="2400" dirty="0"/>
              <a:t>The health and safety officer’s main aim is to prevent accidents, injuries and work-related illnesses in the workplace. Their role is to create and implement health and safety policies in accordance with the latest legislation and to ensure that these policies are implemented by management and employees.</a:t>
            </a:r>
          </a:p>
        </p:txBody>
      </p:sp>
    </p:spTree>
    <p:extLst>
      <p:ext uri="{BB962C8B-B14F-4D97-AF65-F5344CB8AC3E}">
        <p14:creationId xmlns:p14="http://schemas.microsoft.com/office/powerpoint/2010/main" val="12367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200" dirty="0">
                <a:solidFill>
                  <a:srgbClr val="FF0000"/>
                </a:solidFill>
              </a:rPr>
              <a:t>Reporting - Health &amp; Safety executive/inspectors</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5170646"/>
          </a:xfrm>
          <a:prstGeom prst="rect">
            <a:avLst/>
          </a:prstGeom>
          <a:noFill/>
        </p:spPr>
        <p:txBody>
          <a:bodyPr wrap="square" lIns="360000" rIns="360000">
            <a:spAutoFit/>
          </a:bodyPr>
          <a:lstStyle/>
          <a:p>
            <a:pPr>
              <a:spcBef>
                <a:spcPts val="0"/>
              </a:spcBef>
              <a:spcAft>
                <a:spcPts val="600"/>
              </a:spcAft>
              <a:defRPr/>
            </a:pPr>
            <a:r>
              <a:rPr lang="en-GB" dirty="0"/>
              <a:t>Health and safety laws applying to the business are enforced by HSE inspectors or by officers from your local authority.</a:t>
            </a:r>
          </a:p>
          <a:p>
            <a:pPr>
              <a:spcBef>
                <a:spcPts val="0"/>
              </a:spcBef>
              <a:spcAft>
                <a:spcPts val="600"/>
              </a:spcAft>
              <a:defRPr/>
            </a:pPr>
            <a:r>
              <a:rPr lang="en-GB" dirty="0"/>
              <a:t>An inspector’s role is to:</a:t>
            </a:r>
          </a:p>
          <a:p>
            <a:pPr marL="342900" indent="-342900">
              <a:spcBef>
                <a:spcPts val="0"/>
              </a:spcBef>
              <a:spcAft>
                <a:spcPts val="600"/>
              </a:spcAft>
              <a:buFont typeface="Arial" panose="020B0604020202020204" pitchFamily="34" charset="0"/>
              <a:buChar char="•"/>
              <a:defRPr/>
            </a:pPr>
            <a:r>
              <a:rPr lang="en-GB" dirty="0"/>
              <a:t>investigate (when accidents have happened or a complaint is made) whether people are at risk, to find out if something has gone wrong</a:t>
            </a:r>
          </a:p>
          <a:p>
            <a:pPr marL="342900" indent="-342900">
              <a:spcBef>
                <a:spcPts val="0"/>
              </a:spcBef>
              <a:spcAft>
                <a:spcPts val="600"/>
              </a:spcAft>
              <a:buFont typeface="Arial" panose="020B0604020202020204" pitchFamily="34" charset="0"/>
              <a:buChar char="•"/>
              <a:defRPr/>
            </a:pPr>
            <a:r>
              <a:rPr lang="en-GB" dirty="0"/>
              <a:t>require the employer to take action to control risks properly if they are not already complying with the law</a:t>
            </a:r>
          </a:p>
          <a:p>
            <a:pPr marL="342900" indent="-342900">
              <a:spcBef>
                <a:spcPts val="0"/>
              </a:spcBef>
              <a:spcAft>
                <a:spcPts val="600"/>
              </a:spcAft>
              <a:buFont typeface="Arial" panose="020B0604020202020204" pitchFamily="34" charset="0"/>
              <a:buChar char="•"/>
              <a:defRPr/>
            </a:pPr>
            <a:r>
              <a:rPr lang="en-GB" dirty="0"/>
              <a:t>take appropriate enforcement action in relation to any non-compliance, ranging from advice on stopping dangerous work activities to potentially taking prosecutions where people are put at serious risk</a:t>
            </a:r>
          </a:p>
          <a:p>
            <a:pPr marL="342900" indent="-342900">
              <a:spcBef>
                <a:spcPts val="0"/>
              </a:spcBef>
              <a:spcAft>
                <a:spcPts val="600"/>
              </a:spcAft>
              <a:buFont typeface="Arial" panose="020B0604020202020204" pitchFamily="34" charset="0"/>
              <a:buChar char="•"/>
              <a:defRPr/>
            </a:pPr>
            <a:r>
              <a:rPr lang="en-GB" dirty="0"/>
              <a:t>provide advice and guidance to help comply with the law and avoid injuries and ill health at work</a:t>
            </a:r>
          </a:p>
          <a:p>
            <a:pPr>
              <a:spcBef>
                <a:spcPts val="0"/>
              </a:spcBef>
              <a:spcAft>
                <a:spcPts val="600"/>
              </a:spcAft>
              <a:defRPr/>
            </a:pPr>
            <a:r>
              <a:rPr lang="en-GB" dirty="0"/>
              <a:t>Inspectors have the right of entry to premises as well as the right to talk to employees and safety representatives, and exercise powers to help them fulfil their role.</a:t>
            </a:r>
          </a:p>
        </p:txBody>
      </p:sp>
    </p:spTree>
    <p:extLst>
      <p:ext uri="{BB962C8B-B14F-4D97-AF65-F5344CB8AC3E}">
        <p14:creationId xmlns:p14="http://schemas.microsoft.com/office/powerpoint/2010/main" val="97633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p:cTn id="67"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 calcmode="lin" valueType="num">
                                      <p:cBhvr>
                                        <p:cTn id="79"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 calcmode="lin" valueType="num">
                                      <p:cBhvr>
                                        <p:cTn id="91" dur="500" decel="50000" fill="hold">
                                          <p:stCondLst>
                                            <p:cond delay="0"/>
                                          </p:stCondLst>
                                        </p:cTn>
                                        <p:tgtEl>
                                          <p:spTgt spid="5">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5">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5">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5">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5">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5">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600" dirty="0">
                <a:solidFill>
                  <a:srgbClr val="FF0000"/>
                </a:solidFill>
              </a:rPr>
              <a:t>Reporting - Trades union representative</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4755148"/>
          </a:xfrm>
          <a:prstGeom prst="rect">
            <a:avLst/>
          </a:prstGeom>
          <a:noFill/>
        </p:spPr>
        <p:txBody>
          <a:bodyPr wrap="square" lIns="360000" rIns="360000">
            <a:spAutoFit/>
          </a:bodyPr>
          <a:lstStyle/>
          <a:p>
            <a:pPr>
              <a:spcBef>
                <a:spcPts val="0"/>
              </a:spcBef>
              <a:spcAft>
                <a:spcPts val="600"/>
              </a:spcAft>
              <a:defRPr/>
            </a:pPr>
            <a:r>
              <a:rPr lang="en-GB" sz="2400" dirty="0"/>
              <a:t>A Trade Union Safety Representative can contact the Health and Safety Executive about something that has either caused, or has the potential to cause significant harm; by completing the Concerns and Advice form for safety representatives. This will only be done if the employer does nothing to alleviate the situation and it is felt that employees and others are at risk.</a:t>
            </a:r>
          </a:p>
          <a:p>
            <a:pPr>
              <a:spcBef>
                <a:spcPts val="0"/>
              </a:spcBef>
              <a:spcAft>
                <a:spcPts val="600"/>
              </a:spcAft>
              <a:defRPr/>
            </a:pPr>
            <a:r>
              <a:rPr lang="en-GB" sz="2400" dirty="0"/>
              <a:t>To use this facility the trade union rep must:</a:t>
            </a:r>
          </a:p>
          <a:p>
            <a:pPr marL="342900" indent="-342900">
              <a:spcBef>
                <a:spcPts val="0"/>
              </a:spcBef>
              <a:spcAft>
                <a:spcPts val="600"/>
              </a:spcAft>
              <a:buFont typeface="Arial" panose="020B0604020202020204" pitchFamily="34" charset="0"/>
              <a:buChar char="•"/>
              <a:defRPr/>
            </a:pPr>
            <a:r>
              <a:rPr lang="en-GB" sz="2400" dirty="0"/>
              <a:t>be a safety representative, appointed by a Trade Union under the Safety Representatives and Safety Committees Regulations 1977</a:t>
            </a:r>
          </a:p>
          <a:p>
            <a:pPr marL="342900" indent="-342900">
              <a:spcBef>
                <a:spcPts val="0"/>
              </a:spcBef>
              <a:spcAft>
                <a:spcPts val="600"/>
              </a:spcAft>
              <a:buFont typeface="Arial" panose="020B0604020202020204" pitchFamily="34" charset="0"/>
              <a:buChar char="•"/>
              <a:defRPr/>
            </a:pPr>
            <a:r>
              <a:rPr lang="en-GB" sz="2400" dirty="0"/>
              <a:t>have tried to resolve the issue using your powers under those Regulations.</a:t>
            </a:r>
          </a:p>
        </p:txBody>
      </p:sp>
    </p:spTree>
    <p:extLst>
      <p:ext uri="{BB962C8B-B14F-4D97-AF65-F5344CB8AC3E}">
        <p14:creationId xmlns:p14="http://schemas.microsoft.com/office/powerpoint/2010/main" val="220878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600" dirty="0">
                <a:solidFill>
                  <a:srgbClr val="FF0000"/>
                </a:solidFill>
              </a:rPr>
              <a:t>Reporting - Environmental health officers</a:t>
            </a:r>
          </a:p>
        </p:txBody>
      </p:sp>
      <p:sp>
        <p:nvSpPr>
          <p:cNvPr id="5" name="TextBox 4">
            <a:extLst>
              <a:ext uri="{FF2B5EF4-FFF2-40B4-BE49-F238E27FC236}">
                <a16:creationId xmlns:a16="http://schemas.microsoft.com/office/drawing/2014/main" id="{C46959C9-21BA-4373-9A01-DBD89F346C9C}"/>
              </a:ext>
            </a:extLst>
          </p:cNvPr>
          <p:cNvSpPr txBox="1"/>
          <p:nvPr/>
        </p:nvSpPr>
        <p:spPr>
          <a:xfrm>
            <a:off x="0" y="1268760"/>
            <a:ext cx="9144000" cy="5247590"/>
          </a:xfrm>
          <a:prstGeom prst="rect">
            <a:avLst/>
          </a:prstGeom>
          <a:noFill/>
        </p:spPr>
        <p:txBody>
          <a:bodyPr wrap="square" lIns="360000" rIns="360000">
            <a:spAutoFit/>
          </a:bodyPr>
          <a:lstStyle/>
          <a:p>
            <a:pPr>
              <a:spcBef>
                <a:spcPts val="0"/>
              </a:spcBef>
              <a:spcAft>
                <a:spcPts val="600"/>
              </a:spcAft>
              <a:defRPr/>
            </a:pPr>
            <a:r>
              <a:rPr lang="en-GB" dirty="0"/>
              <a:t>They are responsible for investigating incidents that affect health such as pollution, accidents at work, noise control, toxic contamination, pest infestations, food poisoning and waste management. They work with government agencies, individuals, businesses and specialists. A large amount of time is spent away from the office visiting properties such as farms, shops, food outlets, private/public accommodation, commercial premises, manufacturers and industrial organisations. In addition to inspections, responsibilities include:</a:t>
            </a:r>
          </a:p>
          <a:p>
            <a:pPr marL="342900" indent="-342900">
              <a:spcBef>
                <a:spcPts val="0"/>
              </a:spcBef>
              <a:spcAft>
                <a:spcPts val="600"/>
              </a:spcAft>
              <a:buFont typeface="Arial" panose="020B0604020202020204" pitchFamily="34" charset="0"/>
              <a:buChar char="•"/>
              <a:defRPr/>
            </a:pPr>
            <a:r>
              <a:rPr lang="en-GB" dirty="0"/>
              <a:t>compiling reports</a:t>
            </a:r>
          </a:p>
          <a:p>
            <a:pPr marL="342900" indent="-342900">
              <a:spcBef>
                <a:spcPts val="0"/>
              </a:spcBef>
              <a:spcAft>
                <a:spcPts val="600"/>
              </a:spcAft>
              <a:buFont typeface="Arial" panose="020B0604020202020204" pitchFamily="34" charset="0"/>
              <a:buChar char="•"/>
              <a:defRPr/>
            </a:pPr>
            <a:r>
              <a:rPr lang="en-GB" dirty="0"/>
              <a:t>providing training courses</a:t>
            </a:r>
          </a:p>
          <a:p>
            <a:pPr marL="342900" indent="-342900">
              <a:spcBef>
                <a:spcPts val="0"/>
              </a:spcBef>
              <a:spcAft>
                <a:spcPts val="600"/>
              </a:spcAft>
              <a:buFont typeface="Arial" panose="020B0604020202020204" pitchFamily="34" charset="0"/>
              <a:buChar char="•"/>
              <a:defRPr/>
            </a:pPr>
            <a:r>
              <a:rPr lang="en-GB" dirty="0"/>
              <a:t>gathering samples to be tested</a:t>
            </a:r>
          </a:p>
          <a:p>
            <a:pPr marL="342900" indent="-342900">
              <a:spcBef>
                <a:spcPts val="0"/>
              </a:spcBef>
              <a:spcAft>
                <a:spcPts val="600"/>
              </a:spcAft>
              <a:buFont typeface="Arial" panose="020B0604020202020204" pitchFamily="34" charset="0"/>
              <a:buChar char="•"/>
              <a:defRPr/>
            </a:pPr>
            <a:r>
              <a:rPr lang="en-GB" dirty="0"/>
              <a:t>investigating complaints</a:t>
            </a:r>
          </a:p>
          <a:p>
            <a:pPr marL="342900" indent="-342900">
              <a:spcBef>
                <a:spcPts val="0"/>
              </a:spcBef>
              <a:spcAft>
                <a:spcPts val="600"/>
              </a:spcAft>
              <a:buFont typeface="Arial" panose="020B0604020202020204" pitchFamily="34" charset="0"/>
              <a:buChar char="•"/>
              <a:defRPr/>
            </a:pPr>
            <a:r>
              <a:rPr lang="en-GB" dirty="0"/>
              <a:t>serving legal notices</a:t>
            </a:r>
          </a:p>
          <a:p>
            <a:pPr marL="342900" indent="-342900">
              <a:spcBef>
                <a:spcPts val="0"/>
              </a:spcBef>
              <a:spcAft>
                <a:spcPts val="600"/>
              </a:spcAft>
              <a:buFont typeface="Arial" panose="020B0604020202020204" pitchFamily="34" charset="0"/>
              <a:buChar char="•"/>
              <a:defRPr/>
            </a:pPr>
            <a:r>
              <a:rPr lang="en-GB" dirty="0"/>
              <a:t>providing evidence in court</a:t>
            </a:r>
          </a:p>
          <a:p>
            <a:pPr marL="342900" indent="-342900">
              <a:spcBef>
                <a:spcPts val="0"/>
              </a:spcBef>
              <a:spcAft>
                <a:spcPts val="600"/>
              </a:spcAft>
              <a:buFont typeface="Arial" panose="020B0604020202020204" pitchFamily="34" charset="0"/>
              <a:buChar char="•"/>
              <a:defRPr/>
            </a:pPr>
            <a:r>
              <a:rPr lang="en-GB" dirty="0"/>
              <a:t>liaising with </a:t>
            </a:r>
            <a:r>
              <a:rPr lang="en-GB"/>
              <a:t>other organisations.</a:t>
            </a:r>
            <a:endParaRPr lang="en-GB" dirty="0"/>
          </a:p>
        </p:txBody>
      </p:sp>
    </p:spTree>
    <p:extLst>
      <p:ext uri="{BB962C8B-B14F-4D97-AF65-F5344CB8AC3E}">
        <p14:creationId xmlns:p14="http://schemas.microsoft.com/office/powerpoint/2010/main" val="45578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p:cTn id="67"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 calcmode="lin" valueType="num">
                                      <p:cBhvr>
                                        <p:cTn id="79"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5">
                                            <p:txEl>
                                              <p:pRg st="6" end="6"/>
                                            </p:txEl>
                                          </p:spTgt>
                                        </p:tgtEl>
                                        <p:attrNameLst>
                                          <p:attrName>style.visibility</p:attrName>
                                        </p:attrNameLst>
                                      </p:cBhvr>
                                      <p:to>
                                        <p:strVal val="visible"/>
                                      </p:to>
                                    </p:set>
                                    <p:anim calcmode="lin" valueType="num">
                                      <p:cBhvr>
                                        <p:cTn id="91" dur="500" decel="50000" fill="hold">
                                          <p:stCondLst>
                                            <p:cond delay="0"/>
                                          </p:stCondLst>
                                        </p:cTn>
                                        <p:tgtEl>
                                          <p:spTgt spid="5">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5">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5">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5">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5">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5">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5">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5">
                                            <p:txEl>
                                              <p:pRg st="7" end="7"/>
                                            </p:txEl>
                                          </p:spTgt>
                                        </p:tgtEl>
                                        <p:attrNameLst>
                                          <p:attrName>style.visibility</p:attrName>
                                        </p:attrNameLst>
                                      </p:cBhvr>
                                      <p:to>
                                        <p:strVal val="visible"/>
                                      </p:to>
                                    </p:set>
                                    <p:anim calcmode="lin" valueType="num">
                                      <p:cBhvr>
                                        <p:cTn id="103" dur="500" decel="50000" fill="hold">
                                          <p:stCondLst>
                                            <p:cond delay="0"/>
                                          </p:stCondLst>
                                        </p:cTn>
                                        <p:tgtEl>
                                          <p:spTgt spid="5">
                                            <p:txEl>
                                              <p:pRg st="7" end="7"/>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5">
                                            <p:txEl>
                                              <p:pRg st="7" end="7"/>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5">
                                            <p:txEl>
                                              <p:pRg st="7" end="7"/>
                                            </p:txEl>
                                          </p:spTgt>
                                        </p:tgtEl>
                                        <p:attrNameLst>
                                          <p:attrName>ppt_w</p:attrName>
                                        </p:attrNameLst>
                                      </p:cBhvr>
                                      <p:tavLst>
                                        <p:tav tm="0">
                                          <p:val>
                                            <p:strVal val="#ppt_w*.05"/>
                                          </p:val>
                                        </p:tav>
                                        <p:tav tm="100000">
                                          <p:val>
                                            <p:strVal val="#ppt_w"/>
                                          </p:val>
                                        </p:tav>
                                      </p:tavLst>
                                    </p:anim>
                                    <p:anim calcmode="lin" valueType="num">
                                      <p:cBhvr>
                                        <p:cTn id="106" dur="10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5">
                                            <p:txEl>
                                              <p:pRg st="7" end="7"/>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5">
                                            <p:txEl>
                                              <p:pRg st="7" end="7"/>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5">
                                            <p:txEl>
                                              <p:pRg st="7" end="7"/>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TotalTime>
  <Words>786</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Custom Design</vt:lpstr>
      <vt:lpstr>PowerPoint Presentation</vt:lpstr>
      <vt:lpstr>Reporting - employees</vt:lpstr>
      <vt:lpstr>Reporting - employer</vt:lpstr>
      <vt:lpstr>Reporting - Customer/client</vt:lpstr>
      <vt:lpstr>Reporting - Safety officers</vt:lpstr>
      <vt:lpstr>Reporting - Health &amp; Safety executive/inspectors</vt:lpstr>
      <vt:lpstr>Reporting - Trades union representative</vt:lpstr>
      <vt:lpstr>Reporting - Environmental health officers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146</cp:revision>
  <dcterms:created xsi:type="dcterms:W3CDTF">2010-05-25T15:15:29Z</dcterms:created>
  <dcterms:modified xsi:type="dcterms:W3CDTF">2017-10-15T00:17:35Z</dcterms:modified>
</cp:coreProperties>
</file>