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3"/>
  </p:notesMasterIdLst>
  <p:sldIdLst>
    <p:sldId id="269" r:id="rId2"/>
    <p:sldId id="295" r:id="rId3"/>
    <p:sldId id="305" r:id="rId4"/>
    <p:sldId id="306" r:id="rId5"/>
    <p:sldId id="307" r:id="rId6"/>
    <p:sldId id="308" r:id="rId7"/>
    <p:sldId id="309" r:id="rId8"/>
    <p:sldId id="310" r:id="rId9"/>
    <p:sldId id="311" r:id="rId10"/>
    <p:sldId id="312" r:id="rId11"/>
    <p:sldId id="277" r:id="rId12"/>
  </p:sldIdLst>
  <p:sldSz cx="9144000" cy="6858000" type="screen4x3"/>
  <p:notesSz cx="6858000" cy="9144000"/>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95" autoAdjust="0"/>
  </p:normalViewPr>
  <p:slideViewPr>
    <p:cSldViewPr>
      <p:cViewPr varScale="1">
        <p:scale>
          <a:sx n="65" d="100"/>
          <a:sy n="65" d="100"/>
        </p:scale>
        <p:origin x="89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GB"/>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D10E6CD-ADED-4413-9361-6F53074E3A1D}" type="slidenum">
              <a:rPr lang="en-GB"/>
              <a:pPr>
                <a:defRPr/>
              </a:pPr>
              <a:t>‹#›</a:t>
            </a:fld>
            <a:endParaRPr lang="en-GB"/>
          </a:p>
        </p:txBody>
      </p:sp>
    </p:spTree>
    <p:extLst>
      <p:ext uri="{BB962C8B-B14F-4D97-AF65-F5344CB8AC3E}">
        <p14:creationId xmlns:p14="http://schemas.microsoft.com/office/powerpoint/2010/main" val="3628956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58430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Line 7"/>
          <p:cNvSpPr>
            <a:spLocks noChangeShapeType="1"/>
          </p:cNvSpPr>
          <p:nvPr userDrawn="1"/>
        </p:nvSpPr>
        <p:spPr bwMode="auto">
          <a:xfrm>
            <a:off x="0" y="476672"/>
            <a:ext cx="9144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pic>
        <p:nvPicPr>
          <p:cNvPr id="8" name="Picture 7" descr="SmartScreen_ logo">
            <a:extLst>
              <a:ext uri="{FF2B5EF4-FFF2-40B4-BE49-F238E27FC236}">
                <a16:creationId xmlns:a16="http://schemas.microsoft.com/office/drawing/2014/main" id="{0CF8DC73-35C1-4C24-9F2B-D6B9F769468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8475" y="55673"/>
            <a:ext cx="15843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Line 7">
            <a:extLst>
              <a:ext uri="{FF2B5EF4-FFF2-40B4-BE49-F238E27FC236}">
                <a16:creationId xmlns:a16="http://schemas.microsoft.com/office/drawing/2014/main" id="{86D47103-46BE-42C7-A385-8E8C48B4D08C}"/>
              </a:ext>
            </a:extLst>
          </p:cNvPr>
          <p:cNvSpPr>
            <a:spLocks noChangeShapeType="1"/>
          </p:cNvSpPr>
          <p:nvPr userDrawn="1"/>
        </p:nvSpPr>
        <p:spPr bwMode="auto">
          <a:xfrm>
            <a:off x="0" y="1268760"/>
            <a:ext cx="9144000"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723" r:id="rId1"/>
  </p:sldLayoutIdLst>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white">
          <a:xfrm>
            <a:off x="0" y="1474788"/>
            <a:ext cx="9144000" cy="5383212"/>
          </a:xfrm>
          <a:prstGeom prst="rect">
            <a:avLst/>
          </a:prstGeom>
          <a:solidFill>
            <a:srgbClr val="FF0000">
              <a:alpha val="79999"/>
            </a:srgbClr>
          </a:solidFill>
          <a:ln>
            <a:noFill/>
          </a:ln>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4099" name="Rectangle 3"/>
          <p:cNvSpPr>
            <a:spLocks noGrp="1" noChangeArrowheads="1"/>
          </p:cNvSpPr>
          <p:nvPr>
            <p:ph idx="4294967295"/>
          </p:nvPr>
        </p:nvSpPr>
        <p:spPr>
          <a:xfrm>
            <a:off x="0" y="1474788"/>
            <a:ext cx="9144000" cy="5383212"/>
          </a:xfrm>
          <a:prstGeom prst="rect">
            <a:avLst/>
          </a:prstGeom>
        </p:spPr>
        <p:txBody>
          <a:bodyPr lIns="360000" rIns="360000" anchor="ctr" anchorCtr="1"/>
          <a:lstStyle/>
          <a:p>
            <a:pPr algn="ctr">
              <a:spcBef>
                <a:spcPts val="0"/>
              </a:spcBef>
              <a:buFontTx/>
              <a:buNone/>
            </a:pPr>
            <a:r>
              <a:rPr lang="en-GB" altLang="en-US" sz="4400" dirty="0">
                <a:solidFill>
                  <a:schemeClr val="bg1"/>
                </a:solidFill>
              </a:rPr>
              <a:t>Personal protective equipment</a:t>
            </a:r>
          </a:p>
        </p:txBody>
      </p:sp>
      <p:sp>
        <p:nvSpPr>
          <p:cNvPr id="4100"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dirty="0">
                <a:solidFill>
                  <a:srgbClr val="FF0000"/>
                </a:solidFill>
              </a:rPr>
              <a:t>Unit 201: Health and safety in building services engineering</a:t>
            </a:r>
            <a:endParaRPr lang="en-US" altLang="en-US" sz="24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Personal protective equipment</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5795963" cy="4985980"/>
          </a:xfrm>
          <a:prstGeom prst="rect">
            <a:avLst/>
          </a:prstGeom>
          <a:noFill/>
        </p:spPr>
        <p:txBody>
          <a:bodyPr wrap="square" lIns="360000" rIns="360000">
            <a:spAutoFit/>
          </a:bodyPr>
          <a:lstStyle/>
          <a:p>
            <a:pPr>
              <a:spcAft>
                <a:spcPts val="600"/>
              </a:spcAft>
              <a:defRPr/>
            </a:pPr>
            <a:r>
              <a:rPr lang="en-GB" sz="2800" b="1" dirty="0"/>
              <a:t>Protective clothing</a:t>
            </a:r>
          </a:p>
          <a:p>
            <a:pPr marL="355600" indent="-355600">
              <a:spcAft>
                <a:spcPts val="600"/>
              </a:spcAft>
              <a:buFont typeface="Arial" pitchFamily="34" charset="0"/>
              <a:buChar char="•"/>
              <a:defRPr/>
            </a:pPr>
            <a:r>
              <a:rPr lang="en-GB" sz="2800" dirty="0"/>
              <a:t>Overalls are not worn just to keep you clean but also to protect from injuries such as burns. Boiler suits are the safest option, as they provide full body protection.</a:t>
            </a:r>
          </a:p>
          <a:p>
            <a:pPr marL="355600" indent="-355600">
              <a:spcAft>
                <a:spcPts val="600"/>
              </a:spcAft>
              <a:buFont typeface="Arial" pitchFamily="34" charset="0"/>
              <a:buChar char="•"/>
              <a:defRPr/>
            </a:pPr>
            <a:r>
              <a:rPr lang="en-GB" sz="2800" dirty="0"/>
              <a:t>High-visibility clothing also needs to be worn when working in hazardous areas, such as next to a busy road.</a:t>
            </a:r>
          </a:p>
        </p:txBody>
      </p:sp>
      <p:pic>
        <p:nvPicPr>
          <p:cNvPr id="6" name="Picture 5" descr="08 Protective clothing.png">
            <a:extLst>
              <a:ext uri="{FF2B5EF4-FFF2-40B4-BE49-F238E27FC236}">
                <a16:creationId xmlns:a16="http://schemas.microsoft.com/office/drawing/2014/main" id="{2B062943-859A-4402-856F-C10FFD04C8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16687" y="1772816"/>
            <a:ext cx="2627313"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534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0" dur="1000" fill="hold"/>
                                        <p:tgtEl>
                                          <p:spTgt spid="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gtEl>
                                      </p:cBhvr>
                                    </p:animEffect>
                                  </p:childTnLst>
                                </p:cTn>
                              </p:par>
                              <p:par>
                                <p:cTn id="15" presetID="25" presetClass="entr" presetSubtype="0" fill="hold"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p:cTn id="1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 calcmode="lin" valueType="num">
                                      <p:cBhvr>
                                        <p:cTn id="29"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2"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8">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5" presetClass="entr" presetSubtype="0" fill="hold"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 calcmode="lin" valueType="num">
                                      <p:cBhvr>
                                        <p:cTn id="41"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4"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white">
          <a:xfrm>
            <a:off x="0" y="1474788"/>
            <a:ext cx="9144000" cy="5383212"/>
          </a:xfrm>
          <a:prstGeom prst="rect">
            <a:avLst/>
          </a:prstGeom>
          <a:solidFill>
            <a:srgbClr val="FF0000">
              <a:alpha val="79999"/>
            </a:srgbClr>
          </a:solidFill>
          <a:ln>
            <a:noFill/>
          </a:ln>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18435" name="Rectangle 3"/>
          <p:cNvSpPr>
            <a:spLocks noGrp="1" noChangeArrowheads="1"/>
          </p:cNvSpPr>
          <p:nvPr>
            <p:ph idx="4294967295"/>
          </p:nvPr>
        </p:nvSpPr>
        <p:spPr>
          <a:xfrm>
            <a:off x="0" y="1474788"/>
            <a:ext cx="9144000" cy="5383212"/>
          </a:xfrm>
          <a:prstGeom prst="rect">
            <a:avLst/>
          </a:prstGeom>
        </p:spPr>
        <p:txBody>
          <a:bodyPr lIns="360000" rIns="360000" anchor="ctr" anchorCtr="1"/>
          <a:lstStyle/>
          <a:p>
            <a:pPr algn="ctr" eaLnBrk="1" hangingPunct="1">
              <a:spcBef>
                <a:spcPct val="0"/>
              </a:spcBef>
              <a:buFontTx/>
              <a:buNone/>
            </a:pPr>
            <a:r>
              <a:rPr lang="en-GB" altLang="en-US" sz="4400" b="1" dirty="0">
                <a:solidFill>
                  <a:schemeClr val="bg1"/>
                </a:solidFill>
              </a:rPr>
              <a:t>The End</a:t>
            </a:r>
            <a:endParaRPr lang="en-GB" altLang="en-US" sz="4400" dirty="0"/>
          </a:p>
        </p:txBody>
      </p:sp>
      <p:sp>
        <p:nvSpPr>
          <p:cNvPr id="18436"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dirty="0">
                <a:solidFill>
                  <a:srgbClr val="FF0000"/>
                </a:solidFill>
              </a:rPr>
              <a:t>Unit 201: Health and safety in building services engineering</a:t>
            </a:r>
            <a:endParaRPr lang="en-US" altLang="en-US" sz="24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Personal protective equipment</a:t>
            </a:r>
          </a:p>
        </p:txBody>
      </p:sp>
      <p:sp>
        <p:nvSpPr>
          <p:cNvPr id="8" name="TextBox 7">
            <a:extLst>
              <a:ext uri="{FF2B5EF4-FFF2-40B4-BE49-F238E27FC236}">
                <a16:creationId xmlns:a16="http://schemas.microsoft.com/office/drawing/2014/main" id="{9E36579A-F674-4D6C-8743-33B0BADE2943}"/>
              </a:ext>
            </a:extLst>
          </p:cNvPr>
          <p:cNvSpPr txBox="1"/>
          <p:nvPr/>
        </p:nvSpPr>
        <p:spPr>
          <a:xfrm>
            <a:off x="-22602" y="1268760"/>
            <a:ext cx="9166601" cy="5435334"/>
          </a:xfrm>
          <a:prstGeom prst="rect">
            <a:avLst/>
          </a:prstGeom>
          <a:noFill/>
        </p:spPr>
        <p:txBody>
          <a:bodyPr wrap="square" lIns="360000" rIns="360000">
            <a:spAutoFit/>
          </a:bodyPr>
          <a:lstStyle/>
          <a:p>
            <a:pPr>
              <a:spcBef>
                <a:spcPts val="0"/>
              </a:spcBef>
              <a:spcAft>
                <a:spcPts val="600"/>
              </a:spcAft>
              <a:defRPr/>
            </a:pPr>
            <a:r>
              <a:rPr lang="en-GB" sz="2800" dirty="0"/>
              <a:t>PPE is designed to protect against workplace hazards. Health and Safety at Work Regulations require employers to provide:</a:t>
            </a:r>
          </a:p>
          <a:p>
            <a:pPr marL="342900" indent="-342900">
              <a:spcBef>
                <a:spcPts val="0"/>
              </a:spcBef>
              <a:spcAft>
                <a:spcPts val="600"/>
              </a:spcAft>
              <a:buFontTx/>
              <a:buChar char="•"/>
              <a:defRPr/>
            </a:pPr>
            <a:r>
              <a:rPr lang="en-GB" sz="2800" dirty="0"/>
              <a:t>protective clothing for working outdoors </a:t>
            </a:r>
          </a:p>
          <a:p>
            <a:pPr marL="342900" indent="-342900">
              <a:spcBef>
                <a:spcPts val="0"/>
              </a:spcBef>
              <a:spcAft>
                <a:spcPts val="600"/>
              </a:spcAft>
              <a:buFontTx/>
              <a:buChar char="•"/>
              <a:defRPr/>
            </a:pPr>
            <a:r>
              <a:rPr lang="en-GB" sz="2800" dirty="0"/>
              <a:t>eye protection from dust, sparks or flying objects</a:t>
            </a:r>
          </a:p>
          <a:p>
            <a:pPr marL="342900" indent="-342900">
              <a:spcBef>
                <a:spcPts val="0"/>
              </a:spcBef>
              <a:spcAft>
                <a:spcPts val="600"/>
              </a:spcAft>
              <a:buFontTx/>
              <a:buChar char="•"/>
              <a:defRPr/>
            </a:pPr>
            <a:r>
              <a:rPr lang="en-GB" sz="2800" dirty="0"/>
              <a:t>respirators to protect from dust and fumes</a:t>
            </a:r>
          </a:p>
          <a:p>
            <a:pPr marL="342900" indent="-342900">
              <a:spcBef>
                <a:spcPts val="0"/>
              </a:spcBef>
              <a:spcAft>
                <a:spcPts val="600"/>
              </a:spcAft>
              <a:buFontTx/>
              <a:buChar char="•"/>
              <a:defRPr/>
            </a:pPr>
            <a:r>
              <a:rPr lang="en-GB" sz="2800" dirty="0"/>
              <a:t>ear defenders where noise levels are above 80dB</a:t>
            </a:r>
          </a:p>
          <a:p>
            <a:pPr marL="342900" indent="-342900">
              <a:spcBef>
                <a:spcPts val="0"/>
              </a:spcBef>
              <a:spcAft>
                <a:spcPts val="600"/>
              </a:spcAft>
              <a:buFontTx/>
              <a:buChar char="•"/>
              <a:defRPr/>
            </a:pPr>
            <a:r>
              <a:rPr lang="en-GB" sz="2800" dirty="0"/>
              <a:t>protective clothing when exposed to hazardous substances such as lead</a:t>
            </a:r>
          </a:p>
          <a:p>
            <a:pPr marL="342900" indent="-342900">
              <a:spcBef>
                <a:spcPts val="0"/>
              </a:spcBef>
              <a:spcAft>
                <a:spcPts val="600"/>
              </a:spcAft>
              <a:buFontTx/>
              <a:buChar char="•"/>
              <a:defRPr/>
            </a:pPr>
            <a:r>
              <a:rPr lang="en-GB" sz="2800" dirty="0"/>
              <a:t>shelter for use during bad weather</a:t>
            </a:r>
          </a:p>
          <a:p>
            <a:pPr marL="342900" indent="-342900">
              <a:spcBef>
                <a:spcPts val="0"/>
              </a:spcBef>
              <a:spcAft>
                <a:spcPts val="600"/>
              </a:spcAft>
              <a:buFontTx/>
              <a:buChar char="•"/>
              <a:defRPr/>
            </a:pPr>
            <a:r>
              <a:rPr lang="en-GB" sz="2800" dirty="0"/>
              <a:t>storage equipment for PPE.</a:t>
            </a:r>
          </a:p>
        </p:txBody>
      </p:sp>
    </p:spTree>
    <p:extLst>
      <p:ext uri="{BB962C8B-B14F-4D97-AF65-F5344CB8AC3E}">
        <p14:creationId xmlns:p14="http://schemas.microsoft.com/office/powerpoint/2010/main" val="137909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10" dur="1000" fill="hold"/>
                                        <p:tgtEl>
                                          <p:spTgt spid="7"/>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p:cTn id="18"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1"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5" presetClass="entr" presetSubtype="0" fill="hold"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 calcmode="lin" valueType="num">
                                      <p:cBhvr>
                                        <p:cTn id="30"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3"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5" presetClass="entr" presetSubtype="0" fill="hold" nodeType="click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anim calcmode="lin" valueType="num">
                                      <p:cBhvr>
                                        <p:cTn id="42"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3"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4"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5"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6"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7"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8"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49" dur="1000" decel="50000">
                                          <p:stCondLst>
                                            <p:cond delay="0"/>
                                          </p:stCondLst>
                                        </p:cTn>
                                        <p:tgtEl>
                                          <p:spTgt spid="8">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5" presetClass="entr" presetSubtype="0" fill="hold" nodeType="clickEffect">
                                  <p:stCondLst>
                                    <p:cond delay="0"/>
                                  </p:stCondLst>
                                  <p:childTnLst>
                                    <p:set>
                                      <p:cBhvr>
                                        <p:cTn id="53" dur="1" fill="hold">
                                          <p:stCondLst>
                                            <p:cond delay="0"/>
                                          </p:stCondLst>
                                        </p:cTn>
                                        <p:tgtEl>
                                          <p:spTgt spid="8">
                                            <p:txEl>
                                              <p:pRg st="3" end="3"/>
                                            </p:txEl>
                                          </p:spTgt>
                                        </p:tgtEl>
                                        <p:attrNameLst>
                                          <p:attrName>style.visibility</p:attrName>
                                        </p:attrNameLst>
                                      </p:cBhvr>
                                      <p:to>
                                        <p:strVal val="visible"/>
                                      </p:to>
                                    </p:set>
                                    <p:anim calcmode="lin" valueType="num">
                                      <p:cBhvr>
                                        <p:cTn id="54"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57"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8">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5" presetClass="entr" presetSubtype="0" fill="hold" nodeType="clickEffect">
                                  <p:stCondLst>
                                    <p:cond delay="0"/>
                                  </p:stCondLst>
                                  <p:childTnLst>
                                    <p:set>
                                      <p:cBhvr>
                                        <p:cTn id="65" dur="1" fill="hold">
                                          <p:stCondLst>
                                            <p:cond delay="0"/>
                                          </p:stCondLst>
                                        </p:cTn>
                                        <p:tgtEl>
                                          <p:spTgt spid="8">
                                            <p:txEl>
                                              <p:pRg st="4" end="4"/>
                                            </p:txEl>
                                          </p:spTgt>
                                        </p:tgtEl>
                                        <p:attrNameLst>
                                          <p:attrName>style.visibility</p:attrName>
                                        </p:attrNameLst>
                                      </p:cBhvr>
                                      <p:to>
                                        <p:strVal val="visible"/>
                                      </p:to>
                                    </p:set>
                                    <p:anim calcmode="lin" valueType="num">
                                      <p:cBhvr>
                                        <p:cTn id="66"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67"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68"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69"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70"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71"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72"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73" dur="1000" decel="50000">
                                          <p:stCondLst>
                                            <p:cond delay="0"/>
                                          </p:stCondLst>
                                        </p:cTn>
                                        <p:tgtEl>
                                          <p:spTgt spid="8">
                                            <p:txEl>
                                              <p:pRg st="4" end="4"/>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5" presetClass="entr" presetSubtype="0" fill="hold" nodeType="clickEffect">
                                  <p:stCondLst>
                                    <p:cond delay="0"/>
                                  </p:stCondLst>
                                  <p:childTnLst>
                                    <p:set>
                                      <p:cBhvr>
                                        <p:cTn id="77" dur="1" fill="hold">
                                          <p:stCondLst>
                                            <p:cond delay="0"/>
                                          </p:stCondLst>
                                        </p:cTn>
                                        <p:tgtEl>
                                          <p:spTgt spid="8">
                                            <p:txEl>
                                              <p:pRg st="5" end="5"/>
                                            </p:txEl>
                                          </p:spTgt>
                                        </p:tgtEl>
                                        <p:attrNameLst>
                                          <p:attrName>style.visibility</p:attrName>
                                        </p:attrNameLst>
                                      </p:cBhvr>
                                      <p:to>
                                        <p:strVal val="visible"/>
                                      </p:to>
                                    </p:set>
                                    <p:anim calcmode="lin" valueType="num">
                                      <p:cBhvr>
                                        <p:cTn id="78" dur="500" decel="50000" fill="hold">
                                          <p:stCondLst>
                                            <p:cond delay="0"/>
                                          </p:stCondLst>
                                        </p:cTn>
                                        <p:tgtEl>
                                          <p:spTgt spid="8">
                                            <p:txEl>
                                              <p:pRg st="5" end="5"/>
                                            </p:txEl>
                                          </p:spTgt>
                                        </p:tgtEl>
                                        <p:attrNameLst>
                                          <p:attrName>style.rotation</p:attrName>
                                        </p:attrNameLst>
                                      </p:cBhvr>
                                      <p:tavLst>
                                        <p:tav tm="0">
                                          <p:val>
                                            <p:fltVal val="-90"/>
                                          </p:val>
                                        </p:tav>
                                        <p:tav tm="100000">
                                          <p:val>
                                            <p:fltVal val="0"/>
                                          </p:val>
                                        </p:tav>
                                      </p:tavLst>
                                    </p:anim>
                                    <p:anim calcmode="lin" valueType="num">
                                      <p:cBhvr>
                                        <p:cTn id="79" dur="500" decel="50000" fill="hold">
                                          <p:stCondLst>
                                            <p:cond delay="0"/>
                                          </p:stCondLst>
                                        </p:cTn>
                                        <p:tgtEl>
                                          <p:spTgt spid="8">
                                            <p:txEl>
                                              <p:pRg st="5" end="5"/>
                                            </p:txEl>
                                          </p:spTgt>
                                        </p:tgtEl>
                                        <p:attrNameLst>
                                          <p:attrName>ppt_w</p:attrName>
                                        </p:attrNameLst>
                                      </p:cBhvr>
                                      <p:tavLst>
                                        <p:tav tm="0">
                                          <p:val>
                                            <p:strVal val="#ppt_w"/>
                                          </p:val>
                                        </p:tav>
                                        <p:tav tm="100000">
                                          <p:val>
                                            <p:strVal val="#ppt_w*.05"/>
                                          </p:val>
                                        </p:tav>
                                      </p:tavLst>
                                    </p:anim>
                                    <p:anim calcmode="lin" valueType="num">
                                      <p:cBhvr>
                                        <p:cTn id="80" dur="500" accel="50000" fill="hold">
                                          <p:stCondLst>
                                            <p:cond delay="500"/>
                                          </p:stCondLst>
                                        </p:cTn>
                                        <p:tgtEl>
                                          <p:spTgt spid="8">
                                            <p:txEl>
                                              <p:pRg st="5" end="5"/>
                                            </p:txEl>
                                          </p:spTgt>
                                        </p:tgtEl>
                                        <p:attrNameLst>
                                          <p:attrName>ppt_w</p:attrName>
                                        </p:attrNameLst>
                                      </p:cBhvr>
                                      <p:tavLst>
                                        <p:tav tm="0">
                                          <p:val>
                                            <p:strVal val="#ppt_w*.05"/>
                                          </p:val>
                                        </p:tav>
                                        <p:tav tm="100000">
                                          <p:val>
                                            <p:strVal val="#ppt_w"/>
                                          </p:val>
                                        </p:tav>
                                      </p:tavLst>
                                    </p:anim>
                                    <p:anim calcmode="lin" valueType="num">
                                      <p:cBhvr>
                                        <p:cTn id="81" dur="1000" fill="hold"/>
                                        <p:tgtEl>
                                          <p:spTgt spid="8">
                                            <p:txEl>
                                              <p:pRg st="5" end="5"/>
                                            </p:txEl>
                                          </p:spTgt>
                                        </p:tgtEl>
                                        <p:attrNameLst>
                                          <p:attrName>ppt_h</p:attrName>
                                        </p:attrNameLst>
                                      </p:cBhvr>
                                      <p:tavLst>
                                        <p:tav tm="0">
                                          <p:val>
                                            <p:strVal val="#ppt_h"/>
                                          </p:val>
                                        </p:tav>
                                        <p:tav tm="100000">
                                          <p:val>
                                            <p:strVal val="#ppt_h"/>
                                          </p:val>
                                        </p:tav>
                                      </p:tavLst>
                                    </p:anim>
                                    <p:anim calcmode="lin" valueType="num">
                                      <p:cBhvr>
                                        <p:cTn id="82" dur="500" decel="50000" fill="hold">
                                          <p:stCondLst>
                                            <p:cond delay="0"/>
                                          </p:stCondLst>
                                        </p:cTn>
                                        <p:tgtEl>
                                          <p:spTgt spid="8">
                                            <p:txEl>
                                              <p:pRg st="5" end="5"/>
                                            </p:txEl>
                                          </p:spTgt>
                                        </p:tgtEl>
                                        <p:attrNameLst>
                                          <p:attrName>ppt_x</p:attrName>
                                        </p:attrNameLst>
                                      </p:cBhvr>
                                      <p:tavLst>
                                        <p:tav tm="0">
                                          <p:val>
                                            <p:strVal val="#ppt_x+.4"/>
                                          </p:val>
                                        </p:tav>
                                        <p:tav tm="100000">
                                          <p:val>
                                            <p:strVal val="#ppt_x"/>
                                          </p:val>
                                        </p:tav>
                                      </p:tavLst>
                                    </p:anim>
                                    <p:anim calcmode="lin" valueType="num">
                                      <p:cBhvr>
                                        <p:cTn id="83" dur="500" decel="50000" fill="hold">
                                          <p:stCondLst>
                                            <p:cond delay="0"/>
                                          </p:stCondLst>
                                        </p:cTn>
                                        <p:tgtEl>
                                          <p:spTgt spid="8">
                                            <p:txEl>
                                              <p:pRg st="5" end="5"/>
                                            </p:txEl>
                                          </p:spTgt>
                                        </p:tgtEl>
                                        <p:attrNameLst>
                                          <p:attrName>ppt_y</p:attrName>
                                        </p:attrNameLst>
                                      </p:cBhvr>
                                      <p:tavLst>
                                        <p:tav tm="0">
                                          <p:val>
                                            <p:strVal val="#ppt_y-.2"/>
                                          </p:val>
                                        </p:tav>
                                        <p:tav tm="100000">
                                          <p:val>
                                            <p:strVal val="#ppt_y+.1"/>
                                          </p:val>
                                        </p:tav>
                                      </p:tavLst>
                                    </p:anim>
                                    <p:anim calcmode="lin" valueType="num">
                                      <p:cBhvr>
                                        <p:cTn id="84" dur="500" accel="50000" fill="hold">
                                          <p:stCondLst>
                                            <p:cond delay="500"/>
                                          </p:stCondLst>
                                        </p:cTn>
                                        <p:tgtEl>
                                          <p:spTgt spid="8">
                                            <p:txEl>
                                              <p:pRg st="5" end="5"/>
                                            </p:txEl>
                                          </p:spTgt>
                                        </p:tgtEl>
                                        <p:attrNameLst>
                                          <p:attrName>ppt_y</p:attrName>
                                        </p:attrNameLst>
                                      </p:cBhvr>
                                      <p:tavLst>
                                        <p:tav tm="0">
                                          <p:val>
                                            <p:strVal val="#ppt_y+.1"/>
                                          </p:val>
                                        </p:tav>
                                        <p:tav tm="100000">
                                          <p:val>
                                            <p:strVal val="#ppt_y"/>
                                          </p:val>
                                        </p:tav>
                                      </p:tavLst>
                                    </p:anim>
                                    <p:animEffect transition="in" filter="fade">
                                      <p:cBhvr>
                                        <p:cTn id="85" dur="1000" decel="50000">
                                          <p:stCondLst>
                                            <p:cond delay="0"/>
                                          </p:stCondLst>
                                        </p:cTn>
                                        <p:tgtEl>
                                          <p:spTgt spid="8">
                                            <p:txEl>
                                              <p:pRg st="5" end="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5" presetClass="entr" presetSubtype="0" fill="hold" nodeType="clickEffect">
                                  <p:stCondLst>
                                    <p:cond delay="0"/>
                                  </p:stCondLst>
                                  <p:childTnLst>
                                    <p:set>
                                      <p:cBhvr>
                                        <p:cTn id="89" dur="1" fill="hold">
                                          <p:stCondLst>
                                            <p:cond delay="0"/>
                                          </p:stCondLst>
                                        </p:cTn>
                                        <p:tgtEl>
                                          <p:spTgt spid="8">
                                            <p:txEl>
                                              <p:pRg st="6" end="6"/>
                                            </p:txEl>
                                          </p:spTgt>
                                        </p:tgtEl>
                                        <p:attrNameLst>
                                          <p:attrName>style.visibility</p:attrName>
                                        </p:attrNameLst>
                                      </p:cBhvr>
                                      <p:to>
                                        <p:strVal val="visible"/>
                                      </p:to>
                                    </p:set>
                                    <p:anim calcmode="lin" valueType="num">
                                      <p:cBhvr>
                                        <p:cTn id="90" dur="500" decel="50000" fill="hold">
                                          <p:stCondLst>
                                            <p:cond delay="0"/>
                                          </p:stCondLst>
                                        </p:cTn>
                                        <p:tgtEl>
                                          <p:spTgt spid="8">
                                            <p:txEl>
                                              <p:pRg st="6" end="6"/>
                                            </p:txEl>
                                          </p:spTgt>
                                        </p:tgtEl>
                                        <p:attrNameLst>
                                          <p:attrName>style.rotation</p:attrName>
                                        </p:attrNameLst>
                                      </p:cBhvr>
                                      <p:tavLst>
                                        <p:tav tm="0">
                                          <p:val>
                                            <p:fltVal val="-90"/>
                                          </p:val>
                                        </p:tav>
                                        <p:tav tm="100000">
                                          <p:val>
                                            <p:fltVal val="0"/>
                                          </p:val>
                                        </p:tav>
                                      </p:tavLst>
                                    </p:anim>
                                    <p:anim calcmode="lin" valueType="num">
                                      <p:cBhvr>
                                        <p:cTn id="91" dur="500" decel="50000" fill="hold">
                                          <p:stCondLst>
                                            <p:cond delay="0"/>
                                          </p:stCondLst>
                                        </p:cTn>
                                        <p:tgtEl>
                                          <p:spTgt spid="8">
                                            <p:txEl>
                                              <p:pRg st="6" end="6"/>
                                            </p:txEl>
                                          </p:spTgt>
                                        </p:tgtEl>
                                        <p:attrNameLst>
                                          <p:attrName>ppt_w</p:attrName>
                                        </p:attrNameLst>
                                      </p:cBhvr>
                                      <p:tavLst>
                                        <p:tav tm="0">
                                          <p:val>
                                            <p:strVal val="#ppt_w"/>
                                          </p:val>
                                        </p:tav>
                                        <p:tav tm="100000">
                                          <p:val>
                                            <p:strVal val="#ppt_w*.05"/>
                                          </p:val>
                                        </p:tav>
                                      </p:tavLst>
                                    </p:anim>
                                    <p:anim calcmode="lin" valueType="num">
                                      <p:cBhvr>
                                        <p:cTn id="92" dur="500" accel="50000" fill="hold">
                                          <p:stCondLst>
                                            <p:cond delay="500"/>
                                          </p:stCondLst>
                                        </p:cTn>
                                        <p:tgtEl>
                                          <p:spTgt spid="8">
                                            <p:txEl>
                                              <p:pRg st="6" end="6"/>
                                            </p:txEl>
                                          </p:spTgt>
                                        </p:tgtEl>
                                        <p:attrNameLst>
                                          <p:attrName>ppt_w</p:attrName>
                                        </p:attrNameLst>
                                      </p:cBhvr>
                                      <p:tavLst>
                                        <p:tav tm="0">
                                          <p:val>
                                            <p:strVal val="#ppt_w*.05"/>
                                          </p:val>
                                        </p:tav>
                                        <p:tav tm="100000">
                                          <p:val>
                                            <p:strVal val="#ppt_w"/>
                                          </p:val>
                                        </p:tav>
                                      </p:tavLst>
                                    </p:anim>
                                    <p:anim calcmode="lin" valueType="num">
                                      <p:cBhvr>
                                        <p:cTn id="93" dur="1000" fill="hold"/>
                                        <p:tgtEl>
                                          <p:spTgt spid="8">
                                            <p:txEl>
                                              <p:pRg st="6" end="6"/>
                                            </p:txEl>
                                          </p:spTgt>
                                        </p:tgtEl>
                                        <p:attrNameLst>
                                          <p:attrName>ppt_h</p:attrName>
                                        </p:attrNameLst>
                                      </p:cBhvr>
                                      <p:tavLst>
                                        <p:tav tm="0">
                                          <p:val>
                                            <p:strVal val="#ppt_h"/>
                                          </p:val>
                                        </p:tav>
                                        <p:tav tm="100000">
                                          <p:val>
                                            <p:strVal val="#ppt_h"/>
                                          </p:val>
                                        </p:tav>
                                      </p:tavLst>
                                    </p:anim>
                                    <p:anim calcmode="lin" valueType="num">
                                      <p:cBhvr>
                                        <p:cTn id="94" dur="500" decel="50000" fill="hold">
                                          <p:stCondLst>
                                            <p:cond delay="0"/>
                                          </p:stCondLst>
                                        </p:cTn>
                                        <p:tgtEl>
                                          <p:spTgt spid="8">
                                            <p:txEl>
                                              <p:pRg st="6" end="6"/>
                                            </p:txEl>
                                          </p:spTgt>
                                        </p:tgtEl>
                                        <p:attrNameLst>
                                          <p:attrName>ppt_x</p:attrName>
                                        </p:attrNameLst>
                                      </p:cBhvr>
                                      <p:tavLst>
                                        <p:tav tm="0">
                                          <p:val>
                                            <p:strVal val="#ppt_x+.4"/>
                                          </p:val>
                                        </p:tav>
                                        <p:tav tm="100000">
                                          <p:val>
                                            <p:strVal val="#ppt_x"/>
                                          </p:val>
                                        </p:tav>
                                      </p:tavLst>
                                    </p:anim>
                                    <p:anim calcmode="lin" valueType="num">
                                      <p:cBhvr>
                                        <p:cTn id="95" dur="500" decel="50000" fill="hold">
                                          <p:stCondLst>
                                            <p:cond delay="0"/>
                                          </p:stCondLst>
                                        </p:cTn>
                                        <p:tgtEl>
                                          <p:spTgt spid="8">
                                            <p:txEl>
                                              <p:pRg st="6" end="6"/>
                                            </p:txEl>
                                          </p:spTgt>
                                        </p:tgtEl>
                                        <p:attrNameLst>
                                          <p:attrName>ppt_y</p:attrName>
                                        </p:attrNameLst>
                                      </p:cBhvr>
                                      <p:tavLst>
                                        <p:tav tm="0">
                                          <p:val>
                                            <p:strVal val="#ppt_y-.2"/>
                                          </p:val>
                                        </p:tav>
                                        <p:tav tm="100000">
                                          <p:val>
                                            <p:strVal val="#ppt_y+.1"/>
                                          </p:val>
                                        </p:tav>
                                      </p:tavLst>
                                    </p:anim>
                                    <p:anim calcmode="lin" valueType="num">
                                      <p:cBhvr>
                                        <p:cTn id="96" dur="500" accel="50000" fill="hold">
                                          <p:stCondLst>
                                            <p:cond delay="500"/>
                                          </p:stCondLst>
                                        </p:cTn>
                                        <p:tgtEl>
                                          <p:spTgt spid="8">
                                            <p:txEl>
                                              <p:pRg st="6" end="6"/>
                                            </p:txEl>
                                          </p:spTgt>
                                        </p:tgtEl>
                                        <p:attrNameLst>
                                          <p:attrName>ppt_y</p:attrName>
                                        </p:attrNameLst>
                                      </p:cBhvr>
                                      <p:tavLst>
                                        <p:tav tm="0">
                                          <p:val>
                                            <p:strVal val="#ppt_y+.1"/>
                                          </p:val>
                                        </p:tav>
                                        <p:tav tm="100000">
                                          <p:val>
                                            <p:strVal val="#ppt_y"/>
                                          </p:val>
                                        </p:tav>
                                      </p:tavLst>
                                    </p:anim>
                                    <p:animEffect transition="in" filter="fade">
                                      <p:cBhvr>
                                        <p:cTn id="97" dur="1000" decel="50000">
                                          <p:stCondLst>
                                            <p:cond delay="0"/>
                                          </p:stCondLst>
                                        </p:cTn>
                                        <p:tgtEl>
                                          <p:spTgt spid="8">
                                            <p:txEl>
                                              <p:pRg st="6" end="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5" presetClass="entr" presetSubtype="0" fill="hold" nodeType="clickEffect">
                                  <p:stCondLst>
                                    <p:cond delay="0"/>
                                  </p:stCondLst>
                                  <p:childTnLst>
                                    <p:set>
                                      <p:cBhvr>
                                        <p:cTn id="101" dur="1" fill="hold">
                                          <p:stCondLst>
                                            <p:cond delay="0"/>
                                          </p:stCondLst>
                                        </p:cTn>
                                        <p:tgtEl>
                                          <p:spTgt spid="8">
                                            <p:txEl>
                                              <p:pRg st="7" end="7"/>
                                            </p:txEl>
                                          </p:spTgt>
                                        </p:tgtEl>
                                        <p:attrNameLst>
                                          <p:attrName>style.visibility</p:attrName>
                                        </p:attrNameLst>
                                      </p:cBhvr>
                                      <p:to>
                                        <p:strVal val="visible"/>
                                      </p:to>
                                    </p:set>
                                    <p:anim calcmode="lin" valueType="num">
                                      <p:cBhvr>
                                        <p:cTn id="102" dur="500" decel="50000" fill="hold">
                                          <p:stCondLst>
                                            <p:cond delay="0"/>
                                          </p:stCondLst>
                                        </p:cTn>
                                        <p:tgtEl>
                                          <p:spTgt spid="8">
                                            <p:txEl>
                                              <p:pRg st="7" end="7"/>
                                            </p:txEl>
                                          </p:spTgt>
                                        </p:tgtEl>
                                        <p:attrNameLst>
                                          <p:attrName>style.rotation</p:attrName>
                                        </p:attrNameLst>
                                      </p:cBhvr>
                                      <p:tavLst>
                                        <p:tav tm="0">
                                          <p:val>
                                            <p:fltVal val="-90"/>
                                          </p:val>
                                        </p:tav>
                                        <p:tav tm="100000">
                                          <p:val>
                                            <p:fltVal val="0"/>
                                          </p:val>
                                        </p:tav>
                                      </p:tavLst>
                                    </p:anim>
                                    <p:anim calcmode="lin" valueType="num">
                                      <p:cBhvr>
                                        <p:cTn id="103" dur="500" decel="50000" fill="hold">
                                          <p:stCondLst>
                                            <p:cond delay="0"/>
                                          </p:stCondLst>
                                        </p:cTn>
                                        <p:tgtEl>
                                          <p:spTgt spid="8">
                                            <p:txEl>
                                              <p:pRg st="7" end="7"/>
                                            </p:txEl>
                                          </p:spTgt>
                                        </p:tgtEl>
                                        <p:attrNameLst>
                                          <p:attrName>ppt_w</p:attrName>
                                        </p:attrNameLst>
                                      </p:cBhvr>
                                      <p:tavLst>
                                        <p:tav tm="0">
                                          <p:val>
                                            <p:strVal val="#ppt_w"/>
                                          </p:val>
                                        </p:tav>
                                        <p:tav tm="100000">
                                          <p:val>
                                            <p:strVal val="#ppt_w*.05"/>
                                          </p:val>
                                        </p:tav>
                                      </p:tavLst>
                                    </p:anim>
                                    <p:anim calcmode="lin" valueType="num">
                                      <p:cBhvr>
                                        <p:cTn id="104" dur="500" accel="50000" fill="hold">
                                          <p:stCondLst>
                                            <p:cond delay="500"/>
                                          </p:stCondLst>
                                        </p:cTn>
                                        <p:tgtEl>
                                          <p:spTgt spid="8">
                                            <p:txEl>
                                              <p:pRg st="7" end="7"/>
                                            </p:txEl>
                                          </p:spTgt>
                                        </p:tgtEl>
                                        <p:attrNameLst>
                                          <p:attrName>ppt_w</p:attrName>
                                        </p:attrNameLst>
                                      </p:cBhvr>
                                      <p:tavLst>
                                        <p:tav tm="0">
                                          <p:val>
                                            <p:strVal val="#ppt_w*.05"/>
                                          </p:val>
                                        </p:tav>
                                        <p:tav tm="100000">
                                          <p:val>
                                            <p:strVal val="#ppt_w"/>
                                          </p:val>
                                        </p:tav>
                                      </p:tavLst>
                                    </p:anim>
                                    <p:anim calcmode="lin" valueType="num">
                                      <p:cBhvr>
                                        <p:cTn id="105" dur="1000" fill="hold"/>
                                        <p:tgtEl>
                                          <p:spTgt spid="8">
                                            <p:txEl>
                                              <p:pRg st="7" end="7"/>
                                            </p:txEl>
                                          </p:spTgt>
                                        </p:tgtEl>
                                        <p:attrNameLst>
                                          <p:attrName>ppt_h</p:attrName>
                                        </p:attrNameLst>
                                      </p:cBhvr>
                                      <p:tavLst>
                                        <p:tav tm="0">
                                          <p:val>
                                            <p:strVal val="#ppt_h"/>
                                          </p:val>
                                        </p:tav>
                                        <p:tav tm="100000">
                                          <p:val>
                                            <p:strVal val="#ppt_h"/>
                                          </p:val>
                                        </p:tav>
                                      </p:tavLst>
                                    </p:anim>
                                    <p:anim calcmode="lin" valueType="num">
                                      <p:cBhvr>
                                        <p:cTn id="106" dur="500" decel="50000" fill="hold">
                                          <p:stCondLst>
                                            <p:cond delay="0"/>
                                          </p:stCondLst>
                                        </p:cTn>
                                        <p:tgtEl>
                                          <p:spTgt spid="8">
                                            <p:txEl>
                                              <p:pRg st="7" end="7"/>
                                            </p:txEl>
                                          </p:spTgt>
                                        </p:tgtEl>
                                        <p:attrNameLst>
                                          <p:attrName>ppt_x</p:attrName>
                                        </p:attrNameLst>
                                      </p:cBhvr>
                                      <p:tavLst>
                                        <p:tav tm="0">
                                          <p:val>
                                            <p:strVal val="#ppt_x+.4"/>
                                          </p:val>
                                        </p:tav>
                                        <p:tav tm="100000">
                                          <p:val>
                                            <p:strVal val="#ppt_x"/>
                                          </p:val>
                                        </p:tav>
                                      </p:tavLst>
                                    </p:anim>
                                    <p:anim calcmode="lin" valueType="num">
                                      <p:cBhvr>
                                        <p:cTn id="107" dur="500" decel="50000" fill="hold">
                                          <p:stCondLst>
                                            <p:cond delay="0"/>
                                          </p:stCondLst>
                                        </p:cTn>
                                        <p:tgtEl>
                                          <p:spTgt spid="8">
                                            <p:txEl>
                                              <p:pRg st="7" end="7"/>
                                            </p:txEl>
                                          </p:spTgt>
                                        </p:tgtEl>
                                        <p:attrNameLst>
                                          <p:attrName>ppt_y</p:attrName>
                                        </p:attrNameLst>
                                      </p:cBhvr>
                                      <p:tavLst>
                                        <p:tav tm="0">
                                          <p:val>
                                            <p:strVal val="#ppt_y-.2"/>
                                          </p:val>
                                        </p:tav>
                                        <p:tav tm="100000">
                                          <p:val>
                                            <p:strVal val="#ppt_y+.1"/>
                                          </p:val>
                                        </p:tav>
                                      </p:tavLst>
                                    </p:anim>
                                    <p:anim calcmode="lin" valueType="num">
                                      <p:cBhvr>
                                        <p:cTn id="108" dur="500" accel="50000" fill="hold">
                                          <p:stCondLst>
                                            <p:cond delay="500"/>
                                          </p:stCondLst>
                                        </p:cTn>
                                        <p:tgtEl>
                                          <p:spTgt spid="8">
                                            <p:txEl>
                                              <p:pRg st="7" end="7"/>
                                            </p:txEl>
                                          </p:spTgt>
                                        </p:tgtEl>
                                        <p:attrNameLst>
                                          <p:attrName>ppt_y</p:attrName>
                                        </p:attrNameLst>
                                      </p:cBhvr>
                                      <p:tavLst>
                                        <p:tav tm="0">
                                          <p:val>
                                            <p:strVal val="#ppt_y+.1"/>
                                          </p:val>
                                        </p:tav>
                                        <p:tav tm="100000">
                                          <p:val>
                                            <p:strVal val="#ppt_y"/>
                                          </p:val>
                                        </p:tav>
                                      </p:tavLst>
                                    </p:anim>
                                    <p:animEffect transition="in" filter="fade">
                                      <p:cBhvr>
                                        <p:cTn id="109" dur="1000" decel="50000">
                                          <p:stCondLst>
                                            <p:cond delay="0"/>
                                          </p:stCondLst>
                                        </p:cTn>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01 High visibility clothing.png">
            <a:extLst>
              <a:ext uri="{FF2B5EF4-FFF2-40B4-BE49-F238E27FC236}">
                <a16:creationId xmlns:a16="http://schemas.microsoft.com/office/drawing/2014/main" id="{F2499663-096B-42B8-BED4-FEBB847952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95963" y="2024854"/>
            <a:ext cx="3348037"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Personal protective equipment</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5795963" cy="5416868"/>
          </a:xfrm>
          <a:prstGeom prst="rect">
            <a:avLst/>
          </a:prstGeom>
          <a:noFill/>
        </p:spPr>
        <p:txBody>
          <a:bodyPr wrap="square" lIns="360000" rIns="360000">
            <a:spAutoFit/>
          </a:bodyPr>
          <a:lstStyle/>
          <a:p>
            <a:pPr>
              <a:spcAft>
                <a:spcPts val="600"/>
              </a:spcAft>
              <a:defRPr/>
            </a:pPr>
            <a:r>
              <a:rPr lang="en-GB" sz="2800" b="1" dirty="0"/>
              <a:t>High-visibility clothing</a:t>
            </a:r>
            <a:endParaRPr lang="en-GB" sz="2800" dirty="0"/>
          </a:p>
          <a:p>
            <a:pPr marL="355600" indent="-355600">
              <a:spcAft>
                <a:spcPts val="600"/>
              </a:spcAft>
              <a:buFont typeface="Arial" pitchFamily="34" charset="0"/>
              <a:buChar char="•"/>
              <a:defRPr/>
            </a:pPr>
            <a:r>
              <a:rPr lang="en-GB" sz="2800" dirty="0"/>
              <a:t>High-visibility clothing is worn by those who need to be seen during poor lighting or weather conditions, or when working in environments where there is a lot of moving machinery.</a:t>
            </a:r>
          </a:p>
          <a:p>
            <a:pPr marL="355600" indent="-355600">
              <a:spcAft>
                <a:spcPts val="600"/>
              </a:spcAft>
              <a:buFont typeface="Arial" pitchFamily="34" charset="0"/>
              <a:buChar char="•"/>
              <a:defRPr/>
            </a:pPr>
            <a:r>
              <a:rPr lang="en-GB" sz="2800" dirty="0"/>
              <a:t>Most construction sites require all persons to wear high-visibility clothing whilst on site.</a:t>
            </a:r>
            <a:endParaRPr lang="en-GB" dirty="0"/>
          </a:p>
        </p:txBody>
      </p:sp>
    </p:spTree>
    <p:extLst>
      <p:ext uri="{BB962C8B-B14F-4D97-AF65-F5344CB8AC3E}">
        <p14:creationId xmlns:p14="http://schemas.microsoft.com/office/powerpoint/2010/main" val="94132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0" dur="1000" fill="hold"/>
                                        <p:tgtEl>
                                          <p:spTgt spid="4"/>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4"/>
                                        </p:tgtEl>
                                      </p:cBhvr>
                                    </p:animEffect>
                                  </p:childTnLst>
                                </p:cTn>
                              </p:par>
                              <p:par>
                                <p:cTn id="15" presetID="25" presetClass="entr" presetSubtype="0" fill="hold"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p:cTn id="1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 calcmode="lin" valueType="num">
                                      <p:cBhvr>
                                        <p:cTn id="29"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2"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8">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5" presetClass="entr" presetSubtype="0" fill="hold"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 calcmode="lin" valueType="num">
                                      <p:cBhvr>
                                        <p:cTn id="41"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4"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Personal protective equipment</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5795963" cy="5416868"/>
          </a:xfrm>
          <a:prstGeom prst="rect">
            <a:avLst/>
          </a:prstGeom>
          <a:noFill/>
        </p:spPr>
        <p:txBody>
          <a:bodyPr wrap="square" lIns="360000" rIns="360000">
            <a:spAutoFit/>
          </a:bodyPr>
          <a:lstStyle/>
          <a:p>
            <a:pPr>
              <a:spcAft>
                <a:spcPts val="600"/>
              </a:spcAft>
              <a:defRPr/>
            </a:pPr>
            <a:r>
              <a:rPr lang="en-GB" sz="2800" b="1" dirty="0"/>
              <a:t>Hand protection</a:t>
            </a:r>
            <a:endParaRPr lang="en-GB" sz="2800" dirty="0"/>
          </a:p>
          <a:p>
            <a:pPr marL="355600" indent="-355600">
              <a:spcAft>
                <a:spcPts val="600"/>
              </a:spcAft>
              <a:buFont typeface="Arial" pitchFamily="34" charset="0"/>
              <a:buChar char="•"/>
              <a:defRPr/>
            </a:pPr>
            <a:r>
              <a:rPr lang="en-GB" sz="2800" dirty="0"/>
              <a:t>A wide assortment of gloves, hand pads, sleeves and wristlets can be used where there are hazards present that can cause arm and hand injuries, such as burns, electrical shock or absorption of chemicals.</a:t>
            </a:r>
          </a:p>
          <a:p>
            <a:pPr marL="355600" indent="-355600">
              <a:spcAft>
                <a:spcPts val="600"/>
              </a:spcAft>
              <a:buFont typeface="Arial" pitchFamily="34" charset="0"/>
              <a:buChar char="•"/>
              <a:defRPr/>
            </a:pPr>
            <a:r>
              <a:rPr lang="en-GB" sz="2800" dirty="0"/>
              <a:t>Wearing the wrong sort of glove or defective gloves is a major problem.</a:t>
            </a:r>
            <a:endParaRPr lang="en-GB" dirty="0"/>
          </a:p>
        </p:txBody>
      </p:sp>
      <p:pic>
        <p:nvPicPr>
          <p:cNvPr id="5" name="Picture 4" descr="03 Protective gloves.png">
            <a:extLst>
              <a:ext uri="{FF2B5EF4-FFF2-40B4-BE49-F238E27FC236}">
                <a16:creationId xmlns:a16="http://schemas.microsoft.com/office/drawing/2014/main" id="{D6DF747F-C0E0-4C6F-AEEA-0DD1AE8A366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13475" y="1844824"/>
            <a:ext cx="2930525" cy="472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560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par>
                                <p:cTn id="15" presetID="25" presetClass="entr" presetSubtype="0" fill="hold"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p:cTn id="1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 calcmode="lin" valueType="num">
                                      <p:cBhvr>
                                        <p:cTn id="29"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2"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8">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5" presetClass="entr" presetSubtype="0" fill="hold"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 calcmode="lin" valueType="num">
                                      <p:cBhvr>
                                        <p:cTn id="41"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4"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2 Eye protection.png">
            <a:extLst>
              <a:ext uri="{FF2B5EF4-FFF2-40B4-BE49-F238E27FC236}">
                <a16:creationId xmlns:a16="http://schemas.microsoft.com/office/drawing/2014/main" id="{A7E74896-F00E-493F-AA7F-1C9CBF231C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4551363"/>
            <a:ext cx="3363912" cy="230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Personal protective equipment</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9144000" cy="3754874"/>
          </a:xfrm>
          <a:prstGeom prst="rect">
            <a:avLst/>
          </a:prstGeom>
          <a:noFill/>
        </p:spPr>
        <p:txBody>
          <a:bodyPr wrap="square" lIns="360000" rIns="360000">
            <a:spAutoFit/>
          </a:bodyPr>
          <a:lstStyle/>
          <a:p>
            <a:pPr>
              <a:spcAft>
                <a:spcPts val="600"/>
              </a:spcAft>
              <a:defRPr/>
            </a:pPr>
            <a:r>
              <a:rPr lang="en-GB" sz="3200" b="1" dirty="0"/>
              <a:t>Eye protection</a:t>
            </a:r>
            <a:endParaRPr lang="en-GB" sz="3200" dirty="0"/>
          </a:p>
          <a:p>
            <a:pPr marL="355600" indent="-355600">
              <a:spcAft>
                <a:spcPts val="600"/>
              </a:spcAft>
              <a:buFont typeface="Arial" pitchFamily="34" charset="0"/>
              <a:buChar char="•"/>
              <a:defRPr/>
            </a:pPr>
            <a:r>
              <a:rPr lang="en-GB" sz="2800" dirty="0"/>
              <a:t>Forms of eye protection include goggles, visors, shields and face screens.</a:t>
            </a:r>
          </a:p>
          <a:p>
            <a:pPr marL="355600" indent="-355600">
              <a:spcAft>
                <a:spcPts val="600"/>
              </a:spcAft>
              <a:buFont typeface="Arial" pitchFamily="34" charset="0"/>
              <a:buChar char="•"/>
              <a:defRPr/>
            </a:pPr>
            <a:r>
              <a:rPr lang="en-GB" sz="2800" dirty="0"/>
              <a:t>Eye protection is required by law when working in hazardous areas and should be worn to protect from possible injuries caused by corrosive substances, welding/soldering, and using hammers, chisels and power drills.</a:t>
            </a:r>
            <a:endParaRPr lang="en-GB" dirty="0"/>
          </a:p>
        </p:txBody>
      </p:sp>
    </p:spTree>
    <p:extLst>
      <p:ext uri="{BB962C8B-B14F-4D97-AF65-F5344CB8AC3E}">
        <p14:creationId xmlns:p14="http://schemas.microsoft.com/office/powerpoint/2010/main" val="2652763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0" dur="1000" fill="hold"/>
                                        <p:tgtEl>
                                          <p:spTgt spid="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gtEl>
                                      </p:cBhvr>
                                    </p:animEffect>
                                  </p:childTnLst>
                                </p:cTn>
                              </p:par>
                              <p:par>
                                <p:cTn id="15" presetID="25" presetClass="entr" presetSubtype="0" fill="hold"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p:cTn id="1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 calcmode="lin" valueType="num">
                                      <p:cBhvr>
                                        <p:cTn id="29"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2"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8">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5" presetClass="entr" presetSubtype="0" fill="hold"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 calcmode="lin" valueType="num">
                                      <p:cBhvr>
                                        <p:cTn id="41"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4"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Personal protective equipment</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5795963" cy="5416868"/>
          </a:xfrm>
          <a:prstGeom prst="rect">
            <a:avLst/>
          </a:prstGeom>
          <a:noFill/>
        </p:spPr>
        <p:txBody>
          <a:bodyPr wrap="square" lIns="360000" rIns="360000">
            <a:spAutoFit/>
          </a:bodyPr>
          <a:lstStyle/>
          <a:p>
            <a:pPr>
              <a:spcAft>
                <a:spcPts val="600"/>
              </a:spcAft>
              <a:defRPr/>
            </a:pPr>
            <a:r>
              <a:rPr lang="en-GB" sz="2800" b="1" dirty="0"/>
              <a:t>Head protection</a:t>
            </a:r>
            <a:endParaRPr lang="en-GB" sz="2800" dirty="0"/>
          </a:p>
          <a:p>
            <a:pPr marL="355600" indent="-355600">
              <a:spcAft>
                <a:spcPts val="600"/>
              </a:spcAft>
              <a:buFont typeface="Arial" pitchFamily="34" charset="0"/>
              <a:buChar char="•"/>
              <a:defRPr/>
            </a:pPr>
            <a:r>
              <a:rPr lang="en-GB" sz="2800" dirty="0"/>
              <a:t>Helmets protect from falling objects and the risk of hitting your head on objects such as scaffolding.</a:t>
            </a:r>
          </a:p>
          <a:p>
            <a:pPr marL="355600" indent="-355600">
              <a:spcAft>
                <a:spcPts val="600"/>
              </a:spcAft>
              <a:buFont typeface="Arial" pitchFamily="34" charset="0"/>
              <a:buChar char="•"/>
              <a:defRPr/>
            </a:pPr>
            <a:r>
              <a:rPr lang="en-GB" sz="2800" dirty="0"/>
              <a:t>Head protection is also required when working in confined spaces, as the likelihood of banging your head on the structure where you are working is greatly increased.</a:t>
            </a:r>
            <a:endParaRPr lang="en-GB" dirty="0"/>
          </a:p>
        </p:txBody>
      </p:sp>
      <p:pic>
        <p:nvPicPr>
          <p:cNvPr id="6" name="Picture 5" descr="04 Hard hat.png">
            <a:extLst>
              <a:ext uri="{FF2B5EF4-FFF2-40B4-BE49-F238E27FC236}">
                <a16:creationId xmlns:a16="http://schemas.microsoft.com/office/drawing/2014/main" id="{2B052F5B-01D6-4387-A8A0-82CE83E799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4162" y="2301648"/>
            <a:ext cx="3779838"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290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0" dur="1000" fill="hold"/>
                                        <p:tgtEl>
                                          <p:spTgt spid="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gtEl>
                                      </p:cBhvr>
                                    </p:animEffect>
                                  </p:childTnLst>
                                </p:cTn>
                              </p:par>
                              <p:par>
                                <p:cTn id="15" presetID="25" presetClass="entr" presetSubtype="0" fill="hold"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p:cTn id="1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 calcmode="lin" valueType="num">
                                      <p:cBhvr>
                                        <p:cTn id="29"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2"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8">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5" presetClass="entr" presetSubtype="0" fill="hold"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 calcmode="lin" valueType="num">
                                      <p:cBhvr>
                                        <p:cTn id="41"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4"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05 Safety footwear.png">
            <a:extLst>
              <a:ext uri="{FF2B5EF4-FFF2-40B4-BE49-F238E27FC236}">
                <a16:creationId xmlns:a16="http://schemas.microsoft.com/office/drawing/2014/main" id="{B669BB30-160A-4043-AC5B-4A9C458540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0774" y="2475419"/>
            <a:ext cx="4213226" cy="300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Personal protective equipment</a:t>
            </a:r>
          </a:p>
        </p:txBody>
      </p:sp>
      <p:sp>
        <p:nvSpPr>
          <p:cNvPr id="8" name="TextBox 7">
            <a:extLst>
              <a:ext uri="{FF2B5EF4-FFF2-40B4-BE49-F238E27FC236}">
                <a16:creationId xmlns:a16="http://schemas.microsoft.com/office/drawing/2014/main" id="{9E36579A-F674-4D6C-8743-33B0BADE2943}"/>
              </a:ext>
            </a:extLst>
          </p:cNvPr>
          <p:cNvSpPr txBox="1"/>
          <p:nvPr/>
        </p:nvSpPr>
        <p:spPr>
          <a:xfrm>
            <a:off x="1" y="1268760"/>
            <a:ext cx="5436096" cy="4985980"/>
          </a:xfrm>
          <a:prstGeom prst="rect">
            <a:avLst/>
          </a:prstGeom>
          <a:noFill/>
        </p:spPr>
        <p:txBody>
          <a:bodyPr wrap="square" lIns="360000" rIns="360000">
            <a:spAutoFit/>
          </a:bodyPr>
          <a:lstStyle/>
          <a:p>
            <a:pPr>
              <a:spcAft>
                <a:spcPts val="600"/>
              </a:spcAft>
              <a:defRPr/>
            </a:pPr>
            <a:r>
              <a:rPr lang="en-GB" sz="2800" b="1" dirty="0"/>
              <a:t>Foot protection</a:t>
            </a:r>
            <a:endParaRPr lang="en-GB" sz="2800" dirty="0"/>
          </a:p>
          <a:p>
            <a:pPr marL="355600" indent="-355600">
              <a:spcAft>
                <a:spcPts val="600"/>
              </a:spcAft>
              <a:buFont typeface="Arial" pitchFamily="34" charset="0"/>
              <a:buChar char="•"/>
              <a:defRPr/>
            </a:pPr>
            <a:r>
              <a:rPr lang="en-GB" sz="2800" dirty="0"/>
              <a:t>These protect against heavy objects falling on your feet, and boots can also provide ankle and lower leg protection.</a:t>
            </a:r>
          </a:p>
          <a:p>
            <a:pPr marL="355600" indent="-355600">
              <a:spcAft>
                <a:spcPts val="600"/>
              </a:spcAft>
              <a:buFont typeface="Arial" pitchFamily="34" charset="0"/>
              <a:buChar char="•"/>
              <a:defRPr/>
            </a:pPr>
            <a:r>
              <a:rPr lang="en-GB" sz="2800" dirty="0"/>
              <a:t>Boots, such as wellington style boots, can also provide protection against chemicals and other unpleasant substances.</a:t>
            </a:r>
            <a:endParaRPr lang="en-GB" dirty="0"/>
          </a:p>
        </p:txBody>
      </p:sp>
    </p:spTree>
    <p:extLst>
      <p:ext uri="{BB962C8B-B14F-4D97-AF65-F5344CB8AC3E}">
        <p14:creationId xmlns:p14="http://schemas.microsoft.com/office/powerpoint/2010/main" val="291401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par>
                                <p:cTn id="15" presetID="25" presetClass="entr" presetSubtype="0" fill="hold"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p:cTn id="1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 calcmode="lin" valueType="num">
                                      <p:cBhvr>
                                        <p:cTn id="29"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2"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8">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5" presetClass="entr" presetSubtype="0" fill="hold"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 calcmode="lin" valueType="num">
                                      <p:cBhvr>
                                        <p:cTn id="41"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4"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6 Hearing protection.png">
            <a:extLst>
              <a:ext uri="{FF2B5EF4-FFF2-40B4-BE49-F238E27FC236}">
                <a16:creationId xmlns:a16="http://schemas.microsoft.com/office/drawing/2014/main" id="{500304D6-BC70-4A90-B5AC-567916E609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89615" y="2082114"/>
            <a:ext cx="4646612"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Personal protective equipment</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5795963" cy="2754600"/>
          </a:xfrm>
          <a:prstGeom prst="rect">
            <a:avLst/>
          </a:prstGeom>
          <a:noFill/>
        </p:spPr>
        <p:txBody>
          <a:bodyPr wrap="square" lIns="360000" rIns="360000">
            <a:spAutoFit/>
          </a:bodyPr>
          <a:lstStyle/>
          <a:p>
            <a:pPr>
              <a:spcAft>
                <a:spcPts val="600"/>
              </a:spcAft>
              <a:defRPr/>
            </a:pPr>
            <a:r>
              <a:rPr lang="en-GB" sz="2800" b="1" dirty="0"/>
              <a:t>Hearing protection</a:t>
            </a:r>
            <a:endParaRPr lang="en-GB" sz="2800" dirty="0"/>
          </a:p>
          <a:p>
            <a:pPr marL="355600" indent="-355600">
              <a:spcAft>
                <a:spcPts val="600"/>
              </a:spcAft>
              <a:buFont typeface="Arial" pitchFamily="34" charset="0"/>
              <a:buChar char="•"/>
              <a:defRPr/>
            </a:pPr>
            <a:r>
              <a:rPr lang="en-GB" sz="2800" dirty="0"/>
              <a:t>Noise is an invisible enemy. Hearing protection, such as ear defenders, is required if noise levels are above 80 decibels.</a:t>
            </a:r>
            <a:endParaRPr lang="en-GB" dirty="0"/>
          </a:p>
        </p:txBody>
      </p:sp>
    </p:spTree>
    <p:extLst>
      <p:ext uri="{BB962C8B-B14F-4D97-AF65-F5344CB8AC3E}">
        <p14:creationId xmlns:p14="http://schemas.microsoft.com/office/powerpoint/2010/main" val="43352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10" dur="1000" fill="hold"/>
                                        <p:tgtEl>
                                          <p:spTgt spid="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gtEl>
                                      </p:cBhvr>
                                    </p:animEffect>
                                  </p:childTnLst>
                                </p:cTn>
                              </p:par>
                              <p:par>
                                <p:cTn id="15" presetID="25" presetClass="entr" presetSubtype="0" fill="hold"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p:cTn id="1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 calcmode="lin" valueType="num">
                                      <p:cBhvr>
                                        <p:cTn id="29"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2"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sz="quarter" idx="4294967295"/>
          </p:nvPr>
        </p:nvSpPr>
        <p:spPr>
          <a:xfrm>
            <a:off x="0" y="476672"/>
            <a:ext cx="9144000" cy="792088"/>
          </a:xfrm>
          <a:prstGeom prst="rect">
            <a:avLst/>
          </a:prstGeom>
        </p:spPr>
        <p:txBody>
          <a:bodyPr/>
          <a:lstStyle/>
          <a:p>
            <a:r>
              <a:rPr lang="en-GB" altLang="en-US" dirty="0">
                <a:solidFill>
                  <a:srgbClr val="FF0000"/>
                </a:solidFill>
              </a:rPr>
              <a:t>Personal protective equipment</a:t>
            </a:r>
          </a:p>
        </p:txBody>
      </p:sp>
      <p:sp>
        <p:nvSpPr>
          <p:cNvPr id="8" name="TextBox 7">
            <a:extLst>
              <a:ext uri="{FF2B5EF4-FFF2-40B4-BE49-F238E27FC236}">
                <a16:creationId xmlns:a16="http://schemas.microsoft.com/office/drawing/2014/main" id="{9E36579A-F674-4D6C-8743-33B0BADE2943}"/>
              </a:ext>
            </a:extLst>
          </p:cNvPr>
          <p:cNvSpPr txBox="1"/>
          <p:nvPr/>
        </p:nvSpPr>
        <p:spPr>
          <a:xfrm>
            <a:off x="0" y="1268760"/>
            <a:ext cx="5795963" cy="4308872"/>
          </a:xfrm>
          <a:prstGeom prst="rect">
            <a:avLst/>
          </a:prstGeom>
          <a:noFill/>
        </p:spPr>
        <p:txBody>
          <a:bodyPr wrap="square" lIns="360000" rIns="360000">
            <a:spAutoFit/>
          </a:bodyPr>
          <a:lstStyle/>
          <a:p>
            <a:pPr eaLnBrk="1" hangingPunct="1">
              <a:spcAft>
                <a:spcPts val="600"/>
              </a:spcAft>
            </a:pPr>
            <a:r>
              <a:rPr lang="en-GB" altLang="en-US" sz="2400" b="1" dirty="0"/>
              <a:t>Respiratory protection</a:t>
            </a:r>
            <a:endParaRPr lang="en-GB" altLang="en-US" sz="2400" dirty="0"/>
          </a:p>
          <a:p>
            <a:pPr marL="457200" indent="-457200" eaLnBrk="1" hangingPunct="1">
              <a:spcAft>
                <a:spcPts val="600"/>
              </a:spcAft>
              <a:buFont typeface="Arial" panose="020B0604020202020204" pitchFamily="34" charset="0"/>
              <a:buChar char="•"/>
            </a:pPr>
            <a:r>
              <a:rPr lang="en-GB" altLang="en-US" sz="2400" dirty="0"/>
              <a:t>Cutting and grinding materials, such as wood and cement, create a large amount of dust and fumes. Moreover, materials such as solvents can also cause respiratory problems.</a:t>
            </a:r>
          </a:p>
          <a:p>
            <a:pPr marL="457200" indent="-457200" eaLnBrk="1" hangingPunct="1">
              <a:spcAft>
                <a:spcPts val="600"/>
              </a:spcAft>
              <a:buFont typeface="Arial" panose="020B0604020202020204" pitchFamily="34" charset="0"/>
              <a:buChar char="•"/>
            </a:pPr>
            <a:r>
              <a:rPr lang="en-GB" altLang="en-US" sz="2400" dirty="0"/>
              <a:t>Respirators and dust masks protect from airborne particles which can cause serious lung damage and breathing problems.</a:t>
            </a:r>
          </a:p>
        </p:txBody>
      </p:sp>
      <p:pic>
        <p:nvPicPr>
          <p:cNvPr id="5" name="Picture 4" descr="07 Respiratory protection.png">
            <a:extLst>
              <a:ext uri="{FF2B5EF4-FFF2-40B4-BE49-F238E27FC236}">
                <a16:creationId xmlns:a16="http://schemas.microsoft.com/office/drawing/2014/main" id="{BA730C1F-B487-412D-A490-C95B68CCA9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00285" y="1737360"/>
            <a:ext cx="3048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627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par>
                                <p:cTn id="15" presetID="25" presetClass="entr" presetSubtype="0" fill="hold" nodeType="with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p:cTn id="1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8">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 calcmode="lin" valueType="num">
                                      <p:cBhvr>
                                        <p:cTn id="29"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2"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8">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5" presetClass="entr" presetSubtype="0" fill="hold" nodeType="clickEffect">
                                  <p:stCondLst>
                                    <p:cond delay="0"/>
                                  </p:stCondLst>
                                  <p:childTnLst>
                                    <p:set>
                                      <p:cBhvr>
                                        <p:cTn id="40" dur="1" fill="hold">
                                          <p:stCondLst>
                                            <p:cond delay="0"/>
                                          </p:stCondLst>
                                        </p:cTn>
                                        <p:tgtEl>
                                          <p:spTgt spid="8">
                                            <p:txEl>
                                              <p:pRg st="2" end="2"/>
                                            </p:txEl>
                                          </p:spTgt>
                                        </p:tgtEl>
                                        <p:attrNameLst>
                                          <p:attrName>style.visibility</p:attrName>
                                        </p:attrNameLst>
                                      </p:cBhvr>
                                      <p:to>
                                        <p:strVal val="visible"/>
                                      </p:to>
                                    </p:set>
                                    <p:anim calcmode="lin" valueType="num">
                                      <p:cBhvr>
                                        <p:cTn id="41"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4"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579</TotalTime>
  <Words>504</Words>
  <Application>Microsoft Office PowerPoint</Application>
  <PresentationFormat>On-screen Show (4:3)</PresentationFormat>
  <Paragraphs>46</Paragraphs>
  <Slides>11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Custom Design</vt:lpstr>
      <vt:lpstr>PowerPoint Presentation</vt:lpstr>
      <vt:lpstr>Personal protective equipment</vt:lpstr>
      <vt:lpstr>Personal protective equipment</vt:lpstr>
      <vt:lpstr>Personal protective equipment</vt:lpstr>
      <vt:lpstr>Personal protective equipment</vt:lpstr>
      <vt:lpstr>Personal protective equipment</vt:lpstr>
      <vt:lpstr>Personal protective equipment</vt:lpstr>
      <vt:lpstr>Personal protective equipment</vt:lpstr>
      <vt:lpstr>Personal protective equipment</vt:lpstr>
      <vt:lpstr>Personal protective equipment</vt:lpstr>
      <vt:lpstr>PowerPoint Presentation</vt:lpstr>
    </vt:vector>
  </TitlesOfParts>
  <Company>City &amp; Guilds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Bob Hibbert</cp:lastModifiedBy>
  <cp:revision>123</cp:revision>
  <dcterms:created xsi:type="dcterms:W3CDTF">2010-05-25T15:15:29Z</dcterms:created>
  <dcterms:modified xsi:type="dcterms:W3CDTF">2017-10-14T19:18:47Z</dcterms:modified>
</cp:coreProperties>
</file>