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sldIdLst>
    <p:sldId id="26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277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D10E6CD-ADED-4413-9361-6F53074E3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56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76672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SmartScreen_ logo">
            <a:extLst>
              <a:ext uri="{FF2B5EF4-FFF2-40B4-BE49-F238E27FC236}">
                <a16:creationId xmlns:a16="http://schemas.microsoft.com/office/drawing/2014/main" id="{0CF8DC73-35C1-4C24-9F2B-D6B9F7694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" y="55673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6D47103-46BE-42C7-A385-8E8C48B4D0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26876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Safety signs and symbols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Safety signs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-22602" y="1268760"/>
            <a:ext cx="9166601" cy="38472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If a hazard cannot be adequately controlled by any other means then it must be marked with a safety sign.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Every employer must ensure that their employees are trained in the meaning of safety signs.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Emergency escape routes and firefighting equipment must have their locations identified with safety signs. </a:t>
            </a:r>
          </a:p>
        </p:txBody>
      </p:sp>
    </p:spTree>
    <p:extLst>
      <p:ext uri="{BB962C8B-B14F-4D97-AF65-F5344CB8AC3E}">
        <p14:creationId xmlns:p14="http://schemas.microsoft.com/office/powerpoint/2010/main" val="13790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Safety signs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-22602" y="1268760"/>
            <a:ext cx="9166601" cy="2523768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715963" indent="-715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US" sz="3200" dirty="0"/>
              <a:t>Warning signs.</a:t>
            </a:r>
          </a:p>
          <a:p>
            <a:pPr marL="715963" indent="-715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US" sz="3200" dirty="0"/>
              <a:t>Information signs (advisory).</a:t>
            </a:r>
          </a:p>
          <a:p>
            <a:pPr marL="715963" indent="-715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US" sz="3200" dirty="0"/>
              <a:t>Mandatory signs.</a:t>
            </a:r>
          </a:p>
          <a:p>
            <a:pPr marL="715963" indent="-715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US" sz="3200" dirty="0"/>
              <a:t>Prohibition signs. </a:t>
            </a:r>
          </a:p>
        </p:txBody>
      </p:sp>
    </p:spTree>
    <p:extLst>
      <p:ext uri="{BB962C8B-B14F-4D97-AF65-F5344CB8AC3E}">
        <p14:creationId xmlns:p14="http://schemas.microsoft.com/office/powerpoint/2010/main" val="36786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Warning signs</a:t>
            </a:r>
          </a:p>
        </p:txBody>
      </p:sp>
      <p:pic>
        <p:nvPicPr>
          <p:cNvPr id="4" name="Picture 3" descr="Warning 01 Danger Electricity - Large.PNG">
            <a:extLst>
              <a:ext uri="{FF2B5EF4-FFF2-40B4-BE49-F238E27FC236}">
                <a16:creationId xmlns:a16="http://schemas.microsoft.com/office/drawing/2014/main" id="{70470EFD-DC6E-44DF-AA2A-52F056DE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30178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Warning 02 Drop - Large.PNG">
            <a:extLst>
              <a:ext uri="{FF2B5EF4-FFF2-40B4-BE49-F238E27FC236}">
                <a16:creationId xmlns:a16="http://schemas.microsoft.com/office/drawing/2014/main" id="{2C261849-5929-49C7-B437-BB671BDC7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989138"/>
            <a:ext cx="302577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Warning 03 General - Large.PNG">
            <a:extLst>
              <a:ext uri="{FF2B5EF4-FFF2-40B4-BE49-F238E27FC236}">
                <a16:creationId xmlns:a16="http://schemas.microsoft.com/office/drawing/2014/main" id="{4F3362C2-EDAE-4557-BCF1-3CC87471D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1989138"/>
            <a:ext cx="30178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04B4E5-B247-4AE5-819A-B878C8D84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52963"/>
            <a:ext cx="3059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 dirty="0">
                <a:solidFill>
                  <a:srgbClr val="FF0000"/>
                </a:solidFill>
              </a:rPr>
              <a:t>Danger Electricity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884DC-EC73-4E2E-9555-92C78C5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6529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Drop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7FB3A-E5F2-4B15-B401-515F27740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652963"/>
            <a:ext cx="3059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5546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Information signs (advisory)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42C67-C917-4112-9A64-77472939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" y="5868988"/>
            <a:ext cx="3060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Fire Exit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16AFC-A34E-489E-B2A3-B6CFBA274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5834063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First Aid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1B18B-C2CA-4EED-BA61-3D4E491CF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5868988"/>
            <a:ext cx="30591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Fire Assembly Point</a:t>
            </a:r>
          </a:p>
        </p:txBody>
      </p:sp>
      <p:pic>
        <p:nvPicPr>
          <p:cNvPr id="15" name="Picture 14" descr="Information 01 Fire Exit - Large.png">
            <a:extLst>
              <a:ext uri="{FF2B5EF4-FFF2-40B4-BE49-F238E27FC236}">
                <a16:creationId xmlns:a16="http://schemas.microsoft.com/office/drawing/2014/main" id="{71E79767-6ADA-4F66-996F-AE7EFC08A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835150"/>
            <a:ext cx="3057525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Information 02 First Aid - Large.png">
            <a:extLst>
              <a:ext uri="{FF2B5EF4-FFF2-40B4-BE49-F238E27FC236}">
                <a16:creationId xmlns:a16="http://schemas.microsoft.com/office/drawing/2014/main" id="{77D7A013-6406-478D-B44B-D106E9745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835150"/>
            <a:ext cx="3057525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Information 03 Fire Assembly Point - Large.png">
            <a:extLst>
              <a:ext uri="{FF2B5EF4-FFF2-40B4-BE49-F238E27FC236}">
                <a16:creationId xmlns:a16="http://schemas.microsoft.com/office/drawing/2014/main" id="{42490951-2506-4568-82DF-22D7FE44F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835150"/>
            <a:ext cx="3055937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51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Mandatory 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B5369-74EB-4C6A-BE46-E1FCBC722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5084763"/>
            <a:ext cx="3059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Safety helmet must be worn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EAB1F-04F4-4724-9AD0-ACDF96BF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5084763"/>
            <a:ext cx="3060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Ear Protection must be worn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5CF4-334E-4985-89B5-17FC7DB3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5084763"/>
            <a:ext cx="3060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Eye Protection must be worn</a:t>
            </a:r>
          </a:p>
        </p:txBody>
      </p:sp>
      <p:pic>
        <p:nvPicPr>
          <p:cNvPr id="6" name="Picture 5" descr="Mandatory 01 Safety helmet must be worn - Large.PNG">
            <a:extLst>
              <a:ext uri="{FF2B5EF4-FFF2-40B4-BE49-F238E27FC236}">
                <a16:creationId xmlns:a16="http://schemas.microsoft.com/office/drawing/2014/main" id="{BD7D3B6F-C405-4974-9B58-7E21BB3E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989138"/>
            <a:ext cx="3087688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Mandatory 02 Ear Protection must be worn - Large.PNG">
            <a:extLst>
              <a:ext uri="{FF2B5EF4-FFF2-40B4-BE49-F238E27FC236}">
                <a16:creationId xmlns:a16="http://schemas.microsoft.com/office/drawing/2014/main" id="{68617298-8CBA-436B-BD8E-A1D028782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1989138"/>
            <a:ext cx="30972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Mandatory 03 Eye Protection must be worn - Large.PNG">
            <a:extLst>
              <a:ext uri="{FF2B5EF4-FFF2-40B4-BE49-F238E27FC236}">
                <a16:creationId xmlns:a16="http://schemas.microsoft.com/office/drawing/2014/main" id="{643107B8-ABFB-4787-A0BF-23FF623E3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1989138"/>
            <a:ext cx="30972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Prohibition 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83186-93F9-40AC-9E0B-29A96F2C1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29213"/>
            <a:ext cx="3059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No Smoking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B764D-C1F3-40E2-978C-6FD557B35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129213"/>
            <a:ext cx="30607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Do Not Extinguish With Water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3A529-6C98-4B19-9611-49BB98E4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129213"/>
            <a:ext cx="30591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800" b="1">
                <a:solidFill>
                  <a:srgbClr val="FF0000"/>
                </a:solidFill>
              </a:rPr>
              <a:t>No unauthorised Persons</a:t>
            </a:r>
          </a:p>
        </p:txBody>
      </p:sp>
      <p:pic>
        <p:nvPicPr>
          <p:cNvPr id="6" name="Picture 5" descr="Prohibition 01 No Smoking - Large.PNG">
            <a:extLst>
              <a:ext uri="{FF2B5EF4-FFF2-40B4-BE49-F238E27FC236}">
                <a16:creationId xmlns:a16="http://schemas.microsoft.com/office/drawing/2014/main" id="{3931F372-8CAC-4508-9548-F73369D9C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3588"/>
            <a:ext cx="3059113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Prohibition 02 Do Not Extinguish With Water - Large.PNG">
            <a:extLst>
              <a:ext uri="{FF2B5EF4-FFF2-40B4-BE49-F238E27FC236}">
                <a16:creationId xmlns:a16="http://schemas.microsoft.com/office/drawing/2014/main" id="{71DF5611-2F61-4C3B-BCD7-A112C78F2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033588"/>
            <a:ext cx="3060700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Prohibition 03 No unauthorised Persons - Large.PNG">
            <a:extLst>
              <a:ext uri="{FF2B5EF4-FFF2-40B4-BE49-F238E27FC236}">
                <a16:creationId xmlns:a16="http://schemas.microsoft.com/office/drawing/2014/main" id="{3771A9E1-0B23-4216-B29C-B86AA3BFC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033588"/>
            <a:ext cx="3059112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8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Firefighting equipment signs</a:t>
            </a:r>
          </a:p>
        </p:txBody>
      </p:sp>
      <p:pic>
        <p:nvPicPr>
          <p:cNvPr id="10" name="Picture 9" descr="Fire 01 Fire Call point - Large.png">
            <a:extLst>
              <a:ext uri="{FF2B5EF4-FFF2-40B4-BE49-F238E27FC236}">
                <a16:creationId xmlns:a16="http://schemas.microsoft.com/office/drawing/2014/main" id="{253609C6-6AAC-4504-8349-2ABDAD0D6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81213"/>
            <a:ext cx="26368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Fire 02 Extinguisher - Large.png">
            <a:extLst>
              <a:ext uri="{FF2B5EF4-FFF2-40B4-BE49-F238E27FC236}">
                <a16:creationId xmlns:a16="http://schemas.microsoft.com/office/drawing/2014/main" id="{E3D9EC1B-738D-449B-931B-9556FE2C0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2074863"/>
            <a:ext cx="2670175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Fire 03 Extinguisher - Large.png">
            <a:extLst>
              <a:ext uri="{FF2B5EF4-FFF2-40B4-BE49-F238E27FC236}">
                <a16:creationId xmlns:a16="http://schemas.microsoft.com/office/drawing/2014/main" id="{28DCBC50-41E0-48D7-9AC3-3F0C293C0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2081213"/>
            <a:ext cx="291782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7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Symbols for hazardous substances</a:t>
            </a:r>
          </a:p>
        </p:txBody>
      </p:sp>
      <p:pic>
        <p:nvPicPr>
          <p:cNvPr id="10" name="Picture 9" descr="01 Toxic Symbol.PNG">
            <a:extLst>
              <a:ext uri="{FF2B5EF4-FFF2-40B4-BE49-F238E27FC236}">
                <a16:creationId xmlns:a16="http://schemas.microsoft.com/office/drawing/2014/main" id="{0062FA19-6A94-428A-8878-6A52400DD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02 Harmful Symbol.PNG">
            <a:extLst>
              <a:ext uri="{FF2B5EF4-FFF2-40B4-BE49-F238E27FC236}">
                <a16:creationId xmlns:a16="http://schemas.microsoft.com/office/drawing/2014/main" id="{62F92473-ECDD-4637-94CA-DEBBF8C00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4775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03 Corrosive Symbol.PNG">
            <a:extLst>
              <a:ext uri="{FF2B5EF4-FFF2-40B4-BE49-F238E27FC236}">
                <a16:creationId xmlns:a16="http://schemas.microsoft.com/office/drawing/2014/main" id="{80885D75-74EB-49CF-AE34-4A21A961F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3200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04 Irritant Symbol.PNG">
            <a:extLst>
              <a:ext uri="{FF2B5EF4-FFF2-40B4-BE49-F238E27FC236}">
                <a16:creationId xmlns:a16="http://schemas.microsoft.com/office/drawing/2014/main" id="{A59C8F2C-7046-4BAB-BB6E-66027A713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0038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05 Oxidising Symbol.PNG">
            <a:extLst>
              <a:ext uri="{FF2B5EF4-FFF2-40B4-BE49-F238E27FC236}">
                <a16:creationId xmlns:a16="http://schemas.microsoft.com/office/drawing/2014/main" id="{F7DCCB4A-C67B-4D82-8291-19137AF58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276350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06 Highly Flammable Symbol.PNG">
            <a:extLst>
              <a:ext uri="{FF2B5EF4-FFF2-40B4-BE49-F238E27FC236}">
                <a16:creationId xmlns:a16="http://schemas.microsoft.com/office/drawing/2014/main" id="{B570FF79-0D78-4CD3-A703-78D182FCF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644775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07 Extremely Flammable Symbol.PNG">
            <a:extLst>
              <a:ext uri="{FF2B5EF4-FFF2-40B4-BE49-F238E27FC236}">
                <a16:creationId xmlns:a16="http://schemas.microsoft.com/office/drawing/2014/main" id="{8E8DB2B7-4759-4372-9306-F562CE7B7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805363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8EC9C9-A6E1-4A88-9A2A-91560D9E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276350"/>
            <a:ext cx="2808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 u="sng">
                <a:solidFill>
                  <a:srgbClr val="FF0000"/>
                </a:solidFill>
              </a:rPr>
              <a:t>Toxic</a:t>
            </a:r>
            <a:r>
              <a:rPr lang="en-GB" altLang="en-US" sz="1800"/>
              <a:t>:</a:t>
            </a:r>
          </a:p>
          <a:p>
            <a:pPr eaLnBrk="1" hangingPunct="1"/>
            <a:r>
              <a:rPr lang="en-GB" altLang="en-US" sz="1800"/>
              <a:t>Chemicals that at low levels cause damage to health.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D88A9-6AE9-4863-8641-2FA257A9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44775"/>
            <a:ext cx="28082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 u="sng">
                <a:solidFill>
                  <a:srgbClr val="FF0000"/>
                </a:solidFill>
              </a:rPr>
              <a:t>Harmful</a:t>
            </a:r>
            <a:r>
              <a:rPr lang="en-GB" altLang="en-US" sz="1800"/>
              <a:t>:</a:t>
            </a:r>
          </a:p>
          <a:p>
            <a:pPr eaLnBrk="1" hangingPunct="1"/>
            <a:r>
              <a:rPr lang="en-GB" altLang="en-US" sz="1800"/>
              <a:t>Chemicals that may cause damage to health.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8B3FAC-0339-4389-87A3-4801DC66D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13200"/>
            <a:ext cx="2808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 u="sng">
                <a:solidFill>
                  <a:srgbClr val="FF0000"/>
                </a:solidFill>
              </a:rPr>
              <a:t>Corrosive</a:t>
            </a:r>
            <a:r>
              <a:rPr lang="en-GB" altLang="en-US" sz="1800"/>
              <a:t>:</a:t>
            </a:r>
          </a:p>
          <a:p>
            <a:pPr eaLnBrk="1" hangingPunct="1"/>
            <a:r>
              <a:rPr lang="en-GB" altLang="en-US" sz="1800"/>
              <a:t>Chemicals that may destroy living tissue on contact.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1C69F-8BBF-42EB-89A8-87D1D0EDF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276350"/>
            <a:ext cx="2808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 u="sng">
                <a:solidFill>
                  <a:srgbClr val="FF0000"/>
                </a:solidFill>
              </a:rPr>
              <a:t>Oxidising</a:t>
            </a:r>
            <a:r>
              <a:rPr lang="en-GB" altLang="en-US" sz="1800"/>
              <a:t>:</a:t>
            </a:r>
          </a:p>
          <a:p>
            <a:pPr eaLnBrk="1" hangingPunct="1"/>
            <a:r>
              <a:rPr lang="en-GB" altLang="en-US" sz="1800"/>
              <a:t>Chemicals that react exothermically with other chemicals.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2F6B70-B9BB-41B7-8334-319B51D84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644775"/>
            <a:ext cx="3563937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 u="sng">
                <a:solidFill>
                  <a:srgbClr val="FF0000"/>
                </a:solidFill>
              </a:rPr>
              <a:t>Highly flammable</a:t>
            </a:r>
            <a:r>
              <a:rPr lang="en-GB" altLang="en-US" sz="1800"/>
              <a:t>:</a:t>
            </a:r>
          </a:p>
          <a:p>
            <a:pPr eaLnBrk="1" hangingPunct="1"/>
            <a:r>
              <a:rPr lang="en-GB" altLang="en-US" sz="1800"/>
              <a:t>Chemicals that may catch fire in contact with air, only need brief contact with an ignition source, have a very low flash point or evolve highly flammable gases in contact with water.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DAFC5-E3DE-418C-A998-54FEEE69D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805363"/>
            <a:ext cx="35639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 u="sng">
                <a:solidFill>
                  <a:srgbClr val="FF0000"/>
                </a:solidFill>
              </a:rPr>
              <a:t>Extremely flammable</a:t>
            </a:r>
            <a:r>
              <a:rPr lang="en-GB" altLang="en-US" sz="1800"/>
              <a:t>:</a:t>
            </a:r>
          </a:p>
          <a:p>
            <a:pPr eaLnBrk="1" hangingPunct="1"/>
            <a:r>
              <a:rPr lang="en-GB" altLang="en-US" sz="1800"/>
              <a:t>Chemicals that have an extremely low flash point and boiling point, and gases that catch fire in contact with air.</a:t>
            </a:r>
          </a:p>
        </p:txBody>
      </p:sp>
    </p:spTree>
    <p:extLst>
      <p:ext uri="{BB962C8B-B14F-4D97-AF65-F5344CB8AC3E}">
        <p14:creationId xmlns:p14="http://schemas.microsoft.com/office/powerpoint/2010/main" val="6725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249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Custom Design</vt:lpstr>
      <vt:lpstr>PowerPoint Presentation</vt:lpstr>
      <vt:lpstr>Safety signs</vt:lpstr>
      <vt:lpstr>Safety signs</vt:lpstr>
      <vt:lpstr>Warning signs</vt:lpstr>
      <vt:lpstr>Information signs (advisory)</vt:lpstr>
      <vt:lpstr>Mandatory signs</vt:lpstr>
      <vt:lpstr>Prohibition signs</vt:lpstr>
      <vt:lpstr>Firefighting equipment signs</vt:lpstr>
      <vt:lpstr>Symbols for hazardous substances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126</cp:revision>
  <dcterms:created xsi:type="dcterms:W3CDTF">2010-05-25T15:15:29Z</dcterms:created>
  <dcterms:modified xsi:type="dcterms:W3CDTF">2017-10-14T19:32:07Z</dcterms:modified>
</cp:coreProperties>
</file>