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7"/>
  </p:notesMasterIdLst>
  <p:sldIdLst>
    <p:sldId id="269" r:id="rId2"/>
    <p:sldId id="295" r:id="rId3"/>
    <p:sldId id="308" r:id="rId4"/>
    <p:sldId id="309" r:id="rId5"/>
    <p:sldId id="310" r:id="rId6"/>
    <p:sldId id="311" r:id="rId7"/>
    <p:sldId id="312" r:id="rId8"/>
    <p:sldId id="313" r:id="rId9"/>
    <p:sldId id="314" r:id="rId10"/>
    <p:sldId id="315" r:id="rId11"/>
    <p:sldId id="316" r:id="rId12"/>
    <p:sldId id="317" r:id="rId13"/>
    <p:sldId id="318" r:id="rId14"/>
    <p:sldId id="319" r:id="rId15"/>
    <p:sldId id="277" r:id="rId16"/>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95" autoAdjust="0"/>
  </p:normalViewPr>
  <p:slideViewPr>
    <p:cSldViewPr>
      <p:cViewPr varScale="1">
        <p:scale>
          <a:sx n="65" d="100"/>
          <a:sy n="65" d="100"/>
        </p:scale>
        <p:origin x="8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D10E6CD-ADED-4413-9361-6F53074E3A1D}" type="slidenum">
              <a:rPr lang="en-GB"/>
              <a:pPr>
                <a:defRPr/>
              </a:pPr>
              <a:t>‹#›</a:t>
            </a:fld>
            <a:endParaRPr lang="en-GB"/>
          </a:p>
        </p:txBody>
      </p:sp>
    </p:spTree>
    <p:extLst>
      <p:ext uri="{BB962C8B-B14F-4D97-AF65-F5344CB8AC3E}">
        <p14:creationId xmlns:p14="http://schemas.microsoft.com/office/powerpoint/2010/main" val="3628956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43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userDrawn="1"/>
        </p:nvSpPr>
        <p:spPr bwMode="auto">
          <a:xfrm>
            <a:off x="0" y="476672"/>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8" name="Picture 7" descr="SmartScreen_ logo">
            <a:extLst>
              <a:ext uri="{FF2B5EF4-FFF2-40B4-BE49-F238E27FC236}">
                <a16:creationId xmlns:a16="http://schemas.microsoft.com/office/drawing/2014/main" id="{0CF8DC73-35C1-4C24-9F2B-D6B9F769468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75" y="55673"/>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7">
            <a:extLst>
              <a:ext uri="{FF2B5EF4-FFF2-40B4-BE49-F238E27FC236}">
                <a16:creationId xmlns:a16="http://schemas.microsoft.com/office/drawing/2014/main" id="{86D47103-46BE-42C7-A385-8E8C48B4D08C}"/>
              </a:ext>
            </a:extLst>
          </p:cNvPr>
          <p:cNvSpPr>
            <a:spLocks noChangeShapeType="1"/>
          </p:cNvSpPr>
          <p:nvPr userDrawn="1"/>
        </p:nvSpPr>
        <p:spPr bwMode="auto">
          <a:xfrm>
            <a:off x="0" y="1268760"/>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4099"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a:spcBef>
                <a:spcPts val="0"/>
              </a:spcBef>
              <a:buFontTx/>
              <a:buNone/>
            </a:pPr>
            <a:r>
              <a:rPr lang="en-GB" altLang="en-US" sz="4400" dirty="0">
                <a:solidFill>
                  <a:schemeClr val="bg1"/>
                </a:solidFill>
              </a:rPr>
              <a:t>Access equipment</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ccess 08.png">
            <a:extLst>
              <a:ext uri="{FF2B5EF4-FFF2-40B4-BE49-F238E27FC236}">
                <a16:creationId xmlns:a16="http://schemas.microsoft.com/office/drawing/2014/main" id="{9F19BCB3-5E6D-495A-BF9C-36154E5593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45263" y="1341438"/>
            <a:ext cx="2598737"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Other access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2924944"/>
            <a:ext cx="6545263" cy="1708160"/>
          </a:xfrm>
          <a:prstGeom prst="rect">
            <a:avLst/>
          </a:prstGeom>
          <a:noFill/>
        </p:spPr>
        <p:txBody>
          <a:bodyPr wrap="square" lIns="360000" rIns="360000">
            <a:spAutoFit/>
          </a:bodyPr>
          <a:lstStyle/>
          <a:p>
            <a:pPr>
              <a:spcAft>
                <a:spcPts val="600"/>
              </a:spcAft>
              <a:defRPr/>
            </a:pPr>
            <a:r>
              <a:rPr lang="en-GB" b="1" dirty="0"/>
              <a:t>Podiums</a:t>
            </a:r>
            <a:endParaRPr lang="en-GB" dirty="0"/>
          </a:p>
          <a:p>
            <a:pPr>
              <a:spcAft>
                <a:spcPts val="600"/>
              </a:spcAft>
              <a:defRPr/>
            </a:pPr>
            <a:r>
              <a:rPr lang="en-GB" dirty="0"/>
              <a:t>Podium steps are much better than step ladders; they offer trouble-free and secure access to ceilings and walls, and reduce the odds of falling from just a metre.</a:t>
            </a:r>
            <a:endParaRPr lang="en-GB" kern="0" dirty="0"/>
          </a:p>
        </p:txBody>
      </p:sp>
    </p:spTree>
    <p:extLst>
      <p:ext uri="{BB962C8B-B14F-4D97-AF65-F5344CB8AC3E}">
        <p14:creationId xmlns:p14="http://schemas.microsoft.com/office/powerpoint/2010/main" val="246387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1" dur="1000" fill="hold"/>
                                        <p:tgtEl>
                                          <p:spTgt spid="4"/>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4"/>
                                        </p:tgtEl>
                                      </p:cBhvr>
                                    </p:animEffect>
                                  </p:childTnLst>
                                </p:cTn>
                              </p:par>
                            </p:childTnLst>
                          </p:cTn>
                        </p:par>
                        <p:par>
                          <p:cTn id="26" fill="hold">
                            <p:stCondLst>
                              <p:cond delay="2000"/>
                            </p:stCondLst>
                            <p:childTnLst>
                              <p:par>
                                <p:cTn id="27" presetID="25" presetClass="entr" presetSubtype="0" fill="hold" nodeType="after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p:cTn id="2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 calcmode="lin" valueType="num">
                                      <p:cBhvr>
                                        <p:cTn id="4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ccess 09.png">
            <a:extLst>
              <a:ext uri="{FF2B5EF4-FFF2-40B4-BE49-F238E27FC236}">
                <a16:creationId xmlns:a16="http://schemas.microsoft.com/office/drawing/2014/main" id="{E5E06B82-3A35-49B9-93C4-7330CFAC2A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311255"/>
            <a:ext cx="39243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Other access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1" y="2924944"/>
            <a:ext cx="5292080" cy="1092607"/>
          </a:xfrm>
          <a:prstGeom prst="rect">
            <a:avLst/>
          </a:prstGeom>
          <a:noFill/>
        </p:spPr>
        <p:txBody>
          <a:bodyPr wrap="square" lIns="360000" rIns="360000">
            <a:spAutoFit/>
          </a:bodyPr>
          <a:lstStyle/>
          <a:p>
            <a:pPr>
              <a:spcAft>
                <a:spcPts val="600"/>
              </a:spcAft>
              <a:defRPr/>
            </a:pPr>
            <a:r>
              <a:rPr lang="en-GB" b="1" dirty="0"/>
              <a:t>Telescopic ladders</a:t>
            </a:r>
            <a:endParaRPr lang="en-GB" dirty="0"/>
          </a:p>
          <a:p>
            <a:pPr>
              <a:spcAft>
                <a:spcPts val="600"/>
              </a:spcAft>
              <a:defRPr/>
            </a:pPr>
            <a:r>
              <a:rPr lang="en-GB" dirty="0"/>
              <a:t>One version is just 780mm when closed but stretching to 3.3m when extended.</a:t>
            </a:r>
            <a:endParaRPr lang="en-GB" kern="0" dirty="0"/>
          </a:p>
        </p:txBody>
      </p:sp>
    </p:spTree>
    <p:extLst>
      <p:ext uri="{BB962C8B-B14F-4D97-AF65-F5344CB8AC3E}">
        <p14:creationId xmlns:p14="http://schemas.microsoft.com/office/powerpoint/2010/main" val="188671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ccess 10.png">
            <a:extLst>
              <a:ext uri="{FF2B5EF4-FFF2-40B4-BE49-F238E27FC236}">
                <a16:creationId xmlns:a16="http://schemas.microsoft.com/office/drawing/2014/main" id="{289E24C1-E9D8-420C-90DA-C5AC68B63B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5826" y="1412776"/>
            <a:ext cx="3614371" cy="544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Other access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1" y="2924944"/>
            <a:ext cx="5292080" cy="1092607"/>
          </a:xfrm>
          <a:prstGeom prst="rect">
            <a:avLst/>
          </a:prstGeom>
          <a:noFill/>
        </p:spPr>
        <p:txBody>
          <a:bodyPr wrap="square" lIns="360000" rIns="360000">
            <a:spAutoFit/>
          </a:bodyPr>
          <a:lstStyle/>
          <a:p>
            <a:pPr>
              <a:spcAft>
                <a:spcPts val="600"/>
              </a:spcAft>
              <a:defRPr/>
            </a:pPr>
            <a:r>
              <a:rPr lang="en-GB" b="1" dirty="0"/>
              <a:t>Mobile scissor lifts</a:t>
            </a:r>
            <a:endParaRPr lang="en-GB" dirty="0"/>
          </a:p>
          <a:p>
            <a:pPr>
              <a:spcAft>
                <a:spcPts val="600"/>
              </a:spcAft>
              <a:defRPr/>
            </a:pPr>
            <a:r>
              <a:rPr lang="en-GB" dirty="0"/>
              <a:t>A scissor lift is a type of platform that can usually only move vertically.</a:t>
            </a:r>
            <a:endParaRPr lang="en-GB" kern="0" dirty="0"/>
          </a:p>
        </p:txBody>
      </p:sp>
    </p:spTree>
    <p:extLst>
      <p:ext uri="{BB962C8B-B14F-4D97-AF65-F5344CB8AC3E}">
        <p14:creationId xmlns:p14="http://schemas.microsoft.com/office/powerpoint/2010/main" val="15155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Other access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2929505"/>
            <a:ext cx="5292080" cy="2323713"/>
          </a:xfrm>
          <a:prstGeom prst="rect">
            <a:avLst/>
          </a:prstGeom>
          <a:noFill/>
        </p:spPr>
        <p:txBody>
          <a:bodyPr wrap="square" lIns="360000" rIns="360000">
            <a:spAutoFit/>
          </a:bodyPr>
          <a:lstStyle/>
          <a:p>
            <a:pPr>
              <a:spcAft>
                <a:spcPts val="600"/>
              </a:spcAft>
              <a:defRPr/>
            </a:pPr>
            <a:r>
              <a:rPr lang="en-GB" b="1" dirty="0"/>
              <a:t>Cherry picker</a:t>
            </a:r>
            <a:endParaRPr lang="en-GB" dirty="0"/>
          </a:p>
          <a:p>
            <a:pPr>
              <a:spcAft>
                <a:spcPts val="600"/>
              </a:spcAft>
              <a:defRPr/>
            </a:pPr>
            <a:r>
              <a:rPr lang="en-GB" dirty="0"/>
              <a:t>A cherry picker (also known as a boom lift, man lift, basket crane or </a:t>
            </a:r>
            <a:r>
              <a:rPr lang="en-GB" dirty="0" err="1"/>
              <a:t>hydraladder</a:t>
            </a:r>
            <a:r>
              <a:rPr lang="en-GB" dirty="0"/>
              <a:t>) is a type of aerial work platform that consists of a platform or bucket at the end of a hydraulic lifting system.</a:t>
            </a:r>
            <a:endParaRPr lang="en-GB" kern="0" dirty="0"/>
          </a:p>
        </p:txBody>
      </p:sp>
      <p:pic>
        <p:nvPicPr>
          <p:cNvPr id="5" name="Picture 4" descr="Access 11.png">
            <a:extLst>
              <a:ext uri="{FF2B5EF4-FFF2-40B4-BE49-F238E27FC236}">
                <a16:creationId xmlns:a16="http://schemas.microsoft.com/office/drawing/2014/main" id="{228EE0C9-3D94-4F06-87DC-990B1456E9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7187" y="1325144"/>
            <a:ext cx="3706813" cy="553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84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ccess 12.png">
            <a:extLst>
              <a:ext uri="{FF2B5EF4-FFF2-40B4-BE49-F238E27FC236}">
                <a16:creationId xmlns:a16="http://schemas.microsoft.com/office/drawing/2014/main" id="{AD2DACEC-98DA-487C-AA10-D96655E9F0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2237" y="2722936"/>
            <a:ext cx="39417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Other access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3237281"/>
            <a:ext cx="5292080" cy="1708160"/>
          </a:xfrm>
          <a:prstGeom prst="rect">
            <a:avLst/>
          </a:prstGeom>
          <a:noFill/>
        </p:spPr>
        <p:txBody>
          <a:bodyPr wrap="square" lIns="360000" rIns="360000">
            <a:spAutoFit/>
          </a:bodyPr>
          <a:lstStyle/>
          <a:p>
            <a:pPr>
              <a:spcAft>
                <a:spcPts val="600"/>
              </a:spcAft>
              <a:defRPr/>
            </a:pPr>
            <a:r>
              <a:rPr lang="en-GB" b="1" dirty="0"/>
              <a:t>Crawling boards</a:t>
            </a:r>
            <a:endParaRPr lang="en-GB" dirty="0"/>
          </a:p>
          <a:p>
            <a:pPr>
              <a:spcAft>
                <a:spcPts val="600"/>
              </a:spcAft>
              <a:defRPr/>
            </a:pPr>
            <a:r>
              <a:rPr lang="en-GB" dirty="0"/>
              <a:t>Crawl boards are designed to be lightweight but very robust. They will enable operatives to work safely within loft spaces.</a:t>
            </a:r>
            <a:endParaRPr lang="en-GB" kern="0" dirty="0"/>
          </a:p>
        </p:txBody>
      </p:sp>
    </p:spTree>
    <p:extLst>
      <p:ext uri="{BB962C8B-B14F-4D97-AF65-F5344CB8AC3E}">
        <p14:creationId xmlns:p14="http://schemas.microsoft.com/office/powerpoint/2010/main" val="53120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8435"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eaLnBrk="1" hangingPunct="1">
              <a:spcBef>
                <a:spcPct val="0"/>
              </a:spcBef>
              <a:buFontTx/>
              <a:buNone/>
            </a:pPr>
            <a:r>
              <a:rPr lang="en-GB" altLang="en-US" sz="4400" b="1" dirty="0">
                <a:solidFill>
                  <a:schemeClr val="bg1"/>
                </a:solidFill>
              </a:rPr>
              <a:t>The End</a:t>
            </a:r>
            <a:endParaRPr lang="en-GB" altLang="en-US" sz="4400" dirty="0"/>
          </a:p>
        </p:txBody>
      </p:sp>
      <p:sp>
        <p:nvSpPr>
          <p:cNvPr id="18436"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Ladders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2606040"/>
            <a:ext cx="5219700" cy="1969770"/>
          </a:xfrm>
          <a:prstGeom prst="rect">
            <a:avLst/>
          </a:prstGeom>
          <a:noFill/>
        </p:spPr>
        <p:txBody>
          <a:bodyPr wrap="square" lIns="360000" rIns="360000">
            <a:spAutoFit/>
          </a:bodyPr>
          <a:lstStyle/>
          <a:p>
            <a:pPr>
              <a:spcAft>
                <a:spcPts val="600"/>
              </a:spcAft>
              <a:defRPr/>
            </a:pPr>
            <a:r>
              <a:rPr lang="en-GB" sz="2800" b="1" dirty="0"/>
              <a:t>Pole ladders</a:t>
            </a:r>
          </a:p>
          <a:p>
            <a:pPr marL="355600" indent="-355600">
              <a:spcAft>
                <a:spcPts val="600"/>
              </a:spcAft>
              <a:buFont typeface="Arial" pitchFamily="34" charset="0"/>
              <a:buChar char="•"/>
              <a:defRPr/>
            </a:pPr>
            <a:r>
              <a:rPr lang="en-GB" sz="2800" dirty="0"/>
              <a:t>Used to access scaffolds.</a:t>
            </a:r>
          </a:p>
          <a:p>
            <a:pPr marL="355600" indent="-355600">
              <a:spcAft>
                <a:spcPts val="600"/>
              </a:spcAft>
              <a:buFont typeface="Arial" pitchFamily="34" charset="0"/>
              <a:buChar char="•"/>
              <a:defRPr/>
            </a:pPr>
            <a:r>
              <a:rPr lang="en-GB" sz="2800" dirty="0"/>
              <a:t>Can be up to 12m in length.</a:t>
            </a:r>
            <a:endParaRPr lang="en-GB" sz="2800" kern="0" dirty="0"/>
          </a:p>
        </p:txBody>
      </p:sp>
      <p:pic>
        <p:nvPicPr>
          <p:cNvPr id="6" name="Picture 5" descr="Access 01.png">
            <a:extLst>
              <a:ext uri="{FF2B5EF4-FFF2-40B4-BE49-F238E27FC236}">
                <a16:creationId xmlns:a16="http://schemas.microsoft.com/office/drawing/2014/main" id="{4B9F9E39-1698-4F67-A07B-9BA4CC0EA1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484312"/>
            <a:ext cx="3851275"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909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1" dur="1000" fill="hold"/>
                                        <p:tgtEl>
                                          <p:spTgt spid="6"/>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
                                        </p:tgtEl>
                                      </p:cBhvr>
                                    </p:animEffect>
                                  </p:childTnLst>
                                </p:cTn>
                              </p:par>
                              <p:par>
                                <p:cTn id="26" presetID="25" presetClass="entr" presetSubtype="0" fill="hold" nodeType="with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p:cTn id="2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5" presetClass="entr" presetSubtype="0" fill="hold"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 calcmode="lin" valueType="num">
                                      <p:cBhvr>
                                        <p:cTn id="4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5" presetClass="entr" presetSubtype="0" fill="hold"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 calcmode="lin" valueType="num">
                                      <p:cBhvr>
                                        <p:cTn id="52"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5"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Ladders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2348880"/>
            <a:ext cx="5219700" cy="2754600"/>
          </a:xfrm>
          <a:prstGeom prst="rect">
            <a:avLst/>
          </a:prstGeom>
          <a:noFill/>
        </p:spPr>
        <p:txBody>
          <a:bodyPr wrap="square" lIns="360000" rIns="360000">
            <a:spAutoFit/>
          </a:bodyPr>
          <a:lstStyle/>
          <a:p>
            <a:pPr>
              <a:spcAft>
                <a:spcPts val="600"/>
              </a:spcAft>
              <a:defRPr/>
            </a:pPr>
            <a:r>
              <a:rPr lang="en-GB" sz="2800" b="1" dirty="0"/>
              <a:t>Extension ladders</a:t>
            </a:r>
          </a:p>
          <a:p>
            <a:pPr>
              <a:spcAft>
                <a:spcPts val="600"/>
              </a:spcAft>
              <a:defRPr/>
            </a:pPr>
            <a:r>
              <a:rPr lang="en-GB" sz="2800" dirty="0"/>
              <a:t>Extension – or multi-section – ladders are split into sections which can be extended to reach the required height.</a:t>
            </a:r>
            <a:endParaRPr lang="en-GB" sz="2800" kern="0" dirty="0"/>
          </a:p>
        </p:txBody>
      </p:sp>
      <p:pic>
        <p:nvPicPr>
          <p:cNvPr id="5" name="Picture 4" descr="Access 02.png">
            <a:extLst>
              <a:ext uri="{FF2B5EF4-FFF2-40B4-BE49-F238E27FC236}">
                <a16:creationId xmlns:a16="http://schemas.microsoft.com/office/drawing/2014/main" id="{BC0AC06B-2B24-47B1-BA3D-A85B3690E7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412776"/>
            <a:ext cx="3851275"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17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ccess 03.png">
            <a:extLst>
              <a:ext uri="{FF2B5EF4-FFF2-40B4-BE49-F238E27FC236}">
                <a16:creationId xmlns:a16="http://schemas.microsoft.com/office/drawing/2014/main" id="{375C1789-F2D7-4778-A28B-D2B30A4860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1700808"/>
            <a:ext cx="37084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Ladders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2348880"/>
            <a:ext cx="5219700" cy="2754600"/>
          </a:xfrm>
          <a:prstGeom prst="rect">
            <a:avLst/>
          </a:prstGeom>
          <a:noFill/>
        </p:spPr>
        <p:txBody>
          <a:bodyPr wrap="square" lIns="360000" rIns="360000">
            <a:spAutoFit/>
          </a:bodyPr>
          <a:lstStyle/>
          <a:p>
            <a:pPr>
              <a:spcAft>
                <a:spcPts val="600"/>
              </a:spcAft>
              <a:defRPr/>
            </a:pPr>
            <a:r>
              <a:rPr lang="en-GB" sz="2800" b="1" dirty="0"/>
              <a:t>Step ladders</a:t>
            </a:r>
          </a:p>
          <a:p>
            <a:pPr>
              <a:spcAft>
                <a:spcPts val="600"/>
              </a:spcAft>
              <a:defRPr/>
            </a:pPr>
            <a:r>
              <a:rPr lang="en-GB" sz="2800" dirty="0"/>
              <a:t>These are used mainly for indoor work but can also be used outside, as long as they are standing on a firm base.</a:t>
            </a:r>
            <a:endParaRPr lang="en-GB" sz="2800" kern="0" dirty="0"/>
          </a:p>
        </p:txBody>
      </p:sp>
    </p:spTree>
    <p:extLst>
      <p:ext uri="{BB962C8B-B14F-4D97-AF65-F5344CB8AC3E}">
        <p14:creationId xmlns:p14="http://schemas.microsoft.com/office/powerpoint/2010/main" val="62500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ccess 04.png">
            <a:extLst>
              <a:ext uri="{FF2B5EF4-FFF2-40B4-BE49-F238E27FC236}">
                <a16:creationId xmlns:a16="http://schemas.microsoft.com/office/drawing/2014/main" id="{06A6821B-B669-4DE5-886A-BA289495DA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7038" y="1621155"/>
            <a:ext cx="3636962"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Ladders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2171908"/>
            <a:ext cx="5219700" cy="3108543"/>
          </a:xfrm>
          <a:prstGeom prst="rect">
            <a:avLst/>
          </a:prstGeom>
          <a:noFill/>
        </p:spPr>
        <p:txBody>
          <a:bodyPr wrap="square" lIns="360000" rIns="360000">
            <a:spAutoFit/>
          </a:bodyPr>
          <a:lstStyle/>
          <a:p>
            <a:pPr>
              <a:defRPr/>
            </a:pPr>
            <a:r>
              <a:rPr lang="en-GB" sz="2800" b="1" dirty="0"/>
              <a:t>Roof ladders</a:t>
            </a:r>
          </a:p>
          <a:p>
            <a:pPr marL="355600" indent="-355600">
              <a:buFont typeface="Arial" pitchFamily="34" charset="0"/>
              <a:buChar char="•"/>
              <a:defRPr/>
            </a:pPr>
            <a:r>
              <a:rPr lang="en-GB" sz="2800" dirty="0"/>
              <a:t>For use on sloped roofs.</a:t>
            </a:r>
          </a:p>
          <a:p>
            <a:pPr marL="355600" indent="-355600">
              <a:buFont typeface="Arial" pitchFamily="34" charset="0"/>
              <a:buChar char="•"/>
              <a:defRPr/>
            </a:pPr>
            <a:r>
              <a:rPr lang="en-GB" sz="2800" dirty="0"/>
              <a:t>Must be accessed from a scaffold, not a ladder.</a:t>
            </a:r>
          </a:p>
          <a:p>
            <a:pPr marL="355600" indent="-355600">
              <a:buFont typeface="Arial" pitchFamily="34" charset="0"/>
              <a:buChar char="•"/>
              <a:defRPr/>
            </a:pPr>
            <a:r>
              <a:rPr lang="en-GB" sz="2800" dirty="0"/>
              <a:t>Hooked end prevents the ladder slipping down the roof.</a:t>
            </a:r>
            <a:endParaRPr lang="en-GB" sz="2800" kern="0" dirty="0"/>
          </a:p>
        </p:txBody>
      </p:sp>
    </p:spTree>
    <p:extLst>
      <p:ext uri="{BB962C8B-B14F-4D97-AF65-F5344CB8AC3E}">
        <p14:creationId xmlns:p14="http://schemas.microsoft.com/office/powerpoint/2010/main" val="30641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8">
                                            <p:txEl>
                                              <p:pRg st="3" end="3"/>
                                            </p:txEl>
                                          </p:spTgt>
                                        </p:tgtEl>
                                        <p:attrNameLst>
                                          <p:attrName>style.visibility</p:attrName>
                                        </p:attrNameLst>
                                      </p:cBhvr>
                                      <p:to>
                                        <p:strVal val="visible"/>
                                      </p:to>
                                    </p:set>
                                    <p:anim calcmode="lin" valueType="num">
                                      <p:cBhvr>
                                        <p:cTn id="5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ccess 06.png">
            <a:extLst>
              <a:ext uri="{FF2B5EF4-FFF2-40B4-BE49-F238E27FC236}">
                <a16:creationId xmlns:a16="http://schemas.microsoft.com/office/drawing/2014/main" id="{848D2D6C-D606-4B67-A677-377612282D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273543"/>
            <a:ext cx="3995737"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Using ladders safely</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5148263" cy="4708981"/>
          </a:xfrm>
          <a:prstGeom prst="rect">
            <a:avLst/>
          </a:prstGeom>
          <a:noFill/>
        </p:spPr>
        <p:txBody>
          <a:bodyPr wrap="square" lIns="360000" rIns="360000">
            <a:spAutoFit/>
          </a:bodyPr>
          <a:lstStyle/>
          <a:p>
            <a:pPr marL="355600" indent="-355600">
              <a:buFont typeface="Arial" pitchFamily="34" charset="0"/>
              <a:buChar char="•"/>
              <a:defRPr/>
            </a:pPr>
            <a:r>
              <a:rPr lang="en-GB" dirty="0"/>
              <a:t>Should be inspected before every use.</a:t>
            </a:r>
          </a:p>
          <a:p>
            <a:pPr marL="355600" indent="-355600">
              <a:buFont typeface="Arial" pitchFamily="34" charset="0"/>
              <a:buChar char="•"/>
              <a:defRPr/>
            </a:pPr>
            <a:r>
              <a:rPr lang="en-GB" dirty="0"/>
              <a:t>Only be used on firm, hard ground.</a:t>
            </a:r>
          </a:p>
          <a:p>
            <a:pPr marL="355600" indent="-355600">
              <a:buFont typeface="Arial" pitchFamily="34" charset="0"/>
              <a:buChar char="•"/>
              <a:defRPr/>
            </a:pPr>
            <a:r>
              <a:rPr lang="en-GB" dirty="0"/>
              <a:t>Don’t raise a heavy ladder on your own.</a:t>
            </a:r>
          </a:p>
          <a:p>
            <a:pPr marL="355600" indent="-355600">
              <a:buFont typeface="Arial" pitchFamily="34" charset="0"/>
              <a:buChar char="•"/>
              <a:defRPr/>
            </a:pPr>
            <a:r>
              <a:rPr lang="en-GB" dirty="0"/>
              <a:t>Ladders should stand at an angle of 75° – ratio of </a:t>
            </a:r>
            <a:r>
              <a:rPr lang="en-GB" b="1" dirty="0"/>
              <a:t>1:4</a:t>
            </a:r>
            <a:r>
              <a:rPr lang="en-GB" dirty="0"/>
              <a:t> (1 out for every 4 up).</a:t>
            </a:r>
          </a:p>
          <a:p>
            <a:pPr marL="355600" indent="-355600">
              <a:buFont typeface="Arial" pitchFamily="34" charset="0"/>
              <a:buChar char="•"/>
              <a:defRPr/>
            </a:pPr>
            <a:r>
              <a:rPr lang="en-GB" dirty="0"/>
              <a:t>Ladders over 3m long must be secured.</a:t>
            </a:r>
          </a:p>
          <a:p>
            <a:pPr marL="355600" indent="-355600">
              <a:buFont typeface="Arial" pitchFamily="34" charset="0"/>
              <a:buChar char="•"/>
              <a:defRPr/>
            </a:pPr>
            <a:r>
              <a:rPr lang="en-GB" dirty="0"/>
              <a:t>Otherwise, the ladder must be ‘footed’.</a:t>
            </a:r>
          </a:p>
          <a:p>
            <a:pPr marL="355600" indent="-355600">
              <a:buFont typeface="Arial" pitchFamily="34" charset="0"/>
              <a:buChar char="•"/>
              <a:defRPr/>
            </a:pPr>
            <a:r>
              <a:rPr lang="en-GB" dirty="0"/>
              <a:t>Should extend at least 5 rungs (or 1.07m) above the landing platform.</a:t>
            </a:r>
          </a:p>
          <a:p>
            <a:pPr marL="355600" indent="-355600">
              <a:buFont typeface="Arial" pitchFamily="34" charset="0"/>
              <a:buChar char="•"/>
              <a:defRPr/>
            </a:pPr>
            <a:r>
              <a:rPr lang="en-GB" b="1" dirty="0"/>
              <a:t>Never</a:t>
            </a:r>
            <a:r>
              <a:rPr lang="en-GB" dirty="0"/>
              <a:t> overreach.</a:t>
            </a:r>
            <a:endParaRPr lang="en-GB" kern="0" dirty="0"/>
          </a:p>
        </p:txBody>
      </p:sp>
    </p:spTree>
    <p:extLst>
      <p:ext uri="{BB962C8B-B14F-4D97-AF65-F5344CB8AC3E}">
        <p14:creationId xmlns:p14="http://schemas.microsoft.com/office/powerpoint/2010/main" val="203857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1" dur="1000" fill="hold"/>
                                        <p:tgtEl>
                                          <p:spTgt spid="6"/>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p:cTn id="30"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 calcmode="lin" valueType="num">
                                      <p:cBhvr>
                                        <p:cTn id="42"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5"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8">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8">
                                            <p:txEl>
                                              <p:pRg st="2" end="2"/>
                                            </p:txEl>
                                          </p:spTgt>
                                        </p:tgtEl>
                                        <p:attrNameLst>
                                          <p:attrName>style.visibility</p:attrName>
                                        </p:attrNameLst>
                                      </p:cBhvr>
                                      <p:to>
                                        <p:strVal val="visible"/>
                                      </p:to>
                                    </p:set>
                                    <p:anim calcmode="lin" valueType="num">
                                      <p:cBhvr>
                                        <p:cTn id="54"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7"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8">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anim calcmode="lin" valueType="num">
                                      <p:cBhvr>
                                        <p:cTn id="66"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69"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8">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5" presetClass="entr" presetSubtype="0" fill="hold" nodeType="clickEffect">
                                  <p:stCondLst>
                                    <p:cond delay="0"/>
                                  </p:stCondLst>
                                  <p:childTnLst>
                                    <p:set>
                                      <p:cBhvr>
                                        <p:cTn id="77" dur="1" fill="hold">
                                          <p:stCondLst>
                                            <p:cond delay="0"/>
                                          </p:stCondLst>
                                        </p:cTn>
                                        <p:tgtEl>
                                          <p:spTgt spid="8">
                                            <p:txEl>
                                              <p:pRg st="4" end="4"/>
                                            </p:txEl>
                                          </p:spTgt>
                                        </p:tgtEl>
                                        <p:attrNameLst>
                                          <p:attrName>style.visibility</p:attrName>
                                        </p:attrNameLst>
                                      </p:cBhvr>
                                      <p:to>
                                        <p:strVal val="visible"/>
                                      </p:to>
                                    </p:set>
                                    <p:anim calcmode="lin" valueType="num">
                                      <p:cBhvr>
                                        <p:cTn id="78"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79"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80"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81"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82"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83"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84"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85" dur="1000" decel="50000">
                                          <p:stCondLst>
                                            <p:cond delay="0"/>
                                          </p:stCondLst>
                                        </p:cTn>
                                        <p:tgtEl>
                                          <p:spTgt spid="8">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5" presetClass="entr" presetSubtype="0" fill="hold" nodeType="clickEffect">
                                  <p:stCondLst>
                                    <p:cond delay="0"/>
                                  </p:stCondLst>
                                  <p:childTnLst>
                                    <p:set>
                                      <p:cBhvr>
                                        <p:cTn id="89" dur="1" fill="hold">
                                          <p:stCondLst>
                                            <p:cond delay="0"/>
                                          </p:stCondLst>
                                        </p:cTn>
                                        <p:tgtEl>
                                          <p:spTgt spid="8">
                                            <p:txEl>
                                              <p:pRg st="5" end="5"/>
                                            </p:txEl>
                                          </p:spTgt>
                                        </p:tgtEl>
                                        <p:attrNameLst>
                                          <p:attrName>style.visibility</p:attrName>
                                        </p:attrNameLst>
                                      </p:cBhvr>
                                      <p:to>
                                        <p:strVal val="visible"/>
                                      </p:to>
                                    </p:set>
                                    <p:anim calcmode="lin" valueType="num">
                                      <p:cBhvr>
                                        <p:cTn id="90"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91"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92"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93"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94"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95"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96"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97" dur="1000" decel="50000">
                                          <p:stCondLst>
                                            <p:cond delay="0"/>
                                          </p:stCondLst>
                                        </p:cTn>
                                        <p:tgtEl>
                                          <p:spTgt spid="8">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5" presetClass="entr" presetSubtype="0" fill="hold" nodeType="clickEffect">
                                  <p:stCondLst>
                                    <p:cond delay="0"/>
                                  </p:stCondLst>
                                  <p:childTnLst>
                                    <p:set>
                                      <p:cBhvr>
                                        <p:cTn id="101" dur="1" fill="hold">
                                          <p:stCondLst>
                                            <p:cond delay="0"/>
                                          </p:stCondLst>
                                        </p:cTn>
                                        <p:tgtEl>
                                          <p:spTgt spid="8">
                                            <p:txEl>
                                              <p:pRg st="6" end="6"/>
                                            </p:txEl>
                                          </p:spTgt>
                                        </p:tgtEl>
                                        <p:attrNameLst>
                                          <p:attrName>style.visibility</p:attrName>
                                        </p:attrNameLst>
                                      </p:cBhvr>
                                      <p:to>
                                        <p:strVal val="visible"/>
                                      </p:to>
                                    </p:set>
                                    <p:anim calcmode="lin" valueType="num">
                                      <p:cBhvr>
                                        <p:cTn id="102"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103"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104"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105"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106"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107"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108"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109" dur="1000" decel="50000">
                                          <p:stCondLst>
                                            <p:cond delay="0"/>
                                          </p:stCondLst>
                                        </p:cTn>
                                        <p:tgtEl>
                                          <p:spTgt spid="8">
                                            <p:txEl>
                                              <p:pRg st="6" end="6"/>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5" presetClass="entr" presetSubtype="0" fill="hold" nodeType="clickEffect">
                                  <p:stCondLst>
                                    <p:cond delay="0"/>
                                  </p:stCondLst>
                                  <p:childTnLst>
                                    <p:set>
                                      <p:cBhvr>
                                        <p:cTn id="113" dur="1" fill="hold">
                                          <p:stCondLst>
                                            <p:cond delay="0"/>
                                          </p:stCondLst>
                                        </p:cTn>
                                        <p:tgtEl>
                                          <p:spTgt spid="8">
                                            <p:txEl>
                                              <p:pRg st="7" end="7"/>
                                            </p:txEl>
                                          </p:spTgt>
                                        </p:tgtEl>
                                        <p:attrNameLst>
                                          <p:attrName>style.visibility</p:attrName>
                                        </p:attrNameLst>
                                      </p:cBhvr>
                                      <p:to>
                                        <p:strVal val="visible"/>
                                      </p:to>
                                    </p:set>
                                    <p:anim calcmode="lin" valueType="num">
                                      <p:cBhvr>
                                        <p:cTn id="114" dur="500" decel="50000" fill="hold">
                                          <p:stCondLst>
                                            <p:cond delay="0"/>
                                          </p:stCondLst>
                                        </p:cTn>
                                        <p:tgtEl>
                                          <p:spTgt spid="8">
                                            <p:txEl>
                                              <p:pRg st="7" end="7"/>
                                            </p:txEl>
                                          </p:spTgt>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8">
                                            <p:txEl>
                                              <p:pRg st="7" end="7"/>
                                            </p:txEl>
                                          </p:spTgt>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8">
                                            <p:txEl>
                                              <p:pRg st="7" end="7"/>
                                            </p:txEl>
                                          </p:spTgt>
                                        </p:tgtEl>
                                        <p:attrNameLst>
                                          <p:attrName>ppt_w</p:attrName>
                                        </p:attrNameLst>
                                      </p:cBhvr>
                                      <p:tavLst>
                                        <p:tav tm="0">
                                          <p:val>
                                            <p:strVal val="#ppt_w*.05"/>
                                          </p:val>
                                        </p:tav>
                                        <p:tav tm="100000">
                                          <p:val>
                                            <p:strVal val="#ppt_w"/>
                                          </p:val>
                                        </p:tav>
                                      </p:tavLst>
                                    </p:anim>
                                    <p:anim calcmode="lin" valueType="num">
                                      <p:cBhvr>
                                        <p:cTn id="117" dur="1000" fill="hold"/>
                                        <p:tgtEl>
                                          <p:spTgt spid="8">
                                            <p:txEl>
                                              <p:pRg st="7" end="7"/>
                                            </p:txEl>
                                          </p:spTgt>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8">
                                            <p:txEl>
                                              <p:pRg st="7" end="7"/>
                                            </p:txEl>
                                          </p:spTgt>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8">
                                            <p:txEl>
                                              <p:pRg st="7" end="7"/>
                                            </p:txEl>
                                          </p:spTgt>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8">
                                            <p:txEl>
                                              <p:pRg st="7" end="7"/>
                                            </p:txEl>
                                          </p:spTgt>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Pre-use checks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5016758"/>
          </a:xfrm>
          <a:prstGeom prst="rect">
            <a:avLst/>
          </a:prstGeom>
          <a:noFill/>
        </p:spPr>
        <p:txBody>
          <a:bodyPr wrap="square" lIns="360000" rIns="360000">
            <a:spAutoFit/>
          </a:bodyPr>
          <a:lstStyle/>
          <a:p>
            <a:pPr>
              <a:spcAft>
                <a:spcPts val="600"/>
              </a:spcAft>
              <a:defRPr/>
            </a:pPr>
            <a:r>
              <a:rPr lang="en-GB" dirty="0"/>
              <a:t>Does the ladder/step ladder have any of the following?</a:t>
            </a:r>
          </a:p>
          <a:p>
            <a:pPr marL="355600" indent="-355600">
              <a:spcAft>
                <a:spcPts val="600"/>
              </a:spcAft>
              <a:buFont typeface="Arial" pitchFamily="34" charset="0"/>
              <a:buChar char="•"/>
              <a:defRPr/>
            </a:pPr>
            <a:r>
              <a:rPr lang="en-GB" dirty="0"/>
              <a:t>Missing, damaged or worn anti-slip feet on metal and fibreglass ladders/step ladders (essential for good grip).</a:t>
            </a:r>
          </a:p>
          <a:p>
            <a:pPr marL="355600" indent="-355600">
              <a:spcAft>
                <a:spcPts val="600"/>
              </a:spcAft>
              <a:buFont typeface="Arial" pitchFamily="34" charset="0"/>
              <a:buChar char="•"/>
              <a:defRPr/>
            </a:pPr>
            <a:r>
              <a:rPr lang="en-GB" dirty="0"/>
              <a:t>Items stuck in or adhered to the feet, such as stones, grease, dirt or other debris, preventing the feet from making direct contact with the ground.</a:t>
            </a:r>
          </a:p>
          <a:p>
            <a:pPr marL="355600" indent="-355600">
              <a:spcAft>
                <a:spcPts val="600"/>
              </a:spcAft>
              <a:buFont typeface="Arial" pitchFamily="34" charset="0"/>
              <a:buChar char="•"/>
              <a:defRPr/>
            </a:pPr>
            <a:r>
              <a:rPr lang="en-GB" dirty="0"/>
              <a:t>Mud, grease, oil or wet paint either on the rungs, stiles, steps or platform.</a:t>
            </a:r>
          </a:p>
          <a:p>
            <a:pPr marL="355600" indent="-355600">
              <a:spcAft>
                <a:spcPts val="600"/>
              </a:spcAft>
              <a:buFont typeface="Arial" pitchFamily="34" charset="0"/>
              <a:buChar char="•"/>
              <a:defRPr/>
            </a:pPr>
            <a:r>
              <a:rPr lang="en-GB" dirty="0"/>
              <a:t>Cracks, splits, bends or warps in the rungs, stiles, steps or platform.</a:t>
            </a:r>
          </a:p>
          <a:p>
            <a:pPr marL="355600" indent="-355600">
              <a:spcAft>
                <a:spcPts val="600"/>
              </a:spcAft>
              <a:buFont typeface="Arial" pitchFamily="34" charset="0"/>
              <a:buChar char="•"/>
              <a:defRPr/>
            </a:pPr>
            <a:r>
              <a:rPr lang="en-GB" dirty="0"/>
              <a:t>Missing, broken or weakened rungs or steps.</a:t>
            </a:r>
          </a:p>
          <a:p>
            <a:pPr marL="355600" indent="-355600">
              <a:spcAft>
                <a:spcPts val="600"/>
              </a:spcAft>
              <a:buFont typeface="Arial" pitchFamily="34" charset="0"/>
              <a:buChar char="•"/>
              <a:defRPr/>
            </a:pPr>
            <a:r>
              <a:rPr lang="en-GB" dirty="0"/>
              <a:t>Missing or damaged tie rods.</a:t>
            </a:r>
          </a:p>
          <a:p>
            <a:pPr marL="355600" indent="-355600">
              <a:spcAft>
                <a:spcPts val="600"/>
              </a:spcAft>
              <a:buFont typeface="Arial" pitchFamily="34" charset="0"/>
              <a:buChar char="•"/>
              <a:defRPr/>
            </a:pPr>
            <a:r>
              <a:rPr lang="en-GB" dirty="0"/>
              <a:t>Cracked or damaged welds, missing or loose screws or rivets, corrosion, sharp edges, dents.</a:t>
            </a:r>
          </a:p>
          <a:p>
            <a:pPr marL="355600" indent="-355600">
              <a:spcAft>
                <a:spcPts val="600"/>
              </a:spcAft>
              <a:buFont typeface="Arial" pitchFamily="34" charset="0"/>
              <a:buChar char="•"/>
              <a:defRPr/>
            </a:pPr>
            <a:r>
              <a:rPr lang="en-GB" dirty="0"/>
              <a:t>Painted surfaces.</a:t>
            </a:r>
            <a:endParaRPr lang="en-GB" kern="0" dirty="0"/>
          </a:p>
        </p:txBody>
      </p:sp>
    </p:spTree>
    <p:extLst>
      <p:ext uri="{BB962C8B-B14F-4D97-AF65-F5344CB8AC3E}">
        <p14:creationId xmlns:p14="http://schemas.microsoft.com/office/powerpoint/2010/main" val="428524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 calcmode="lin" valueType="num">
                                      <p:cBhvr>
                                        <p:cTn id="42"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8">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 calcmode="lin" valueType="num">
                                      <p:cBhvr>
                                        <p:cTn id="54"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7"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8">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nodeType="clickEffect">
                                  <p:stCondLst>
                                    <p:cond delay="0"/>
                                  </p:stCondLst>
                                  <p:childTnLst>
                                    <p:set>
                                      <p:cBhvr>
                                        <p:cTn id="65" dur="1" fill="hold">
                                          <p:stCondLst>
                                            <p:cond delay="0"/>
                                          </p:stCondLst>
                                        </p:cTn>
                                        <p:tgtEl>
                                          <p:spTgt spid="8">
                                            <p:txEl>
                                              <p:pRg st="4" end="4"/>
                                            </p:txEl>
                                          </p:spTgt>
                                        </p:tgtEl>
                                        <p:attrNameLst>
                                          <p:attrName>style.visibility</p:attrName>
                                        </p:attrNameLst>
                                      </p:cBhvr>
                                      <p:to>
                                        <p:strVal val="visible"/>
                                      </p:to>
                                    </p:set>
                                    <p:anim calcmode="lin" valueType="num">
                                      <p:cBhvr>
                                        <p:cTn id="66"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69"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8">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5" presetClass="entr" presetSubtype="0" fill="hold" nodeType="clickEffect">
                                  <p:stCondLst>
                                    <p:cond delay="0"/>
                                  </p:stCondLst>
                                  <p:childTnLst>
                                    <p:set>
                                      <p:cBhvr>
                                        <p:cTn id="77" dur="1" fill="hold">
                                          <p:stCondLst>
                                            <p:cond delay="0"/>
                                          </p:stCondLst>
                                        </p:cTn>
                                        <p:tgtEl>
                                          <p:spTgt spid="8">
                                            <p:txEl>
                                              <p:pRg st="5" end="5"/>
                                            </p:txEl>
                                          </p:spTgt>
                                        </p:tgtEl>
                                        <p:attrNameLst>
                                          <p:attrName>style.visibility</p:attrName>
                                        </p:attrNameLst>
                                      </p:cBhvr>
                                      <p:to>
                                        <p:strVal val="visible"/>
                                      </p:to>
                                    </p:set>
                                    <p:anim calcmode="lin" valueType="num">
                                      <p:cBhvr>
                                        <p:cTn id="78"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79"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80"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81"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82"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3"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4"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5" dur="1000" decel="50000">
                                          <p:stCondLst>
                                            <p:cond delay="0"/>
                                          </p:stCondLst>
                                        </p:cTn>
                                        <p:tgtEl>
                                          <p:spTgt spid="8">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5" presetClass="entr" presetSubtype="0" fill="hold" nodeType="clickEffect">
                                  <p:stCondLst>
                                    <p:cond delay="0"/>
                                  </p:stCondLst>
                                  <p:childTnLst>
                                    <p:set>
                                      <p:cBhvr>
                                        <p:cTn id="89" dur="1" fill="hold">
                                          <p:stCondLst>
                                            <p:cond delay="0"/>
                                          </p:stCondLst>
                                        </p:cTn>
                                        <p:tgtEl>
                                          <p:spTgt spid="8">
                                            <p:txEl>
                                              <p:pRg st="6" end="6"/>
                                            </p:txEl>
                                          </p:spTgt>
                                        </p:tgtEl>
                                        <p:attrNameLst>
                                          <p:attrName>style.visibility</p:attrName>
                                        </p:attrNameLst>
                                      </p:cBhvr>
                                      <p:to>
                                        <p:strVal val="visible"/>
                                      </p:to>
                                    </p:set>
                                    <p:anim calcmode="lin" valueType="num">
                                      <p:cBhvr>
                                        <p:cTn id="90"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91"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92"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93"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94"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95"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96"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97" dur="1000" decel="50000">
                                          <p:stCondLst>
                                            <p:cond delay="0"/>
                                          </p:stCondLst>
                                        </p:cTn>
                                        <p:tgtEl>
                                          <p:spTgt spid="8">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5" presetClass="entr" presetSubtype="0" fill="hold" nodeType="clickEffect">
                                  <p:stCondLst>
                                    <p:cond delay="0"/>
                                  </p:stCondLst>
                                  <p:childTnLst>
                                    <p:set>
                                      <p:cBhvr>
                                        <p:cTn id="101" dur="1" fill="hold">
                                          <p:stCondLst>
                                            <p:cond delay="0"/>
                                          </p:stCondLst>
                                        </p:cTn>
                                        <p:tgtEl>
                                          <p:spTgt spid="8">
                                            <p:txEl>
                                              <p:pRg st="7" end="7"/>
                                            </p:txEl>
                                          </p:spTgt>
                                        </p:tgtEl>
                                        <p:attrNameLst>
                                          <p:attrName>style.visibility</p:attrName>
                                        </p:attrNameLst>
                                      </p:cBhvr>
                                      <p:to>
                                        <p:strVal val="visible"/>
                                      </p:to>
                                    </p:set>
                                    <p:anim calcmode="lin" valueType="num">
                                      <p:cBhvr>
                                        <p:cTn id="102" dur="500" decel="50000" fill="hold">
                                          <p:stCondLst>
                                            <p:cond delay="0"/>
                                          </p:stCondLst>
                                        </p:cTn>
                                        <p:tgtEl>
                                          <p:spTgt spid="8">
                                            <p:txEl>
                                              <p:pRg st="7" end="7"/>
                                            </p:txEl>
                                          </p:spTgt>
                                        </p:tgtEl>
                                        <p:attrNameLst>
                                          <p:attrName>style.rotation</p:attrName>
                                        </p:attrNameLst>
                                      </p:cBhvr>
                                      <p:tavLst>
                                        <p:tav tm="0">
                                          <p:val>
                                            <p:fltVal val="-90"/>
                                          </p:val>
                                        </p:tav>
                                        <p:tav tm="100000">
                                          <p:val>
                                            <p:fltVal val="0"/>
                                          </p:val>
                                        </p:tav>
                                      </p:tavLst>
                                    </p:anim>
                                    <p:anim calcmode="lin" valueType="num">
                                      <p:cBhvr>
                                        <p:cTn id="103" dur="500" decel="50000" fill="hold">
                                          <p:stCondLst>
                                            <p:cond delay="0"/>
                                          </p:stCondLst>
                                        </p:cTn>
                                        <p:tgtEl>
                                          <p:spTgt spid="8">
                                            <p:txEl>
                                              <p:pRg st="7" end="7"/>
                                            </p:txEl>
                                          </p:spTgt>
                                        </p:tgtEl>
                                        <p:attrNameLst>
                                          <p:attrName>ppt_w</p:attrName>
                                        </p:attrNameLst>
                                      </p:cBhvr>
                                      <p:tavLst>
                                        <p:tav tm="0">
                                          <p:val>
                                            <p:strVal val="#ppt_w"/>
                                          </p:val>
                                        </p:tav>
                                        <p:tav tm="100000">
                                          <p:val>
                                            <p:strVal val="#ppt_w*.05"/>
                                          </p:val>
                                        </p:tav>
                                      </p:tavLst>
                                    </p:anim>
                                    <p:anim calcmode="lin" valueType="num">
                                      <p:cBhvr>
                                        <p:cTn id="104" dur="500" accel="50000" fill="hold">
                                          <p:stCondLst>
                                            <p:cond delay="500"/>
                                          </p:stCondLst>
                                        </p:cTn>
                                        <p:tgtEl>
                                          <p:spTgt spid="8">
                                            <p:txEl>
                                              <p:pRg st="7" end="7"/>
                                            </p:txEl>
                                          </p:spTgt>
                                        </p:tgtEl>
                                        <p:attrNameLst>
                                          <p:attrName>ppt_w</p:attrName>
                                        </p:attrNameLst>
                                      </p:cBhvr>
                                      <p:tavLst>
                                        <p:tav tm="0">
                                          <p:val>
                                            <p:strVal val="#ppt_w*.05"/>
                                          </p:val>
                                        </p:tav>
                                        <p:tav tm="100000">
                                          <p:val>
                                            <p:strVal val="#ppt_w"/>
                                          </p:val>
                                        </p:tav>
                                      </p:tavLst>
                                    </p:anim>
                                    <p:anim calcmode="lin" valueType="num">
                                      <p:cBhvr>
                                        <p:cTn id="105" dur="1000" fill="hold"/>
                                        <p:tgtEl>
                                          <p:spTgt spid="8">
                                            <p:txEl>
                                              <p:pRg st="7" end="7"/>
                                            </p:txEl>
                                          </p:spTgt>
                                        </p:tgtEl>
                                        <p:attrNameLst>
                                          <p:attrName>ppt_h</p:attrName>
                                        </p:attrNameLst>
                                      </p:cBhvr>
                                      <p:tavLst>
                                        <p:tav tm="0">
                                          <p:val>
                                            <p:strVal val="#ppt_h"/>
                                          </p:val>
                                        </p:tav>
                                        <p:tav tm="100000">
                                          <p:val>
                                            <p:strVal val="#ppt_h"/>
                                          </p:val>
                                        </p:tav>
                                      </p:tavLst>
                                    </p:anim>
                                    <p:anim calcmode="lin" valueType="num">
                                      <p:cBhvr>
                                        <p:cTn id="106" dur="500" decel="50000" fill="hold">
                                          <p:stCondLst>
                                            <p:cond delay="0"/>
                                          </p:stCondLst>
                                        </p:cTn>
                                        <p:tgtEl>
                                          <p:spTgt spid="8">
                                            <p:txEl>
                                              <p:pRg st="7" end="7"/>
                                            </p:txEl>
                                          </p:spTgt>
                                        </p:tgtEl>
                                        <p:attrNameLst>
                                          <p:attrName>ppt_x</p:attrName>
                                        </p:attrNameLst>
                                      </p:cBhvr>
                                      <p:tavLst>
                                        <p:tav tm="0">
                                          <p:val>
                                            <p:strVal val="#ppt_x+.4"/>
                                          </p:val>
                                        </p:tav>
                                        <p:tav tm="100000">
                                          <p:val>
                                            <p:strVal val="#ppt_x"/>
                                          </p:val>
                                        </p:tav>
                                      </p:tavLst>
                                    </p:anim>
                                    <p:anim calcmode="lin" valueType="num">
                                      <p:cBhvr>
                                        <p:cTn id="107" dur="500" decel="50000" fill="hold">
                                          <p:stCondLst>
                                            <p:cond delay="0"/>
                                          </p:stCondLst>
                                        </p:cTn>
                                        <p:tgtEl>
                                          <p:spTgt spid="8">
                                            <p:txEl>
                                              <p:pRg st="7" end="7"/>
                                            </p:txEl>
                                          </p:spTgt>
                                        </p:tgtEl>
                                        <p:attrNameLst>
                                          <p:attrName>ppt_y</p:attrName>
                                        </p:attrNameLst>
                                      </p:cBhvr>
                                      <p:tavLst>
                                        <p:tav tm="0">
                                          <p:val>
                                            <p:strVal val="#ppt_y-.2"/>
                                          </p:val>
                                        </p:tav>
                                        <p:tav tm="100000">
                                          <p:val>
                                            <p:strVal val="#ppt_y+.1"/>
                                          </p:val>
                                        </p:tav>
                                      </p:tavLst>
                                    </p:anim>
                                    <p:anim calcmode="lin" valueType="num">
                                      <p:cBhvr>
                                        <p:cTn id="108" dur="500" accel="50000" fill="hold">
                                          <p:stCondLst>
                                            <p:cond delay="500"/>
                                          </p:stCondLst>
                                        </p:cTn>
                                        <p:tgtEl>
                                          <p:spTgt spid="8">
                                            <p:txEl>
                                              <p:pRg st="7" end="7"/>
                                            </p:txEl>
                                          </p:spTgt>
                                        </p:tgtEl>
                                        <p:attrNameLst>
                                          <p:attrName>ppt_y</p:attrName>
                                        </p:attrNameLst>
                                      </p:cBhvr>
                                      <p:tavLst>
                                        <p:tav tm="0">
                                          <p:val>
                                            <p:strVal val="#ppt_y+.1"/>
                                          </p:val>
                                        </p:tav>
                                        <p:tav tm="100000">
                                          <p:val>
                                            <p:strVal val="#ppt_y"/>
                                          </p:val>
                                        </p:tav>
                                      </p:tavLst>
                                    </p:anim>
                                    <p:animEffect transition="in" filter="fade">
                                      <p:cBhvr>
                                        <p:cTn id="109" dur="1000" decel="50000">
                                          <p:stCondLst>
                                            <p:cond delay="0"/>
                                          </p:stCondLst>
                                        </p:cTn>
                                        <p:tgtEl>
                                          <p:spTgt spid="8">
                                            <p:txEl>
                                              <p:pRg st="7" end="7"/>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5" presetClass="entr" presetSubtype="0" fill="hold" nodeType="clickEffect">
                                  <p:stCondLst>
                                    <p:cond delay="0"/>
                                  </p:stCondLst>
                                  <p:childTnLst>
                                    <p:set>
                                      <p:cBhvr>
                                        <p:cTn id="113" dur="1" fill="hold">
                                          <p:stCondLst>
                                            <p:cond delay="0"/>
                                          </p:stCondLst>
                                        </p:cTn>
                                        <p:tgtEl>
                                          <p:spTgt spid="8">
                                            <p:txEl>
                                              <p:pRg st="8" end="8"/>
                                            </p:txEl>
                                          </p:spTgt>
                                        </p:tgtEl>
                                        <p:attrNameLst>
                                          <p:attrName>style.visibility</p:attrName>
                                        </p:attrNameLst>
                                      </p:cBhvr>
                                      <p:to>
                                        <p:strVal val="visible"/>
                                      </p:to>
                                    </p:set>
                                    <p:anim calcmode="lin" valueType="num">
                                      <p:cBhvr>
                                        <p:cTn id="114" dur="500" decel="50000" fill="hold">
                                          <p:stCondLst>
                                            <p:cond delay="0"/>
                                          </p:stCondLst>
                                        </p:cTn>
                                        <p:tgtEl>
                                          <p:spTgt spid="8">
                                            <p:txEl>
                                              <p:pRg st="8" end="8"/>
                                            </p:txEl>
                                          </p:spTgt>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8">
                                            <p:txEl>
                                              <p:pRg st="8" end="8"/>
                                            </p:txEl>
                                          </p:spTgt>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8">
                                            <p:txEl>
                                              <p:pRg st="8" end="8"/>
                                            </p:txEl>
                                          </p:spTgt>
                                        </p:tgtEl>
                                        <p:attrNameLst>
                                          <p:attrName>ppt_w</p:attrName>
                                        </p:attrNameLst>
                                      </p:cBhvr>
                                      <p:tavLst>
                                        <p:tav tm="0">
                                          <p:val>
                                            <p:strVal val="#ppt_w*.05"/>
                                          </p:val>
                                        </p:tav>
                                        <p:tav tm="100000">
                                          <p:val>
                                            <p:strVal val="#ppt_w"/>
                                          </p:val>
                                        </p:tav>
                                      </p:tavLst>
                                    </p:anim>
                                    <p:anim calcmode="lin" valueType="num">
                                      <p:cBhvr>
                                        <p:cTn id="117" dur="1000" fill="hold"/>
                                        <p:tgtEl>
                                          <p:spTgt spid="8">
                                            <p:txEl>
                                              <p:pRg st="8" end="8"/>
                                            </p:txEl>
                                          </p:spTgt>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8">
                                            <p:txEl>
                                              <p:pRg st="8" end="8"/>
                                            </p:txEl>
                                          </p:spTgt>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8">
                                            <p:txEl>
                                              <p:pRg st="8" end="8"/>
                                            </p:txEl>
                                          </p:spTgt>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8">
                                            <p:txEl>
                                              <p:pRg st="8" end="8"/>
                                            </p:txEl>
                                          </p:spTgt>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ccess 05.png">
            <a:extLst>
              <a:ext uri="{FF2B5EF4-FFF2-40B4-BE49-F238E27FC236}">
                <a16:creationId xmlns:a16="http://schemas.microsoft.com/office/drawing/2014/main" id="{63C5AFEE-7F99-43ED-B41B-A8E8D6D449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8645" y="1268760"/>
            <a:ext cx="3457418"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Tower scaffolds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5868144" cy="4862870"/>
          </a:xfrm>
          <a:prstGeom prst="rect">
            <a:avLst/>
          </a:prstGeom>
          <a:noFill/>
        </p:spPr>
        <p:txBody>
          <a:bodyPr wrap="square" lIns="360000" rIns="360000">
            <a:spAutoFit/>
          </a:bodyPr>
          <a:lstStyle/>
          <a:p>
            <a:pPr marL="342900" indent="-342900">
              <a:spcAft>
                <a:spcPts val="600"/>
              </a:spcAft>
              <a:buFont typeface="Arial" panose="020B0604020202020204" pitchFamily="34" charset="0"/>
              <a:buChar char="•"/>
            </a:pPr>
            <a:r>
              <a:rPr lang="en-GB" dirty="0"/>
              <a:t>A tower scaffold is one way to prevent a fall when working at height. The type of tower selected must be suitable for the work and erected and dismantled by people who have been trained and are competent to do so in compliance with </a:t>
            </a:r>
            <a:r>
              <a:rPr lang="en-GB" b="1" dirty="0"/>
              <a:t>PASMA</a:t>
            </a:r>
            <a:r>
              <a:rPr lang="en-GB" dirty="0"/>
              <a:t> (Prefabricated Access Suppliers’ and Manufacturers’ Association).</a:t>
            </a:r>
          </a:p>
          <a:p>
            <a:pPr marL="342900" indent="-342900">
              <a:spcAft>
                <a:spcPts val="600"/>
              </a:spcAft>
              <a:buFont typeface="Arial" panose="020B0604020202020204" pitchFamily="34" charset="0"/>
              <a:buChar char="•"/>
            </a:pPr>
            <a:r>
              <a:rPr lang="en-GB" dirty="0"/>
              <a:t>Those using tower scaffolds should also be trained in the potential dangers and precautions required during use.</a:t>
            </a:r>
          </a:p>
          <a:p>
            <a:pPr marL="342900" indent="-342900">
              <a:spcAft>
                <a:spcPts val="600"/>
              </a:spcAft>
              <a:buFont typeface="Arial" panose="020B0604020202020204" pitchFamily="34" charset="0"/>
              <a:buChar char="•"/>
            </a:pPr>
            <a:r>
              <a:rPr lang="en-GB" dirty="0"/>
              <a:t>The manufacturer, supplier or hirer has a duty to provide an instruction manual explaining the erection sequence, including any bracing requirements.</a:t>
            </a:r>
          </a:p>
        </p:txBody>
      </p:sp>
    </p:spTree>
    <p:extLst>
      <p:ext uri="{BB962C8B-B14F-4D97-AF65-F5344CB8AC3E}">
        <p14:creationId xmlns:p14="http://schemas.microsoft.com/office/powerpoint/2010/main" val="280311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par>
                                <p:cTn id="15" presetID="2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p:cTn id="2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 calcmode="lin" valueType="num">
                                      <p:cBhvr>
                                        <p:cTn id="4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anim calcmode="lin" valueType="num">
                                      <p:cBhvr>
                                        <p:cTn id="5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Tower requirements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4708981"/>
          </a:xfrm>
          <a:prstGeom prst="rect">
            <a:avLst/>
          </a:prstGeom>
          <a:noFill/>
        </p:spPr>
        <p:txBody>
          <a:bodyPr wrap="square" lIns="360000" rIns="360000">
            <a:spAutoFit/>
          </a:bodyPr>
          <a:lstStyle/>
          <a:p>
            <a:pPr marL="342900" lvl="0" indent="-342900">
              <a:spcAft>
                <a:spcPts val="600"/>
              </a:spcAft>
              <a:buFont typeface="Arial" panose="020B0604020202020204" pitchFamily="34" charset="0"/>
              <a:buChar char="•"/>
            </a:pPr>
            <a:r>
              <a:rPr lang="en-GB" dirty="0"/>
              <a:t>Tubes must be straight.</a:t>
            </a:r>
          </a:p>
          <a:p>
            <a:pPr marL="342900" lvl="0" indent="-342900">
              <a:spcAft>
                <a:spcPts val="600"/>
              </a:spcAft>
              <a:buFont typeface="Arial" panose="020B0604020202020204" pitchFamily="34" charset="0"/>
              <a:buChar char="•"/>
            </a:pPr>
            <a:r>
              <a:rPr lang="en-GB" dirty="0"/>
              <a:t>Tubes and fittings must be undamaged and free from corrosion.</a:t>
            </a:r>
          </a:p>
          <a:p>
            <a:pPr marL="342900" lvl="0" indent="-342900">
              <a:spcAft>
                <a:spcPts val="600"/>
              </a:spcAft>
              <a:buFont typeface="Arial" panose="020B0604020202020204" pitchFamily="34" charset="0"/>
              <a:buChar char="•"/>
            </a:pPr>
            <a:r>
              <a:rPr lang="en-GB" dirty="0"/>
              <a:t>The ground on which the scaffold is placed must be firm and even.</a:t>
            </a:r>
          </a:p>
          <a:p>
            <a:pPr marL="342900" lvl="0" indent="-342900">
              <a:spcAft>
                <a:spcPts val="600"/>
              </a:spcAft>
              <a:buFont typeface="Arial" panose="020B0604020202020204" pitchFamily="34" charset="0"/>
              <a:buChar char="•"/>
            </a:pPr>
            <a:r>
              <a:rPr lang="en-GB" dirty="0"/>
              <a:t>Base plates must be used. Adjustable base plates can be used on ground which has different levels.</a:t>
            </a:r>
          </a:p>
          <a:p>
            <a:pPr marL="342900" lvl="0" indent="-342900">
              <a:spcAft>
                <a:spcPts val="600"/>
              </a:spcAft>
              <a:buFont typeface="Arial" panose="020B0604020202020204" pitchFamily="34" charset="0"/>
              <a:buChar char="•"/>
            </a:pPr>
            <a:r>
              <a:rPr lang="en-GB" dirty="0"/>
              <a:t>Sole plates must be used to provide even weight distribution if the tower is to be used on soft ground.</a:t>
            </a:r>
          </a:p>
          <a:p>
            <a:pPr marL="342900" lvl="0" indent="-342900">
              <a:spcAft>
                <a:spcPts val="600"/>
              </a:spcAft>
              <a:buFont typeface="Arial" panose="020B0604020202020204" pitchFamily="34" charset="0"/>
              <a:buChar char="•"/>
            </a:pPr>
            <a:r>
              <a:rPr lang="en-GB" dirty="0"/>
              <a:t>Foot ties or plan bracing must be fitted as low as possible.</a:t>
            </a:r>
          </a:p>
          <a:p>
            <a:pPr marL="342900" lvl="0" indent="-342900">
              <a:spcAft>
                <a:spcPts val="600"/>
              </a:spcAft>
              <a:buFont typeface="Arial" panose="020B0604020202020204" pitchFamily="34" charset="0"/>
              <a:buChar char="•"/>
            </a:pPr>
            <a:r>
              <a:rPr lang="en-GB" dirty="0"/>
              <a:t>Working platforms must be close boarded.</a:t>
            </a:r>
          </a:p>
          <a:p>
            <a:pPr marL="342900" lvl="0" indent="-342900">
              <a:spcAft>
                <a:spcPts val="600"/>
              </a:spcAft>
              <a:buFont typeface="Arial" panose="020B0604020202020204" pitchFamily="34" charset="0"/>
              <a:buChar char="•"/>
            </a:pPr>
            <a:r>
              <a:rPr lang="en-GB" dirty="0"/>
              <a:t>Overhang boards must not exceed four times the thickness of the boards and must not be less than 50mm past the support.</a:t>
            </a:r>
          </a:p>
          <a:p>
            <a:pPr marL="342900" lvl="0" indent="-342900">
              <a:spcAft>
                <a:spcPts val="600"/>
              </a:spcAft>
              <a:buFont typeface="Arial" panose="020B0604020202020204" pitchFamily="34" charset="0"/>
              <a:buChar char="•"/>
            </a:pPr>
            <a:r>
              <a:rPr lang="en-GB" dirty="0"/>
              <a:t>Working platforms higher than 2m must have toe boards fitted at least 150mm high and guard rails between 920mm and 1,150mm high.</a:t>
            </a:r>
          </a:p>
        </p:txBody>
      </p:sp>
    </p:spTree>
    <p:extLst>
      <p:ext uri="{BB962C8B-B14F-4D97-AF65-F5344CB8AC3E}">
        <p14:creationId xmlns:p14="http://schemas.microsoft.com/office/powerpoint/2010/main" val="11728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 calcmode="lin" valueType="num">
                                      <p:cBhvr>
                                        <p:cTn id="67"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8">
                                            <p:txEl>
                                              <p:pRg st="5" end="5"/>
                                            </p:txEl>
                                          </p:spTgt>
                                        </p:tgtEl>
                                        <p:attrNameLst>
                                          <p:attrName>style.visibility</p:attrName>
                                        </p:attrNameLst>
                                      </p:cBhvr>
                                      <p:to>
                                        <p:strVal val="visible"/>
                                      </p:to>
                                    </p:set>
                                    <p:anim calcmode="lin" valueType="num">
                                      <p:cBhvr>
                                        <p:cTn id="79"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8">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8">
                                            <p:txEl>
                                              <p:pRg st="6" end="6"/>
                                            </p:txEl>
                                          </p:spTgt>
                                        </p:tgtEl>
                                        <p:attrNameLst>
                                          <p:attrName>style.visibility</p:attrName>
                                        </p:attrNameLst>
                                      </p:cBhvr>
                                      <p:to>
                                        <p:strVal val="visible"/>
                                      </p:to>
                                    </p:set>
                                    <p:anim calcmode="lin" valueType="num">
                                      <p:cBhvr>
                                        <p:cTn id="91"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94"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8">
                                            <p:txEl>
                                              <p:pRg st="6" end="6"/>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8">
                                            <p:txEl>
                                              <p:pRg st="7" end="7"/>
                                            </p:txEl>
                                          </p:spTgt>
                                        </p:tgtEl>
                                        <p:attrNameLst>
                                          <p:attrName>style.visibility</p:attrName>
                                        </p:attrNameLst>
                                      </p:cBhvr>
                                      <p:to>
                                        <p:strVal val="visible"/>
                                      </p:to>
                                    </p:set>
                                    <p:anim calcmode="lin" valueType="num">
                                      <p:cBhvr>
                                        <p:cTn id="103" dur="500" decel="50000" fill="hold">
                                          <p:stCondLst>
                                            <p:cond delay="0"/>
                                          </p:stCondLst>
                                        </p:cTn>
                                        <p:tgtEl>
                                          <p:spTgt spid="8">
                                            <p:txEl>
                                              <p:pRg st="7" end="7"/>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8">
                                            <p:txEl>
                                              <p:pRg st="7" end="7"/>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8">
                                            <p:txEl>
                                              <p:pRg st="7" end="7"/>
                                            </p:txEl>
                                          </p:spTgt>
                                        </p:tgtEl>
                                        <p:attrNameLst>
                                          <p:attrName>ppt_w</p:attrName>
                                        </p:attrNameLst>
                                      </p:cBhvr>
                                      <p:tavLst>
                                        <p:tav tm="0">
                                          <p:val>
                                            <p:strVal val="#ppt_w*.05"/>
                                          </p:val>
                                        </p:tav>
                                        <p:tav tm="100000">
                                          <p:val>
                                            <p:strVal val="#ppt_w"/>
                                          </p:val>
                                        </p:tav>
                                      </p:tavLst>
                                    </p:anim>
                                    <p:anim calcmode="lin" valueType="num">
                                      <p:cBhvr>
                                        <p:cTn id="106" dur="1000" fill="hold"/>
                                        <p:tgtEl>
                                          <p:spTgt spid="8">
                                            <p:txEl>
                                              <p:pRg st="7" end="7"/>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8">
                                            <p:txEl>
                                              <p:pRg st="7" end="7"/>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8">
                                            <p:txEl>
                                              <p:pRg st="7" end="7"/>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8">
                                            <p:txEl>
                                              <p:pRg st="7" end="7"/>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8">
                                            <p:txEl>
                                              <p:pRg st="7" end="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5" presetClass="entr" presetSubtype="0" fill="hold" nodeType="clickEffect">
                                  <p:stCondLst>
                                    <p:cond delay="0"/>
                                  </p:stCondLst>
                                  <p:childTnLst>
                                    <p:set>
                                      <p:cBhvr>
                                        <p:cTn id="114" dur="1" fill="hold">
                                          <p:stCondLst>
                                            <p:cond delay="0"/>
                                          </p:stCondLst>
                                        </p:cTn>
                                        <p:tgtEl>
                                          <p:spTgt spid="8">
                                            <p:txEl>
                                              <p:pRg st="8" end="8"/>
                                            </p:txEl>
                                          </p:spTgt>
                                        </p:tgtEl>
                                        <p:attrNameLst>
                                          <p:attrName>style.visibility</p:attrName>
                                        </p:attrNameLst>
                                      </p:cBhvr>
                                      <p:to>
                                        <p:strVal val="visible"/>
                                      </p:to>
                                    </p:set>
                                    <p:anim calcmode="lin" valueType="num">
                                      <p:cBhvr>
                                        <p:cTn id="115" dur="500" decel="50000" fill="hold">
                                          <p:stCondLst>
                                            <p:cond delay="0"/>
                                          </p:stCondLst>
                                        </p:cTn>
                                        <p:tgtEl>
                                          <p:spTgt spid="8">
                                            <p:txEl>
                                              <p:pRg st="8" end="8"/>
                                            </p:txEl>
                                          </p:spTgt>
                                        </p:tgtEl>
                                        <p:attrNameLst>
                                          <p:attrName>style.rotation</p:attrName>
                                        </p:attrNameLst>
                                      </p:cBhvr>
                                      <p:tavLst>
                                        <p:tav tm="0">
                                          <p:val>
                                            <p:fltVal val="-90"/>
                                          </p:val>
                                        </p:tav>
                                        <p:tav tm="100000">
                                          <p:val>
                                            <p:fltVal val="0"/>
                                          </p:val>
                                        </p:tav>
                                      </p:tavLst>
                                    </p:anim>
                                    <p:anim calcmode="lin" valueType="num">
                                      <p:cBhvr>
                                        <p:cTn id="116" dur="500" decel="50000" fill="hold">
                                          <p:stCondLst>
                                            <p:cond delay="0"/>
                                          </p:stCondLst>
                                        </p:cTn>
                                        <p:tgtEl>
                                          <p:spTgt spid="8">
                                            <p:txEl>
                                              <p:pRg st="8" end="8"/>
                                            </p:txEl>
                                          </p:spTgt>
                                        </p:tgtEl>
                                        <p:attrNameLst>
                                          <p:attrName>ppt_w</p:attrName>
                                        </p:attrNameLst>
                                      </p:cBhvr>
                                      <p:tavLst>
                                        <p:tav tm="0">
                                          <p:val>
                                            <p:strVal val="#ppt_w"/>
                                          </p:val>
                                        </p:tav>
                                        <p:tav tm="100000">
                                          <p:val>
                                            <p:strVal val="#ppt_w*.05"/>
                                          </p:val>
                                        </p:tav>
                                      </p:tavLst>
                                    </p:anim>
                                    <p:anim calcmode="lin" valueType="num">
                                      <p:cBhvr>
                                        <p:cTn id="117" dur="500" accel="50000" fill="hold">
                                          <p:stCondLst>
                                            <p:cond delay="500"/>
                                          </p:stCondLst>
                                        </p:cTn>
                                        <p:tgtEl>
                                          <p:spTgt spid="8">
                                            <p:txEl>
                                              <p:pRg st="8" end="8"/>
                                            </p:txEl>
                                          </p:spTgt>
                                        </p:tgtEl>
                                        <p:attrNameLst>
                                          <p:attrName>ppt_w</p:attrName>
                                        </p:attrNameLst>
                                      </p:cBhvr>
                                      <p:tavLst>
                                        <p:tav tm="0">
                                          <p:val>
                                            <p:strVal val="#ppt_w*.05"/>
                                          </p:val>
                                        </p:tav>
                                        <p:tav tm="100000">
                                          <p:val>
                                            <p:strVal val="#ppt_w"/>
                                          </p:val>
                                        </p:tav>
                                      </p:tavLst>
                                    </p:anim>
                                    <p:anim calcmode="lin" valueType="num">
                                      <p:cBhvr>
                                        <p:cTn id="118" dur="1000" fill="hold"/>
                                        <p:tgtEl>
                                          <p:spTgt spid="8">
                                            <p:txEl>
                                              <p:pRg st="8" end="8"/>
                                            </p:txEl>
                                          </p:spTgt>
                                        </p:tgtEl>
                                        <p:attrNameLst>
                                          <p:attrName>ppt_h</p:attrName>
                                        </p:attrNameLst>
                                      </p:cBhvr>
                                      <p:tavLst>
                                        <p:tav tm="0">
                                          <p:val>
                                            <p:strVal val="#ppt_h"/>
                                          </p:val>
                                        </p:tav>
                                        <p:tav tm="100000">
                                          <p:val>
                                            <p:strVal val="#ppt_h"/>
                                          </p:val>
                                        </p:tav>
                                      </p:tavLst>
                                    </p:anim>
                                    <p:anim calcmode="lin" valueType="num">
                                      <p:cBhvr>
                                        <p:cTn id="119" dur="500" decel="50000" fill="hold">
                                          <p:stCondLst>
                                            <p:cond delay="0"/>
                                          </p:stCondLst>
                                        </p:cTn>
                                        <p:tgtEl>
                                          <p:spTgt spid="8">
                                            <p:txEl>
                                              <p:pRg st="8" end="8"/>
                                            </p:txEl>
                                          </p:spTgt>
                                        </p:tgtEl>
                                        <p:attrNameLst>
                                          <p:attrName>ppt_x</p:attrName>
                                        </p:attrNameLst>
                                      </p:cBhvr>
                                      <p:tavLst>
                                        <p:tav tm="0">
                                          <p:val>
                                            <p:strVal val="#ppt_x+.4"/>
                                          </p:val>
                                        </p:tav>
                                        <p:tav tm="100000">
                                          <p:val>
                                            <p:strVal val="#ppt_x"/>
                                          </p:val>
                                        </p:tav>
                                      </p:tavLst>
                                    </p:anim>
                                    <p:anim calcmode="lin" valueType="num">
                                      <p:cBhvr>
                                        <p:cTn id="120" dur="500" decel="50000" fill="hold">
                                          <p:stCondLst>
                                            <p:cond delay="0"/>
                                          </p:stCondLst>
                                        </p:cTn>
                                        <p:tgtEl>
                                          <p:spTgt spid="8">
                                            <p:txEl>
                                              <p:pRg st="8" end="8"/>
                                            </p:txEl>
                                          </p:spTgt>
                                        </p:tgtEl>
                                        <p:attrNameLst>
                                          <p:attrName>ppt_y</p:attrName>
                                        </p:attrNameLst>
                                      </p:cBhvr>
                                      <p:tavLst>
                                        <p:tav tm="0">
                                          <p:val>
                                            <p:strVal val="#ppt_y-.2"/>
                                          </p:val>
                                        </p:tav>
                                        <p:tav tm="100000">
                                          <p:val>
                                            <p:strVal val="#ppt_y+.1"/>
                                          </p:val>
                                        </p:tav>
                                      </p:tavLst>
                                    </p:anim>
                                    <p:anim calcmode="lin" valueType="num">
                                      <p:cBhvr>
                                        <p:cTn id="121" dur="500" accel="50000" fill="hold">
                                          <p:stCondLst>
                                            <p:cond delay="500"/>
                                          </p:stCondLst>
                                        </p:cTn>
                                        <p:tgtEl>
                                          <p:spTgt spid="8">
                                            <p:txEl>
                                              <p:pRg st="8" end="8"/>
                                            </p:txEl>
                                          </p:spTgt>
                                        </p:tgtEl>
                                        <p:attrNameLst>
                                          <p:attrName>ppt_y</p:attrName>
                                        </p:attrNameLst>
                                      </p:cBhvr>
                                      <p:tavLst>
                                        <p:tav tm="0">
                                          <p:val>
                                            <p:strVal val="#ppt_y+.1"/>
                                          </p:val>
                                        </p:tav>
                                        <p:tav tm="100000">
                                          <p:val>
                                            <p:strVal val="#ppt_y"/>
                                          </p:val>
                                        </p:tav>
                                      </p:tavLst>
                                    </p:anim>
                                    <p:animEffect transition="in" filter="fade">
                                      <p:cBhvr>
                                        <p:cTn id="122" dur="1000" decel="50000">
                                          <p:stCondLst>
                                            <p:cond delay="0"/>
                                          </p:stCondLst>
                                        </p:cTn>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558</TotalTime>
  <Words>640</Words>
  <Application>Microsoft Office PowerPoint</Application>
  <PresentationFormat>On-screen Show (4:3)</PresentationFormat>
  <Paragraphs>69</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Custom Design</vt:lpstr>
      <vt:lpstr>PowerPoint Presentation</vt:lpstr>
      <vt:lpstr>Ladders</vt:lpstr>
      <vt:lpstr>Ladders</vt:lpstr>
      <vt:lpstr>Ladders</vt:lpstr>
      <vt:lpstr>Ladders</vt:lpstr>
      <vt:lpstr>Using ladders safely</vt:lpstr>
      <vt:lpstr>Pre-use checks</vt:lpstr>
      <vt:lpstr>Tower scaffolds</vt:lpstr>
      <vt:lpstr>Tower requirements</vt:lpstr>
      <vt:lpstr>Other access equipment</vt:lpstr>
      <vt:lpstr>Other access equipment</vt:lpstr>
      <vt:lpstr>Other access equipment</vt:lpstr>
      <vt:lpstr>Other access equipment</vt:lpstr>
      <vt:lpstr>Other access equipment</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118</cp:revision>
  <dcterms:created xsi:type="dcterms:W3CDTF">2010-05-25T15:15:29Z</dcterms:created>
  <dcterms:modified xsi:type="dcterms:W3CDTF">2017-10-14T18:48:29Z</dcterms:modified>
</cp:coreProperties>
</file>