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sldIdLst>
    <p:sldId id="269" r:id="rId2"/>
    <p:sldId id="295" r:id="rId3"/>
    <p:sldId id="296" r:id="rId4"/>
    <p:sldId id="297" r:id="rId5"/>
    <p:sldId id="298" r:id="rId6"/>
    <p:sldId id="299" r:id="rId7"/>
    <p:sldId id="300" r:id="rId8"/>
    <p:sldId id="301" r:id="rId9"/>
    <p:sldId id="302" r:id="rId10"/>
    <p:sldId id="303" r:id="rId11"/>
    <p:sldId id="304" r:id="rId12"/>
    <p:sldId id="305" r:id="rId13"/>
    <p:sldId id="314" r:id="rId14"/>
    <p:sldId id="315" r:id="rId15"/>
    <p:sldId id="316" r:id="rId16"/>
    <p:sldId id="317" r:id="rId17"/>
    <p:sldId id="318" r:id="rId18"/>
    <p:sldId id="319" r:id="rId19"/>
    <p:sldId id="320" r:id="rId20"/>
    <p:sldId id="277" r:id="rId21"/>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6D47103-46BE-42C7-A385-8E8C48B4D08C}"/>
              </a:ext>
            </a:extLst>
          </p:cNvPr>
          <p:cNvSpPr>
            <a:spLocks noChangeShapeType="1"/>
          </p:cNvSpPr>
          <p:nvPr userDrawn="1"/>
        </p:nvSpPr>
        <p:spPr bwMode="auto">
          <a:xfrm>
            <a:off x="0" y="1268760"/>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Dealing with hazards</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Permit to work systems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3647152"/>
          </a:xfrm>
          <a:prstGeom prst="rect">
            <a:avLst/>
          </a:prstGeom>
          <a:noFill/>
        </p:spPr>
        <p:txBody>
          <a:bodyPr wrap="square" lIns="360000" rIns="360000">
            <a:spAutoFit/>
          </a:bodyPr>
          <a:lstStyle/>
          <a:p>
            <a:pPr>
              <a:spcAft>
                <a:spcPts val="600"/>
              </a:spcAft>
            </a:pPr>
            <a:r>
              <a:rPr lang="en-GB" altLang="en-US" sz="2400" dirty="0"/>
              <a:t>Instructions or procedures are adequate for most work activities, but some require extra care.</a:t>
            </a:r>
          </a:p>
          <a:p>
            <a:pPr>
              <a:spcAft>
                <a:spcPts val="600"/>
              </a:spcAft>
            </a:pPr>
            <a:r>
              <a:rPr lang="en-GB" altLang="en-US" sz="2400" dirty="0"/>
              <a:t>A </a:t>
            </a:r>
            <a:r>
              <a:rPr lang="en-GB" altLang="en-US" sz="2400" b="1" dirty="0">
                <a:solidFill>
                  <a:srgbClr val="FF0000"/>
                </a:solidFill>
              </a:rPr>
              <a:t>permit to work</a:t>
            </a:r>
            <a:r>
              <a:rPr lang="en-GB" altLang="en-US" sz="2400" dirty="0"/>
              <a:t> is a more formal system stating exactly what work is to be carried out and when, and which parts are safe.</a:t>
            </a:r>
          </a:p>
          <a:p>
            <a:pPr>
              <a:spcAft>
                <a:spcPts val="600"/>
              </a:spcAft>
            </a:pPr>
            <a:r>
              <a:rPr lang="en-GB" altLang="en-US" sz="2400" dirty="0"/>
              <a:t>A responsible person should assess the work and check safety at each stage. </a:t>
            </a:r>
          </a:p>
          <a:p>
            <a:pPr>
              <a:spcAft>
                <a:spcPts val="600"/>
              </a:spcAft>
            </a:pPr>
            <a:r>
              <a:rPr lang="en-GB" altLang="en-US" sz="2400" dirty="0"/>
              <a:t>The people doing the job sign the permit to show that they understand the risks and precautions necessary.</a:t>
            </a:r>
          </a:p>
        </p:txBody>
      </p:sp>
    </p:spTree>
    <p:extLst>
      <p:ext uri="{BB962C8B-B14F-4D97-AF65-F5344CB8AC3E}">
        <p14:creationId xmlns:p14="http://schemas.microsoft.com/office/powerpoint/2010/main" val="18525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Permit to work systems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5124480"/>
          </a:xfrm>
          <a:prstGeom prst="rect">
            <a:avLst/>
          </a:prstGeom>
          <a:noFill/>
        </p:spPr>
        <p:txBody>
          <a:bodyPr wrap="square" lIns="360000" rIns="360000">
            <a:spAutoFit/>
          </a:bodyPr>
          <a:lstStyle/>
          <a:p>
            <a:pPr>
              <a:spcAft>
                <a:spcPts val="600"/>
              </a:spcAft>
            </a:pPr>
            <a:r>
              <a:rPr lang="en-GB" altLang="en-US" sz="2400" dirty="0"/>
              <a:t>Permits are effectively a means of communication between site management, plant supervisors and operators, and those who carry out the work.</a:t>
            </a:r>
          </a:p>
          <a:p>
            <a:pPr>
              <a:spcAft>
                <a:spcPts val="600"/>
              </a:spcAft>
            </a:pPr>
            <a:r>
              <a:rPr lang="en-GB" altLang="en-US" sz="2400" dirty="0"/>
              <a:t>Examples of high-risk jobs where a written permit to work procedure may need to be used include hot work, such as welding, vessel entry, cutting into pipe work carrying hazardous substances, and work that requires electrical or mechanical isolation.</a:t>
            </a:r>
          </a:p>
          <a:p>
            <a:pPr>
              <a:spcAft>
                <a:spcPts val="600"/>
              </a:spcAft>
            </a:pPr>
            <a:r>
              <a:rPr lang="en-GB" altLang="en-US" sz="2400" dirty="0"/>
              <a:t>It is also a means of coordinating different work activities to avoid conflicts.</a:t>
            </a:r>
          </a:p>
          <a:p>
            <a:pPr>
              <a:spcAft>
                <a:spcPts val="600"/>
              </a:spcAft>
            </a:pPr>
            <a:r>
              <a:rPr lang="en-GB" altLang="en-US" sz="2400" dirty="0"/>
              <a:t>It should be emphasised, though, that a permit to work is not a replacement for robust risk assessment, but it can help bring the risk assessment ‘to life’ at the sharp end, where it matters.</a:t>
            </a:r>
          </a:p>
        </p:txBody>
      </p:sp>
    </p:spTree>
    <p:extLst>
      <p:ext uri="{BB962C8B-B14F-4D97-AF65-F5344CB8AC3E}">
        <p14:creationId xmlns:p14="http://schemas.microsoft.com/office/powerpoint/2010/main" val="401295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ctricity-dangers.png">
            <a:extLst>
              <a:ext uri="{FF2B5EF4-FFF2-40B4-BE49-F238E27FC236}">
                <a16:creationId xmlns:a16="http://schemas.microsoft.com/office/drawing/2014/main" id="{D6645678-770D-4DCA-BD2E-D9D2E0B093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9199" y="2132856"/>
            <a:ext cx="2844801"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Electrical dangers</a:t>
            </a:r>
          </a:p>
        </p:txBody>
      </p:sp>
      <p:sp>
        <p:nvSpPr>
          <p:cNvPr id="8" name="TextBox 7">
            <a:extLst>
              <a:ext uri="{FF2B5EF4-FFF2-40B4-BE49-F238E27FC236}">
                <a16:creationId xmlns:a16="http://schemas.microsoft.com/office/drawing/2014/main" id="{9E36579A-F674-4D6C-8743-33B0BADE2943}"/>
              </a:ext>
            </a:extLst>
          </p:cNvPr>
          <p:cNvSpPr txBox="1"/>
          <p:nvPr/>
        </p:nvSpPr>
        <p:spPr>
          <a:xfrm>
            <a:off x="1" y="1268760"/>
            <a:ext cx="6444208" cy="4324261"/>
          </a:xfrm>
          <a:prstGeom prst="rect">
            <a:avLst/>
          </a:prstGeom>
          <a:noFill/>
        </p:spPr>
        <p:txBody>
          <a:bodyPr wrap="square" lIns="360000" rIns="360000">
            <a:spAutoFit/>
          </a:bodyPr>
          <a:lstStyle/>
          <a:p>
            <a:pPr marL="0" indent="0">
              <a:spcAft>
                <a:spcPts val="600"/>
              </a:spcAft>
              <a:buFontTx/>
              <a:buNone/>
              <a:defRPr/>
            </a:pPr>
            <a:r>
              <a:rPr lang="en-GB" sz="2400" dirty="0"/>
              <a:t>There are many dangers related to electricity:</a:t>
            </a:r>
          </a:p>
          <a:p>
            <a:pPr marL="342900" indent="-342900">
              <a:spcAft>
                <a:spcPts val="600"/>
              </a:spcAft>
              <a:buFont typeface="Arial" panose="020B0604020202020204" pitchFamily="34" charset="0"/>
              <a:buChar char="•"/>
              <a:defRPr/>
            </a:pPr>
            <a:r>
              <a:rPr lang="en-GB" sz="2400" dirty="0"/>
              <a:t>faulty electrical equipment</a:t>
            </a:r>
          </a:p>
          <a:p>
            <a:pPr marL="342900" indent="-342900">
              <a:spcAft>
                <a:spcPts val="600"/>
              </a:spcAft>
              <a:buFont typeface="Arial" panose="020B0604020202020204" pitchFamily="34" charset="0"/>
              <a:buChar char="•"/>
              <a:defRPr/>
            </a:pPr>
            <a:r>
              <a:rPr lang="en-GB" sz="2400" dirty="0"/>
              <a:t>damaged electrical equipment</a:t>
            </a:r>
          </a:p>
          <a:p>
            <a:pPr marL="342900" indent="-342900">
              <a:spcAft>
                <a:spcPts val="600"/>
              </a:spcAft>
              <a:buFont typeface="Arial" panose="020B0604020202020204" pitchFamily="34" charset="0"/>
              <a:buChar char="•"/>
              <a:defRPr/>
            </a:pPr>
            <a:r>
              <a:rPr lang="en-GB" sz="2400" dirty="0"/>
              <a:t>exposed conductors</a:t>
            </a:r>
          </a:p>
          <a:p>
            <a:pPr marL="342900" indent="-342900">
              <a:spcAft>
                <a:spcPts val="600"/>
              </a:spcAft>
              <a:buFont typeface="Arial" panose="020B0604020202020204" pitchFamily="34" charset="0"/>
              <a:buChar char="•"/>
              <a:defRPr/>
            </a:pPr>
            <a:r>
              <a:rPr lang="en-GB" sz="2400" dirty="0"/>
              <a:t>damaged insulation</a:t>
            </a:r>
          </a:p>
          <a:p>
            <a:pPr marL="342900" indent="-342900">
              <a:spcAft>
                <a:spcPts val="600"/>
              </a:spcAft>
              <a:buFont typeface="Arial" panose="020B0604020202020204" pitchFamily="34" charset="0"/>
              <a:buChar char="•"/>
              <a:defRPr/>
            </a:pPr>
            <a:r>
              <a:rPr lang="en-GB" sz="2400" dirty="0"/>
              <a:t>worn electrical cables and cords trailing cables</a:t>
            </a:r>
          </a:p>
          <a:p>
            <a:pPr marL="342900" indent="-342900">
              <a:spcAft>
                <a:spcPts val="600"/>
              </a:spcAft>
              <a:buFont typeface="Arial" panose="020B0604020202020204" pitchFamily="34" charset="0"/>
              <a:buChar char="•"/>
              <a:defRPr/>
            </a:pPr>
            <a:r>
              <a:rPr lang="en-GB" sz="2400" dirty="0"/>
              <a:t>proximity of cables</a:t>
            </a:r>
          </a:p>
          <a:p>
            <a:pPr marL="342900" indent="-342900">
              <a:spcAft>
                <a:spcPts val="600"/>
              </a:spcAft>
              <a:buFont typeface="Arial" panose="020B0604020202020204" pitchFamily="34" charset="0"/>
              <a:buChar char="•"/>
              <a:defRPr/>
            </a:pPr>
            <a:r>
              <a:rPr lang="en-GB" sz="2400" dirty="0"/>
              <a:t>buried/hidden cables.</a:t>
            </a:r>
          </a:p>
        </p:txBody>
      </p:sp>
    </p:spTree>
    <p:extLst>
      <p:ext uri="{BB962C8B-B14F-4D97-AF65-F5344CB8AC3E}">
        <p14:creationId xmlns:p14="http://schemas.microsoft.com/office/powerpoint/2010/main" val="172959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2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0" dur="1000" fill="hold"/>
                                        <p:tgtEl>
                                          <p:spTgt spid="4"/>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gtEl>
                                      </p:cBhvr>
                                    </p:animEffect>
                                  </p:childTnLst>
                                </p:cTn>
                              </p:par>
                            </p:childTnLst>
                          </p:cTn>
                        </p:par>
                        <p:par>
                          <p:cTn id="25" fill="hold">
                            <p:stCondLst>
                              <p:cond delay="1000"/>
                            </p:stCondLst>
                            <p:childTnLst>
                              <p:par>
                                <p:cTn id="26" presetID="25" presetClass="entr" presetSubtype="0" fill="hold" nodeType="after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 calcmode="lin" valueType="num">
                                      <p:cBhvr>
                                        <p:cTn id="2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8">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5" presetClass="entr" presetSubtype="0" fill="hold" nodeType="clickEffect">
                                  <p:stCondLst>
                                    <p:cond delay="0"/>
                                  </p:stCondLst>
                                  <p:childTnLst>
                                    <p:set>
                                      <p:cBhvr>
                                        <p:cTn id="39" dur="1" fill="hold">
                                          <p:stCondLst>
                                            <p:cond delay="0"/>
                                          </p:stCondLst>
                                        </p:cTn>
                                        <p:tgtEl>
                                          <p:spTgt spid="8">
                                            <p:txEl>
                                              <p:pRg st="1" end="1"/>
                                            </p:txEl>
                                          </p:spTgt>
                                        </p:tgtEl>
                                        <p:attrNameLst>
                                          <p:attrName>style.visibility</p:attrName>
                                        </p:attrNameLst>
                                      </p:cBhvr>
                                      <p:to>
                                        <p:strVal val="visible"/>
                                      </p:to>
                                    </p:set>
                                    <p:anim calcmode="lin" valueType="num">
                                      <p:cBhvr>
                                        <p:cTn id="4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7" dur="1000" decel="50000">
                                          <p:stCondLst>
                                            <p:cond delay="0"/>
                                          </p:stCondLst>
                                        </p:cTn>
                                        <p:tgtEl>
                                          <p:spTgt spid="8">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5" presetClass="entr" presetSubtype="0" fill="hold" nodeType="clickEffect">
                                  <p:stCondLst>
                                    <p:cond delay="0"/>
                                  </p:stCondLst>
                                  <p:childTnLst>
                                    <p:set>
                                      <p:cBhvr>
                                        <p:cTn id="51" dur="1" fill="hold">
                                          <p:stCondLst>
                                            <p:cond delay="0"/>
                                          </p:stCondLst>
                                        </p:cTn>
                                        <p:tgtEl>
                                          <p:spTgt spid="8">
                                            <p:txEl>
                                              <p:pRg st="2" end="2"/>
                                            </p:txEl>
                                          </p:spTgt>
                                        </p:tgtEl>
                                        <p:attrNameLst>
                                          <p:attrName>style.visibility</p:attrName>
                                        </p:attrNameLst>
                                      </p:cBhvr>
                                      <p:to>
                                        <p:strVal val="visible"/>
                                      </p:to>
                                    </p:set>
                                    <p:anim calcmode="lin" valueType="num">
                                      <p:cBhvr>
                                        <p:cTn id="52"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5"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8">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5" presetClass="entr" presetSubtype="0" fill="hold" nodeType="clickEffect">
                                  <p:stCondLst>
                                    <p:cond delay="0"/>
                                  </p:stCondLst>
                                  <p:childTnLst>
                                    <p:set>
                                      <p:cBhvr>
                                        <p:cTn id="63" dur="1" fill="hold">
                                          <p:stCondLst>
                                            <p:cond delay="0"/>
                                          </p:stCondLst>
                                        </p:cTn>
                                        <p:tgtEl>
                                          <p:spTgt spid="8">
                                            <p:txEl>
                                              <p:pRg st="3" end="3"/>
                                            </p:txEl>
                                          </p:spTgt>
                                        </p:tgtEl>
                                        <p:attrNameLst>
                                          <p:attrName>style.visibility</p:attrName>
                                        </p:attrNameLst>
                                      </p:cBhvr>
                                      <p:to>
                                        <p:strVal val="visible"/>
                                      </p:to>
                                    </p:set>
                                    <p:anim calcmode="lin" valueType="num">
                                      <p:cBhvr>
                                        <p:cTn id="64"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67"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8">
                                            <p:txEl>
                                              <p:pRg st="3" end="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5" presetClass="entr" presetSubtype="0" fill="hold" nodeType="clickEffect">
                                  <p:stCondLst>
                                    <p:cond delay="0"/>
                                  </p:stCondLst>
                                  <p:childTnLst>
                                    <p:set>
                                      <p:cBhvr>
                                        <p:cTn id="75" dur="1" fill="hold">
                                          <p:stCondLst>
                                            <p:cond delay="0"/>
                                          </p:stCondLst>
                                        </p:cTn>
                                        <p:tgtEl>
                                          <p:spTgt spid="8">
                                            <p:txEl>
                                              <p:pRg st="4" end="4"/>
                                            </p:txEl>
                                          </p:spTgt>
                                        </p:tgtEl>
                                        <p:attrNameLst>
                                          <p:attrName>style.visibility</p:attrName>
                                        </p:attrNameLst>
                                      </p:cBhvr>
                                      <p:to>
                                        <p:strVal val="visible"/>
                                      </p:to>
                                    </p:set>
                                    <p:anim calcmode="lin" valueType="num">
                                      <p:cBhvr>
                                        <p:cTn id="76"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9"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8">
                                            <p:txEl>
                                              <p:pRg st="4" end="4"/>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5" presetClass="entr" presetSubtype="0" fill="hold" nodeType="clickEffect">
                                  <p:stCondLst>
                                    <p:cond delay="0"/>
                                  </p:stCondLst>
                                  <p:childTnLst>
                                    <p:set>
                                      <p:cBhvr>
                                        <p:cTn id="87" dur="1" fill="hold">
                                          <p:stCondLst>
                                            <p:cond delay="0"/>
                                          </p:stCondLst>
                                        </p:cTn>
                                        <p:tgtEl>
                                          <p:spTgt spid="8">
                                            <p:txEl>
                                              <p:pRg st="5" end="5"/>
                                            </p:txEl>
                                          </p:spTgt>
                                        </p:tgtEl>
                                        <p:attrNameLst>
                                          <p:attrName>style.visibility</p:attrName>
                                        </p:attrNameLst>
                                      </p:cBhvr>
                                      <p:to>
                                        <p:strVal val="visible"/>
                                      </p:to>
                                    </p:set>
                                    <p:anim calcmode="lin" valueType="num">
                                      <p:cBhvr>
                                        <p:cTn id="88"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89"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90"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91"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92"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93"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94"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95" dur="1000" decel="50000">
                                          <p:stCondLst>
                                            <p:cond delay="0"/>
                                          </p:stCondLst>
                                        </p:cTn>
                                        <p:tgtEl>
                                          <p:spTgt spid="8">
                                            <p:txEl>
                                              <p:pRg st="5" end="5"/>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5" presetClass="entr" presetSubtype="0" fill="hold" nodeType="clickEffect">
                                  <p:stCondLst>
                                    <p:cond delay="0"/>
                                  </p:stCondLst>
                                  <p:childTnLst>
                                    <p:set>
                                      <p:cBhvr>
                                        <p:cTn id="99" dur="1" fill="hold">
                                          <p:stCondLst>
                                            <p:cond delay="0"/>
                                          </p:stCondLst>
                                        </p:cTn>
                                        <p:tgtEl>
                                          <p:spTgt spid="8">
                                            <p:txEl>
                                              <p:pRg st="6" end="6"/>
                                            </p:txEl>
                                          </p:spTgt>
                                        </p:tgtEl>
                                        <p:attrNameLst>
                                          <p:attrName>style.visibility</p:attrName>
                                        </p:attrNameLst>
                                      </p:cBhvr>
                                      <p:to>
                                        <p:strVal val="visible"/>
                                      </p:to>
                                    </p:set>
                                    <p:anim calcmode="lin" valueType="num">
                                      <p:cBhvr>
                                        <p:cTn id="100"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101"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102"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103"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104"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105"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106"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107" dur="1000" decel="50000">
                                          <p:stCondLst>
                                            <p:cond delay="0"/>
                                          </p:stCondLst>
                                        </p:cTn>
                                        <p:tgtEl>
                                          <p:spTgt spid="8">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5" presetClass="entr" presetSubtype="0" fill="hold" nodeType="clickEffect">
                                  <p:stCondLst>
                                    <p:cond delay="0"/>
                                  </p:stCondLst>
                                  <p:childTnLst>
                                    <p:set>
                                      <p:cBhvr>
                                        <p:cTn id="111" dur="1" fill="hold">
                                          <p:stCondLst>
                                            <p:cond delay="0"/>
                                          </p:stCondLst>
                                        </p:cTn>
                                        <p:tgtEl>
                                          <p:spTgt spid="8">
                                            <p:txEl>
                                              <p:pRg st="7" end="7"/>
                                            </p:txEl>
                                          </p:spTgt>
                                        </p:tgtEl>
                                        <p:attrNameLst>
                                          <p:attrName>style.visibility</p:attrName>
                                        </p:attrNameLst>
                                      </p:cBhvr>
                                      <p:to>
                                        <p:strVal val="visible"/>
                                      </p:to>
                                    </p:set>
                                    <p:anim calcmode="lin" valueType="num">
                                      <p:cBhvr>
                                        <p:cTn id="112"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113"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114"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15"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16"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17"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18"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19" dur="1000" decel="50000">
                                          <p:stCondLst>
                                            <p:cond delay="0"/>
                                          </p:stCondLst>
                                        </p:cTn>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ttery drill.png">
            <a:extLst>
              <a:ext uri="{FF2B5EF4-FFF2-40B4-BE49-F238E27FC236}">
                <a16:creationId xmlns:a16="http://schemas.microsoft.com/office/drawing/2014/main" id="{E14FFBB4-7228-4045-84EF-D9770F00BBA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60604" y="2636912"/>
            <a:ext cx="2667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Battery powered supplies</a:t>
            </a:r>
          </a:p>
        </p:txBody>
      </p:sp>
      <p:sp>
        <p:nvSpPr>
          <p:cNvPr id="8" name="TextBox 7">
            <a:extLst>
              <a:ext uri="{FF2B5EF4-FFF2-40B4-BE49-F238E27FC236}">
                <a16:creationId xmlns:a16="http://schemas.microsoft.com/office/drawing/2014/main" id="{9E36579A-F674-4D6C-8743-33B0BADE2943}"/>
              </a:ext>
            </a:extLst>
          </p:cNvPr>
          <p:cNvSpPr txBox="1"/>
          <p:nvPr/>
        </p:nvSpPr>
        <p:spPr>
          <a:xfrm>
            <a:off x="1" y="1268760"/>
            <a:ext cx="6444208" cy="4462760"/>
          </a:xfrm>
          <a:prstGeom prst="rect">
            <a:avLst/>
          </a:prstGeom>
          <a:noFill/>
        </p:spPr>
        <p:txBody>
          <a:bodyPr wrap="square" lIns="360000" rIns="360000">
            <a:spAutoFit/>
          </a:bodyPr>
          <a:lstStyle/>
          <a:p>
            <a:pPr marL="0" indent="0">
              <a:spcAft>
                <a:spcPts val="600"/>
              </a:spcAft>
              <a:buFontTx/>
              <a:buNone/>
              <a:defRPr/>
            </a:pPr>
            <a:r>
              <a:rPr lang="en-GB" sz="2400" dirty="0"/>
              <a:t>Battery powered tools are now used widely in the building services industry. Using these has many advantages, including:</a:t>
            </a:r>
          </a:p>
          <a:p>
            <a:pPr marL="342900" indent="-342900">
              <a:spcAft>
                <a:spcPts val="600"/>
              </a:spcAft>
              <a:buFont typeface="Arial" panose="020B0604020202020204" pitchFamily="34" charset="0"/>
              <a:buChar char="•"/>
              <a:defRPr/>
            </a:pPr>
            <a:r>
              <a:rPr lang="en-GB" sz="2400" dirty="0"/>
              <a:t>no trailing leads</a:t>
            </a:r>
          </a:p>
          <a:p>
            <a:pPr marL="342900" indent="-342900">
              <a:spcAft>
                <a:spcPts val="600"/>
              </a:spcAft>
              <a:buFont typeface="Arial" panose="020B0604020202020204" pitchFamily="34" charset="0"/>
              <a:buChar char="•"/>
              <a:defRPr/>
            </a:pPr>
            <a:r>
              <a:rPr lang="en-GB" sz="2400" dirty="0"/>
              <a:t>voltage levels that mean there is no risk of electric shock</a:t>
            </a:r>
          </a:p>
          <a:p>
            <a:pPr marL="342900" indent="-342900">
              <a:spcAft>
                <a:spcPts val="600"/>
              </a:spcAft>
              <a:buFont typeface="Arial" panose="020B0604020202020204" pitchFamily="34" charset="0"/>
              <a:buChar char="•"/>
              <a:defRPr/>
            </a:pPr>
            <a:r>
              <a:rPr lang="en-GB" sz="2400" dirty="0"/>
              <a:t>can be used where there are no mains supplies (assuming batteries are charged elsewhere)</a:t>
            </a:r>
          </a:p>
          <a:p>
            <a:pPr marL="342900" indent="-342900">
              <a:spcAft>
                <a:spcPts val="600"/>
              </a:spcAft>
              <a:buFont typeface="Arial" panose="020B0604020202020204" pitchFamily="34" charset="0"/>
              <a:buChar char="•"/>
              <a:defRPr/>
            </a:pPr>
            <a:r>
              <a:rPr lang="en-GB" sz="2400" dirty="0"/>
              <a:t>greater mobility.</a:t>
            </a:r>
          </a:p>
        </p:txBody>
      </p:sp>
    </p:spTree>
    <p:extLst>
      <p:ext uri="{BB962C8B-B14F-4D97-AF65-F5344CB8AC3E}">
        <p14:creationId xmlns:p14="http://schemas.microsoft.com/office/powerpoint/2010/main" val="2549297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2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 calcmode="lin" valueType="num">
                                      <p:cBhvr>
                                        <p:cTn id="4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 calcmode="lin" valueType="num">
                                      <p:cBhvr>
                                        <p:cTn id="5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8">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5" presetClass="entr" presetSubtype="0" fill="hold" nodeType="clickEffect">
                                  <p:stCondLst>
                                    <p:cond delay="0"/>
                                  </p:stCondLst>
                                  <p:childTnLst>
                                    <p:set>
                                      <p:cBhvr>
                                        <p:cTn id="64" dur="1" fill="hold">
                                          <p:stCondLst>
                                            <p:cond delay="0"/>
                                          </p:stCondLst>
                                        </p:cTn>
                                        <p:tgtEl>
                                          <p:spTgt spid="8">
                                            <p:txEl>
                                              <p:pRg st="3" end="3"/>
                                            </p:txEl>
                                          </p:spTgt>
                                        </p:tgtEl>
                                        <p:attrNameLst>
                                          <p:attrName>style.visibility</p:attrName>
                                        </p:attrNameLst>
                                      </p:cBhvr>
                                      <p:to>
                                        <p:strVal val="visible"/>
                                      </p:to>
                                    </p:set>
                                    <p:anim calcmode="lin" valueType="num">
                                      <p:cBhvr>
                                        <p:cTn id="6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6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8">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5" presetClass="entr" presetSubtype="0" fill="hold" nodeType="clickEffect">
                                  <p:stCondLst>
                                    <p:cond delay="0"/>
                                  </p:stCondLst>
                                  <p:childTnLst>
                                    <p:set>
                                      <p:cBhvr>
                                        <p:cTn id="76" dur="1" fill="hold">
                                          <p:stCondLst>
                                            <p:cond delay="0"/>
                                          </p:stCondLst>
                                        </p:cTn>
                                        <p:tgtEl>
                                          <p:spTgt spid="8">
                                            <p:txEl>
                                              <p:pRg st="4" end="4"/>
                                            </p:txEl>
                                          </p:spTgt>
                                        </p:tgtEl>
                                        <p:attrNameLst>
                                          <p:attrName>style.visibility</p:attrName>
                                        </p:attrNameLst>
                                      </p:cBhvr>
                                      <p:to>
                                        <p:strVal val="visible"/>
                                      </p:to>
                                    </p:set>
                                    <p:anim calcmode="lin" valueType="num">
                                      <p:cBhvr>
                                        <p:cTn id="7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8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110 volt supplies</a:t>
            </a:r>
          </a:p>
        </p:txBody>
      </p:sp>
      <p:sp>
        <p:nvSpPr>
          <p:cNvPr id="8" name="TextBox 7">
            <a:extLst>
              <a:ext uri="{FF2B5EF4-FFF2-40B4-BE49-F238E27FC236}">
                <a16:creationId xmlns:a16="http://schemas.microsoft.com/office/drawing/2014/main" id="{9E36579A-F674-4D6C-8743-33B0BADE2943}"/>
              </a:ext>
            </a:extLst>
          </p:cNvPr>
          <p:cNvSpPr txBox="1"/>
          <p:nvPr/>
        </p:nvSpPr>
        <p:spPr>
          <a:xfrm>
            <a:off x="1" y="1268760"/>
            <a:ext cx="6444208" cy="3570208"/>
          </a:xfrm>
          <a:prstGeom prst="rect">
            <a:avLst/>
          </a:prstGeom>
          <a:noFill/>
        </p:spPr>
        <p:txBody>
          <a:bodyPr wrap="square" lIns="360000" rIns="360000">
            <a:spAutoFit/>
          </a:bodyPr>
          <a:lstStyle/>
          <a:p>
            <a:pPr>
              <a:spcAft>
                <a:spcPts val="600"/>
              </a:spcAft>
            </a:pPr>
            <a:r>
              <a:rPr lang="en-GB" altLang="en-US" sz="2400" dirty="0"/>
              <a:t>The use of reduced voltage power tools and equipment on site reduces the risk of electric shock.</a:t>
            </a:r>
          </a:p>
          <a:p>
            <a:pPr>
              <a:spcAft>
                <a:spcPts val="600"/>
              </a:spcAft>
            </a:pPr>
            <a:r>
              <a:rPr lang="en-GB" altLang="en-US" sz="2400" dirty="0"/>
              <a:t>The 110V supply is derived from a transformer.</a:t>
            </a:r>
          </a:p>
          <a:p>
            <a:pPr>
              <a:spcAft>
                <a:spcPts val="600"/>
              </a:spcAft>
            </a:pPr>
            <a:r>
              <a:rPr lang="en-GB" altLang="en-US" sz="2400" dirty="0"/>
              <a:t>The secondary is centre-tapped and connected to earth, i.e. touching either pole and earth results in a shock of 55V that in most cases will not cause harm.</a:t>
            </a:r>
          </a:p>
        </p:txBody>
      </p:sp>
      <p:pic>
        <p:nvPicPr>
          <p:cNvPr id="6" name="Picture 5" descr="110v tools.png">
            <a:extLst>
              <a:ext uri="{FF2B5EF4-FFF2-40B4-BE49-F238E27FC236}">
                <a16:creationId xmlns:a16="http://schemas.microsoft.com/office/drawing/2014/main" id="{99B96D35-91C2-4CD7-AB54-63D166DCAB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43662" y="2510168"/>
            <a:ext cx="2700338"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237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25"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 calcmode="lin" valueType="num">
                                      <p:cBhvr>
                                        <p:cTn id="4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 calcmode="lin" valueType="num">
                                      <p:cBhvr>
                                        <p:cTn id="5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110 volt supplies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461665"/>
          </a:xfrm>
          <a:prstGeom prst="rect">
            <a:avLst/>
          </a:prstGeom>
          <a:noFill/>
        </p:spPr>
        <p:txBody>
          <a:bodyPr wrap="square" lIns="360000" rIns="360000">
            <a:spAutoFit/>
          </a:bodyPr>
          <a:lstStyle/>
          <a:p>
            <a:pPr marL="0" indent="0">
              <a:buFontTx/>
              <a:buNone/>
              <a:defRPr/>
            </a:pPr>
            <a:r>
              <a:rPr lang="en-GB" sz="2400" dirty="0"/>
              <a:t>The transformer diagram is shown below:</a:t>
            </a:r>
          </a:p>
        </p:txBody>
      </p:sp>
      <p:pic>
        <p:nvPicPr>
          <p:cNvPr id="5" name="Picture 4" descr="240-110 Transformer.png">
            <a:extLst>
              <a:ext uri="{FF2B5EF4-FFF2-40B4-BE49-F238E27FC236}">
                <a16:creationId xmlns:a16="http://schemas.microsoft.com/office/drawing/2014/main" id="{08A67019-A151-49A4-BC9C-F57023B7F9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276872"/>
            <a:ext cx="8472681" cy="390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5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par>
                          <p:cTn id="15" fill="hold">
                            <p:stCondLst>
                              <p:cond delay="1000"/>
                            </p:stCondLst>
                            <p:childTnLst>
                              <p:par>
                                <p:cTn id="16" presetID="35"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anim calcmode="lin" valueType="num">
                                      <p:cBhvr>
                                        <p:cTn id="19" dur="2000" fill="hold"/>
                                        <p:tgtEl>
                                          <p:spTgt spid="5"/>
                                        </p:tgtEl>
                                        <p:attrNameLst>
                                          <p:attrName>style.rotation</p:attrName>
                                        </p:attrNameLst>
                                      </p:cBhvr>
                                      <p:tavLst>
                                        <p:tav tm="0">
                                          <p:val>
                                            <p:fltVal val="720"/>
                                          </p:val>
                                        </p:tav>
                                        <p:tav tm="100000">
                                          <p:val>
                                            <p:fltVal val="0"/>
                                          </p:val>
                                        </p:tav>
                                      </p:tavLst>
                                    </p:anim>
                                    <p:anim calcmode="lin" valueType="num">
                                      <p:cBhvr>
                                        <p:cTn id="20" dur="2000" fill="hold"/>
                                        <p:tgtEl>
                                          <p:spTgt spid="5"/>
                                        </p:tgtEl>
                                        <p:attrNameLst>
                                          <p:attrName>ppt_h</p:attrName>
                                        </p:attrNameLst>
                                      </p:cBhvr>
                                      <p:tavLst>
                                        <p:tav tm="0">
                                          <p:val>
                                            <p:fltVal val="0"/>
                                          </p:val>
                                        </p:tav>
                                        <p:tav tm="100000">
                                          <p:val>
                                            <p:strVal val="#ppt_h"/>
                                          </p:val>
                                        </p:tav>
                                      </p:tavLst>
                                    </p:anim>
                                    <p:anim calcmode="lin" valueType="num">
                                      <p:cBhvr>
                                        <p:cTn id="21"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230 volt supplies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6335711" cy="4016484"/>
          </a:xfrm>
          <a:prstGeom prst="rect">
            <a:avLst/>
          </a:prstGeom>
          <a:noFill/>
        </p:spPr>
        <p:txBody>
          <a:bodyPr wrap="square" lIns="360000" rIns="360000">
            <a:spAutoFit/>
          </a:bodyPr>
          <a:lstStyle/>
          <a:p>
            <a:pPr marL="342900" indent="-342900">
              <a:spcAft>
                <a:spcPts val="600"/>
              </a:spcAft>
              <a:buFont typeface="Arial" panose="020B0604020202020204" pitchFamily="34" charset="0"/>
              <a:buChar char="•"/>
            </a:pPr>
            <a:r>
              <a:rPr lang="en-GB" altLang="en-US" sz="2400" dirty="0"/>
              <a:t>Most premises will have socket outlets at 230V only.</a:t>
            </a:r>
          </a:p>
          <a:p>
            <a:pPr marL="342900" indent="-342900">
              <a:spcAft>
                <a:spcPts val="600"/>
              </a:spcAft>
              <a:buFont typeface="Arial" panose="020B0604020202020204" pitchFamily="34" charset="0"/>
              <a:buChar char="•"/>
            </a:pPr>
            <a:r>
              <a:rPr lang="en-GB" altLang="en-US" sz="2400" dirty="0"/>
              <a:t>Real danger of electric shock with this level of voltage so RCD protection should be used, even indoors.</a:t>
            </a:r>
          </a:p>
          <a:p>
            <a:pPr marL="342900" indent="-342900">
              <a:spcAft>
                <a:spcPts val="600"/>
              </a:spcAft>
              <a:buFont typeface="Arial" panose="020B0604020202020204" pitchFamily="34" charset="0"/>
              <a:buChar char="•"/>
            </a:pPr>
            <a:r>
              <a:rPr lang="en-GB" altLang="en-US" sz="2400" dirty="0"/>
              <a:t>If not using battery powered tools, it is not unusual for engineers to plug in a 230/110V transformer and use 110V.</a:t>
            </a:r>
          </a:p>
          <a:p>
            <a:pPr marL="342900" indent="-342900">
              <a:spcAft>
                <a:spcPts val="600"/>
              </a:spcAft>
              <a:buFont typeface="Arial" panose="020B0604020202020204" pitchFamily="34" charset="0"/>
              <a:buChar char="•"/>
            </a:pPr>
            <a:r>
              <a:rPr lang="en-GB" altLang="en-US" sz="2400" dirty="0"/>
              <a:t>Most battery chargers for battery tools will need a 230V supply for charging.</a:t>
            </a:r>
          </a:p>
        </p:txBody>
      </p:sp>
      <p:pic>
        <p:nvPicPr>
          <p:cNvPr id="6" name="Picture 5" descr="Cable Reel.png">
            <a:extLst>
              <a:ext uri="{FF2B5EF4-FFF2-40B4-BE49-F238E27FC236}">
                <a16:creationId xmlns:a16="http://schemas.microsoft.com/office/drawing/2014/main" id="{86FBF097-C220-4909-B770-92A591F775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5711" y="2492896"/>
            <a:ext cx="2808288"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06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25"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20" dur="1000" fill="hold"/>
                                        <p:tgtEl>
                                          <p:spTgt spid="6"/>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 calcmode="lin" valueType="num">
                                      <p:cBhvr>
                                        <p:cTn id="4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 calcmode="lin" valueType="num">
                                      <p:cBhvr>
                                        <p:cTn id="5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8">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5" presetClass="entr" presetSubtype="0" fill="hold" nodeType="clickEffect">
                                  <p:stCondLst>
                                    <p:cond delay="0"/>
                                  </p:stCondLst>
                                  <p:childTnLst>
                                    <p:set>
                                      <p:cBhvr>
                                        <p:cTn id="64" dur="1" fill="hold">
                                          <p:stCondLst>
                                            <p:cond delay="0"/>
                                          </p:stCondLst>
                                        </p:cTn>
                                        <p:tgtEl>
                                          <p:spTgt spid="8">
                                            <p:txEl>
                                              <p:pRg st="3" end="3"/>
                                            </p:txEl>
                                          </p:spTgt>
                                        </p:tgtEl>
                                        <p:attrNameLst>
                                          <p:attrName>style.visibility</p:attrName>
                                        </p:attrNameLst>
                                      </p:cBhvr>
                                      <p:to>
                                        <p:strVal val="visible"/>
                                      </p:to>
                                    </p:set>
                                    <p:anim calcmode="lin" valueType="num">
                                      <p:cBhvr>
                                        <p:cTn id="6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6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enerator.png">
            <a:extLst>
              <a:ext uri="{FF2B5EF4-FFF2-40B4-BE49-F238E27FC236}">
                <a16:creationId xmlns:a16="http://schemas.microsoft.com/office/drawing/2014/main" id="{E225F697-B4C9-4898-B993-D6874996F6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4837" y="2348880"/>
            <a:ext cx="2854325"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Generating sets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6335711" cy="3939540"/>
          </a:xfrm>
          <a:prstGeom prst="rect">
            <a:avLst/>
          </a:prstGeom>
          <a:noFill/>
        </p:spPr>
        <p:txBody>
          <a:bodyPr wrap="square" lIns="360000" rIns="360000">
            <a:spAutoFit/>
          </a:bodyPr>
          <a:lstStyle/>
          <a:p>
            <a:pPr marL="342900" indent="-342900">
              <a:spcAft>
                <a:spcPts val="600"/>
              </a:spcAft>
              <a:buFont typeface="Arial" panose="020B0604020202020204" pitchFamily="34" charset="0"/>
              <a:buChar char="•"/>
            </a:pPr>
            <a:r>
              <a:rPr lang="en-GB" altLang="en-US" sz="2400" dirty="0"/>
              <a:t>On sites where a mains supply is not available, generators will be used to power tools, for site lighting and plant.</a:t>
            </a:r>
          </a:p>
          <a:p>
            <a:pPr marL="342900" indent="-342900">
              <a:spcAft>
                <a:spcPts val="600"/>
              </a:spcAft>
              <a:buFont typeface="Arial" panose="020B0604020202020204" pitchFamily="34" charset="0"/>
              <a:buChar char="•"/>
            </a:pPr>
            <a:r>
              <a:rPr lang="en-GB" altLang="en-US" sz="2400" dirty="0"/>
              <a:t>Usually powered by petrol engines for smaller generators and diesel for larger ones.</a:t>
            </a:r>
          </a:p>
          <a:p>
            <a:pPr marL="342900" indent="-342900">
              <a:spcAft>
                <a:spcPts val="600"/>
              </a:spcAft>
              <a:buFont typeface="Arial" panose="020B0604020202020204" pitchFamily="34" charset="0"/>
              <a:buChar char="•"/>
            </a:pPr>
            <a:r>
              <a:rPr lang="en-GB" altLang="en-US" sz="2400" dirty="0"/>
              <a:t>Cables will radiate from the generator to feed equipment. Care must be taken not to create a hazard with these trailing leads.</a:t>
            </a:r>
          </a:p>
        </p:txBody>
      </p:sp>
    </p:spTree>
    <p:extLst>
      <p:ext uri="{BB962C8B-B14F-4D97-AF65-F5344CB8AC3E}">
        <p14:creationId xmlns:p14="http://schemas.microsoft.com/office/powerpoint/2010/main" val="30162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par>
                                <p:cTn id="15" presetID="2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20" dur="1000" fill="hold"/>
                                        <p:tgtEl>
                                          <p:spTgt spid="5"/>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 calcmode="lin" valueType="num">
                                      <p:cBhvr>
                                        <p:cTn id="2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 calcmode="lin" valueType="num">
                                      <p:cBhvr>
                                        <p:cTn id="4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anim calcmode="lin" valueType="num">
                                      <p:cBhvr>
                                        <p:cTn id="5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5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4000" dirty="0">
                <a:solidFill>
                  <a:srgbClr val="FF0000"/>
                </a:solidFill>
              </a:rPr>
              <a:t>Electrical hazards on construction sites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1877437"/>
          </a:xfrm>
          <a:prstGeom prst="rect">
            <a:avLst/>
          </a:prstGeom>
          <a:noFill/>
        </p:spPr>
        <p:txBody>
          <a:bodyPr wrap="square" lIns="360000" rIns="360000">
            <a:spAutoFit/>
          </a:bodyPr>
          <a:lstStyle/>
          <a:p>
            <a:pPr marL="342900" indent="-342900">
              <a:spcAft>
                <a:spcPts val="1200"/>
              </a:spcAft>
              <a:buFont typeface="Arial" panose="020B0604020202020204" pitchFamily="34" charset="0"/>
              <a:buChar char="•"/>
            </a:pPr>
            <a:r>
              <a:rPr lang="en-GB" altLang="en-US" sz="2400" dirty="0"/>
              <a:t>increased likelihood of damage to equipment</a:t>
            </a:r>
          </a:p>
          <a:p>
            <a:pPr marL="342900" indent="-342900">
              <a:spcAft>
                <a:spcPts val="1200"/>
              </a:spcAft>
              <a:buFont typeface="Arial" panose="020B0604020202020204" pitchFamily="34" charset="0"/>
              <a:buChar char="•"/>
            </a:pPr>
            <a:r>
              <a:rPr lang="en-GB" altLang="en-US" sz="2400" dirty="0"/>
              <a:t>operative in better contact with earth and so more susceptible to electric shock</a:t>
            </a:r>
          </a:p>
          <a:p>
            <a:pPr marL="342900" indent="-342900">
              <a:spcAft>
                <a:spcPts val="1200"/>
              </a:spcAft>
              <a:buFont typeface="Arial" panose="020B0604020202020204" pitchFamily="34" charset="0"/>
              <a:buChar char="•"/>
            </a:pPr>
            <a:r>
              <a:rPr lang="en-GB" altLang="en-US" sz="2400" dirty="0"/>
              <a:t>trailing leads.</a:t>
            </a:r>
          </a:p>
        </p:txBody>
      </p:sp>
    </p:spTree>
    <p:extLst>
      <p:ext uri="{BB962C8B-B14F-4D97-AF65-F5344CB8AC3E}">
        <p14:creationId xmlns:p14="http://schemas.microsoft.com/office/powerpoint/2010/main" val="88617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sz="4000" dirty="0">
                <a:solidFill>
                  <a:srgbClr val="FF0000"/>
                </a:solidFill>
              </a:rPr>
              <a:t>Visual inspection of portable appliances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3493264"/>
          </a:xfrm>
          <a:prstGeom prst="rect">
            <a:avLst/>
          </a:prstGeom>
          <a:noFill/>
        </p:spPr>
        <p:txBody>
          <a:bodyPr wrap="square" lIns="360000" rIns="360000">
            <a:spAutoFit/>
          </a:bodyPr>
          <a:lstStyle/>
          <a:p>
            <a:pPr marL="457200" indent="-457200">
              <a:spcAft>
                <a:spcPts val="600"/>
              </a:spcAft>
              <a:buFont typeface="Arial" panose="020B0604020202020204" pitchFamily="34" charset="0"/>
              <a:buChar char="•"/>
            </a:pPr>
            <a:r>
              <a:rPr lang="en-GB" altLang="en-US" sz="2800" dirty="0">
                <a:solidFill>
                  <a:srgbClr val="FF0000"/>
                </a:solidFill>
              </a:rPr>
              <a:t>checking for a valid PAT label</a:t>
            </a:r>
          </a:p>
          <a:p>
            <a:pPr marL="457200" indent="-457200">
              <a:spcAft>
                <a:spcPts val="600"/>
              </a:spcAft>
              <a:buFont typeface="Arial" panose="020B0604020202020204" pitchFamily="34" charset="0"/>
              <a:buChar char="•"/>
            </a:pPr>
            <a:r>
              <a:rPr lang="en-GB" altLang="en-US" sz="2800" dirty="0">
                <a:solidFill>
                  <a:srgbClr val="FF0000"/>
                </a:solidFill>
              </a:rPr>
              <a:t>inspection for general condition to include:</a:t>
            </a:r>
          </a:p>
          <a:p>
            <a:pPr marL="914400" lvl="1" indent="-457200">
              <a:spcAft>
                <a:spcPts val="600"/>
              </a:spcAft>
              <a:buFont typeface="Arial" panose="020B0604020202020204" pitchFamily="34" charset="0"/>
              <a:buChar char="-"/>
            </a:pPr>
            <a:r>
              <a:rPr lang="en-GB" altLang="en-US" sz="2800" dirty="0">
                <a:solidFill>
                  <a:srgbClr val="FF0000"/>
                </a:solidFill>
              </a:rPr>
              <a:t>any damage to equipment casing</a:t>
            </a:r>
          </a:p>
          <a:p>
            <a:pPr marL="914400" lvl="1" indent="-457200">
              <a:spcAft>
                <a:spcPts val="600"/>
              </a:spcAft>
              <a:buFont typeface="Arial" panose="020B0604020202020204" pitchFamily="34" charset="0"/>
              <a:buChar char="-"/>
            </a:pPr>
            <a:r>
              <a:rPr lang="en-GB" altLang="en-US" sz="2800" dirty="0">
                <a:solidFill>
                  <a:srgbClr val="FF0000"/>
                </a:solidFill>
              </a:rPr>
              <a:t>any damage to the flexible cord (lead)</a:t>
            </a:r>
          </a:p>
          <a:p>
            <a:pPr marL="914400" lvl="1" indent="-457200">
              <a:spcAft>
                <a:spcPts val="600"/>
              </a:spcAft>
              <a:buFont typeface="Arial" panose="020B0604020202020204" pitchFamily="34" charset="0"/>
              <a:buChar char="-"/>
            </a:pPr>
            <a:r>
              <a:rPr lang="en-GB" altLang="en-US" sz="2800" dirty="0">
                <a:solidFill>
                  <a:srgbClr val="FF0000"/>
                </a:solidFill>
              </a:rPr>
              <a:t>any damage to the plug top and any obvious</a:t>
            </a:r>
          </a:p>
          <a:p>
            <a:pPr marL="914400" lvl="1" indent="-457200">
              <a:spcAft>
                <a:spcPts val="600"/>
              </a:spcAft>
              <a:buFont typeface="Arial" panose="020B0604020202020204" pitchFamily="34" charset="0"/>
              <a:buChar char="-"/>
            </a:pPr>
            <a:r>
              <a:rPr lang="en-GB" altLang="en-US" sz="2800" dirty="0">
                <a:solidFill>
                  <a:srgbClr val="FF0000"/>
                </a:solidFill>
              </a:rPr>
              <a:t>connection issues, e.g. cord grip not properly used.</a:t>
            </a:r>
          </a:p>
        </p:txBody>
      </p:sp>
    </p:spTree>
    <p:extLst>
      <p:ext uri="{BB962C8B-B14F-4D97-AF65-F5344CB8AC3E}">
        <p14:creationId xmlns:p14="http://schemas.microsoft.com/office/powerpoint/2010/main" val="22592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anim calcmode="lin" valueType="num">
                                      <p:cBhvr>
                                        <p:cTn id="79"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Hazardous substances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3447098"/>
          </a:xfrm>
          <a:prstGeom prst="rect">
            <a:avLst/>
          </a:prstGeom>
          <a:noFill/>
        </p:spPr>
        <p:txBody>
          <a:bodyPr wrap="square" lIns="360000" rIns="360000">
            <a:spAutoFit/>
          </a:bodyPr>
          <a:lstStyle/>
          <a:p>
            <a:pPr>
              <a:spcAft>
                <a:spcPts val="1200"/>
              </a:spcAft>
            </a:pPr>
            <a:r>
              <a:rPr lang="en-GB" altLang="en-US" sz="2800" dirty="0"/>
              <a:t>Hazardous substances include the following:</a:t>
            </a:r>
          </a:p>
          <a:p>
            <a:pPr marL="457200" indent="-457200">
              <a:spcAft>
                <a:spcPts val="1200"/>
              </a:spcAft>
              <a:buFont typeface="Arial" panose="020B0604020202020204" pitchFamily="34" charset="0"/>
              <a:buChar char="•"/>
            </a:pPr>
            <a:r>
              <a:rPr lang="en-GB" altLang="en-US" sz="2800" dirty="0"/>
              <a:t>adhesives</a:t>
            </a:r>
          </a:p>
          <a:p>
            <a:pPr marL="457200" indent="-457200">
              <a:spcAft>
                <a:spcPts val="1200"/>
              </a:spcAft>
              <a:buFont typeface="Arial" panose="020B0604020202020204" pitchFamily="34" charset="0"/>
              <a:buChar char="•"/>
            </a:pPr>
            <a:r>
              <a:rPr lang="en-GB" altLang="en-US" sz="2800" dirty="0"/>
              <a:t>solvents</a:t>
            </a:r>
          </a:p>
          <a:p>
            <a:pPr marL="457200" indent="-457200">
              <a:spcAft>
                <a:spcPts val="1200"/>
              </a:spcAft>
              <a:buFont typeface="Arial" panose="020B0604020202020204" pitchFamily="34" charset="0"/>
              <a:buChar char="•"/>
            </a:pPr>
            <a:r>
              <a:rPr lang="en-GB" altLang="en-US" sz="2800" dirty="0"/>
              <a:t>lubricants</a:t>
            </a:r>
          </a:p>
          <a:p>
            <a:pPr marL="457200" indent="-457200">
              <a:spcAft>
                <a:spcPts val="1200"/>
              </a:spcAft>
              <a:buFont typeface="Arial" panose="020B0604020202020204" pitchFamily="34" charset="0"/>
              <a:buChar char="•"/>
            </a:pPr>
            <a:r>
              <a:rPr lang="en-GB" altLang="en-US" sz="2800" dirty="0"/>
              <a:t>jointing compounds</a:t>
            </a:r>
          </a:p>
          <a:p>
            <a:pPr marL="457200" indent="-457200">
              <a:spcAft>
                <a:spcPts val="1200"/>
              </a:spcAft>
              <a:buFont typeface="Arial" panose="020B0604020202020204" pitchFamily="34" charset="0"/>
              <a:buChar char="•"/>
            </a:pPr>
            <a:r>
              <a:rPr lang="en-GB" altLang="en-US" sz="2800" dirty="0"/>
              <a:t>cleaning agents.</a:t>
            </a:r>
          </a:p>
        </p:txBody>
      </p:sp>
    </p:spTree>
    <p:extLst>
      <p:ext uri="{BB962C8B-B14F-4D97-AF65-F5344CB8AC3E}">
        <p14:creationId xmlns:p14="http://schemas.microsoft.com/office/powerpoint/2010/main" val="13790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par>
                          <p:cTn id="38" fill="hold">
                            <p:stCondLst>
                              <p:cond delay="1000"/>
                            </p:stCondLst>
                            <p:childTnLst>
                              <p:par>
                                <p:cTn id="39" presetID="25" presetClass="entr" presetSubtype="0" fill="hold" nodeType="after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par>
                          <p:cTn id="49" fill="hold">
                            <p:stCondLst>
                              <p:cond delay="2000"/>
                            </p:stCondLst>
                            <p:childTnLst>
                              <p:par>
                                <p:cTn id="50" presetID="25" presetClass="entr" presetSubtype="0" fill="hold" nodeType="afterEffect">
                                  <p:stCondLst>
                                    <p:cond delay="0"/>
                                  </p:stCondLst>
                                  <p:childTnLst>
                                    <p:set>
                                      <p:cBhvr>
                                        <p:cTn id="51" dur="1" fill="hold">
                                          <p:stCondLst>
                                            <p:cond delay="0"/>
                                          </p:stCondLst>
                                        </p:cTn>
                                        <p:tgtEl>
                                          <p:spTgt spid="8">
                                            <p:txEl>
                                              <p:pRg st="3" end="3"/>
                                            </p:txEl>
                                          </p:spTgt>
                                        </p:tgtEl>
                                        <p:attrNameLst>
                                          <p:attrName>style.visibility</p:attrName>
                                        </p:attrNameLst>
                                      </p:cBhvr>
                                      <p:to>
                                        <p:strVal val="visible"/>
                                      </p:to>
                                    </p:set>
                                    <p:anim calcmode="lin" valueType="num">
                                      <p:cBhvr>
                                        <p:cTn id="52"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5"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8">
                                            <p:txEl>
                                              <p:pRg st="3" end="3"/>
                                            </p:txEl>
                                          </p:spTgt>
                                        </p:tgtEl>
                                      </p:cBhvr>
                                    </p:animEffect>
                                  </p:childTnLst>
                                </p:cTn>
                              </p:par>
                            </p:childTnLst>
                          </p:cTn>
                        </p:par>
                        <p:par>
                          <p:cTn id="60" fill="hold">
                            <p:stCondLst>
                              <p:cond delay="3000"/>
                            </p:stCondLst>
                            <p:childTnLst>
                              <p:par>
                                <p:cTn id="61" presetID="25" presetClass="entr" presetSubtype="0" fill="hold" nodeType="after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anim calcmode="lin" valueType="num">
                                      <p:cBhvr>
                                        <p:cTn id="63"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66"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8">
                                            <p:txEl>
                                              <p:pRg st="4" end="4"/>
                                            </p:txEl>
                                          </p:spTgt>
                                        </p:tgtEl>
                                      </p:cBhvr>
                                    </p:animEffect>
                                  </p:childTnLst>
                                </p:cTn>
                              </p:par>
                            </p:childTnLst>
                          </p:cTn>
                        </p:par>
                        <p:par>
                          <p:cTn id="71" fill="hold">
                            <p:stCondLst>
                              <p:cond delay="4000"/>
                            </p:stCondLst>
                            <p:childTnLst>
                              <p:par>
                                <p:cTn id="72" presetID="25" presetClass="entr" presetSubtype="0" fill="hold" nodeType="afterEffect">
                                  <p:stCondLst>
                                    <p:cond delay="0"/>
                                  </p:stCondLst>
                                  <p:childTnLst>
                                    <p:set>
                                      <p:cBhvr>
                                        <p:cTn id="73" dur="1" fill="hold">
                                          <p:stCondLst>
                                            <p:cond delay="0"/>
                                          </p:stCondLst>
                                        </p:cTn>
                                        <p:tgtEl>
                                          <p:spTgt spid="8">
                                            <p:txEl>
                                              <p:pRg st="5" end="5"/>
                                            </p:txEl>
                                          </p:spTgt>
                                        </p:tgtEl>
                                        <p:attrNameLst>
                                          <p:attrName>style.visibility</p:attrName>
                                        </p:attrNameLst>
                                      </p:cBhvr>
                                      <p:to>
                                        <p:strVal val="visible"/>
                                      </p:to>
                                    </p:set>
                                    <p:anim calcmode="lin" valueType="num">
                                      <p:cBhvr>
                                        <p:cTn id="74"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77"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Hazardous substances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3877985"/>
          </a:xfrm>
          <a:prstGeom prst="rect">
            <a:avLst/>
          </a:prstGeom>
          <a:noFill/>
        </p:spPr>
        <p:txBody>
          <a:bodyPr wrap="square" lIns="360000" rIns="360000">
            <a:spAutoFit/>
          </a:bodyPr>
          <a:lstStyle/>
          <a:p>
            <a:pPr>
              <a:spcAft>
                <a:spcPts val="1200"/>
              </a:spcAft>
            </a:pPr>
            <a:r>
              <a:rPr lang="en-GB" altLang="en-US" sz="2800" dirty="0"/>
              <a:t>Precautions that should be taken to minimise the risk from hazardous substances include:</a:t>
            </a:r>
          </a:p>
          <a:p>
            <a:pPr marL="457200" indent="-457200">
              <a:spcAft>
                <a:spcPts val="1200"/>
              </a:spcAft>
              <a:buFont typeface="Arial" panose="020B0604020202020204" pitchFamily="34" charset="0"/>
              <a:buChar char="•"/>
            </a:pPr>
            <a:r>
              <a:rPr lang="en-GB" altLang="en-US" sz="2800" dirty="0"/>
              <a:t>PPE</a:t>
            </a:r>
          </a:p>
          <a:p>
            <a:pPr marL="457200" indent="-457200">
              <a:spcAft>
                <a:spcPts val="1200"/>
              </a:spcAft>
              <a:buFont typeface="Arial" panose="020B0604020202020204" pitchFamily="34" charset="0"/>
              <a:buChar char="•"/>
            </a:pPr>
            <a:r>
              <a:rPr lang="en-GB" altLang="en-US" sz="2800" dirty="0"/>
              <a:t>ventilation</a:t>
            </a:r>
          </a:p>
          <a:p>
            <a:pPr marL="457200" indent="-457200">
              <a:spcAft>
                <a:spcPts val="1200"/>
              </a:spcAft>
              <a:buFont typeface="Arial" panose="020B0604020202020204" pitchFamily="34" charset="0"/>
              <a:buChar char="•"/>
            </a:pPr>
            <a:r>
              <a:rPr lang="en-GB" altLang="en-US" sz="2800" dirty="0"/>
              <a:t>risk assessment</a:t>
            </a:r>
          </a:p>
          <a:p>
            <a:pPr marL="457200" indent="-457200">
              <a:spcAft>
                <a:spcPts val="1200"/>
              </a:spcAft>
              <a:buFont typeface="Arial" panose="020B0604020202020204" pitchFamily="34" charset="0"/>
              <a:buChar char="•"/>
            </a:pPr>
            <a:r>
              <a:rPr lang="en-GB" altLang="en-US" sz="2800" dirty="0"/>
              <a:t>Method Statements</a:t>
            </a:r>
          </a:p>
          <a:p>
            <a:pPr marL="457200" indent="-457200">
              <a:spcAft>
                <a:spcPts val="1200"/>
              </a:spcAft>
              <a:buFont typeface="Arial" panose="020B0604020202020204" pitchFamily="34" charset="0"/>
              <a:buChar char="•"/>
            </a:pPr>
            <a:r>
              <a:rPr lang="en-GB" altLang="en-US" sz="2800" dirty="0"/>
              <a:t>safe systems of work.</a:t>
            </a:r>
          </a:p>
        </p:txBody>
      </p:sp>
    </p:spTree>
    <p:extLst>
      <p:ext uri="{BB962C8B-B14F-4D97-AF65-F5344CB8AC3E}">
        <p14:creationId xmlns:p14="http://schemas.microsoft.com/office/powerpoint/2010/main" val="24314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anim calcmode="lin" valueType="num">
                                      <p:cBhvr>
                                        <p:cTn id="30"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2" end="2"/>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 calcmode="lin" valueType="num">
                                      <p:cBhvr>
                                        <p:cTn id="41"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3" end="3"/>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8">
                                            <p:txEl>
                                              <p:pRg st="4" end="4"/>
                                            </p:txEl>
                                          </p:spTgt>
                                        </p:tgtEl>
                                        <p:attrNameLst>
                                          <p:attrName>style.visibility</p:attrName>
                                        </p:attrNameLst>
                                      </p:cBhvr>
                                      <p:to>
                                        <p:strVal val="visible"/>
                                      </p:to>
                                    </p:set>
                                    <p:anim calcmode="lin" valueType="num">
                                      <p:cBhvr>
                                        <p:cTn id="52"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55"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8">
                                            <p:txEl>
                                              <p:pRg st="4" end="4"/>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8">
                                            <p:txEl>
                                              <p:pRg st="5" end="5"/>
                                            </p:txEl>
                                          </p:spTgt>
                                        </p:tgtEl>
                                        <p:attrNameLst>
                                          <p:attrName>style.visibility</p:attrName>
                                        </p:attrNameLst>
                                      </p:cBhvr>
                                      <p:to>
                                        <p:strVal val="visible"/>
                                      </p:to>
                                    </p:set>
                                    <p:anim calcmode="lin" valueType="num">
                                      <p:cBhvr>
                                        <p:cTn id="63"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66"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Adhesives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3847207"/>
          </a:xfrm>
          <a:prstGeom prst="rect">
            <a:avLst/>
          </a:prstGeom>
          <a:noFill/>
        </p:spPr>
        <p:txBody>
          <a:bodyPr wrap="square" lIns="360000" rIns="360000">
            <a:spAutoFit/>
          </a:bodyPr>
          <a:lstStyle/>
          <a:p>
            <a:pPr marL="457200" indent="-457200">
              <a:spcAft>
                <a:spcPts val="1200"/>
              </a:spcAft>
              <a:buFont typeface="Arial" panose="020B0604020202020204" pitchFamily="34" charset="0"/>
              <a:buChar char="•"/>
            </a:pPr>
            <a:r>
              <a:rPr lang="en-GB" altLang="en-US" sz="2800" dirty="0"/>
              <a:t>Adhesives generally give off hazardous and harmful fumes.</a:t>
            </a:r>
          </a:p>
          <a:p>
            <a:pPr marL="457200" indent="-457200">
              <a:spcAft>
                <a:spcPts val="1200"/>
              </a:spcAft>
              <a:buFont typeface="Arial" panose="020B0604020202020204" pitchFamily="34" charset="0"/>
              <a:buChar char="•"/>
            </a:pPr>
            <a:r>
              <a:rPr lang="en-GB" altLang="en-US" sz="2800" dirty="0"/>
              <a:t>For example, the PVC adhesive used to join PVC conduit and accessories can be very dangerous when used in poorly ventilated areas with the possibly of unconsciousness.</a:t>
            </a:r>
          </a:p>
          <a:p>
            <a:pPr marL="457200" indent="-457200">
              <a:spcAft>
                <a:spcPts val="1200"/>
              </a:spcAft>
              <a:buFont typeface="Arial" panose="020B0604020202020204" pitchFamily="34" charset="0"/>
              <a:buChar char="•"/>
            </a:pPr>
            <a:r>
              <a:rPr lang="en-GB" altLang="en-US" sz="2800" dirty="0"/>
              <a:t>The adhesive can also cause serious health problems if ingested or if it gets on to the skin.</a:t>
            </a:r>
          </a:p>
        </p:txBody>
      </p:sp>
    </p:spTree>
    <p:extLst>
      <p:ext uri="{BB962C8B-B14F-4D97-AF65-F5344CB8AC3E}">
        <p14:creationId xmlns:p14="http://schemas.microsoft.com/office/powerpoint/2010/main" val="407472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Solvents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4847481"/>
          </a:xfrm>
          <a:prstGeom prst="rect">
            <a:avLst/>
          </a:prstGeom>
          <a:noFill/>
        </p:spPr>
        <p:txBody>
          <a:bodyPr wrap="square" lIns="360000" rIns="360000">
            <a:spAutoFit/>
          </a:bodyPr>
          <a:lstStyle/>
          <a:p>
            <a:pPr>
              <a:spcAft>
                <a:spcPts val="600"/>
              </a:spcAft>
            </a:pPr>
            <a:r>
              <a:rPr lang="en-GB" altLang="en-US" sz="2400" dirty="0"/>
              <a:t>A solvent is a substance that dissolves a chemically different liquid, solid or gas, resulting in a solution. </a:t>
            </a:r>
          </a:p>
          <a:p>
            <a:pPr>
              <a:spcAft>
                <a:spcPts val="600"/>
              </a:spcAft>
            </a:pPr>
            <a:r>
              <a:rPr lang="en-GB" altLang="en-US" sz="2400" dirty="0"/>
              <a:t>A solvent is usually a liquid but can also be a solid or a gas.</a:t>
            </a:r>
          </a:p>
          <a:p>
            <a:pPr>
              <a:spcAft>
                <a:spcPts val="600"/>
              </a:spcAft>
            </a:pPr>
            <a:r>
              <a:rPr lang="en-GB" altLang="en-US" sz="2400" dirty="0"/>
              <a:t>Common uses for solvents are in:</a:t>
            </a:r>
          </a:p>
          <a:p>
            <a:pPr marL="457200" indent="-457200">
              <a:spcAft>
                <a:spcPts val="600"/>
              </a:spcAft>
              <a:buFont typeface="Arial" panose="020B0604020202020204" pitchFamily="34" charset="0"/>
              <a:buChar char="•"/>
            </a:pPr>
            <a:r>
              <a:rPr lang="en-GB" altLang="en-US" sz="2400" dirty="0"/>
              <a:t>dry cleaning fluid</a:t>
            </a:r>
          </a:p>
          <a:p>
            <a:pPr marL="457200" indent="-457200">
              <a:spcAft>
                <a:spcPts val="600"/>
              </a:spcAft>
              <a:buFont typeface="Arial" panose="020B0604020202020204" pitchFamily="34" charset="0"/>
              <a:buChar char="•"/>
            </a:pPr>
            <a:r>
              <a:rPr lang="en-GB" altLang="en-US" sz="2400" dirty="0"/>
              <a:t>paint thinners</a:t>
            </a:r>
          </a:p>
          <a:p>
            <a:pPr marL="457200" indent="-457200">
              <a:spcAft>
                <a:spcPts val="600"/>
              </a:spcAft>
              <a:buFont typeface="Arial" panose="020B0604020202020204" pitchFamily="34" charset="0"/>
              <a:buChar char="•"/>
            </a:pPr>
            <a:r>
              <a:rPr lang="en-GB" altLang="en-US" sz="2400" dirty="0"/>
              <a:t>nail polish removers and glue solvents</a:t>
            </a:r>
          </a:p>
          <a:p>
            <a:pPr marL="457200" indent="-457200">
              <a:spcAft>
                <a:spcPts val="600"/>
              </a:spcAft>
              <a:buFont typeface="Arial" panose="020B0604020202020204" pitchFamily="34" charset="0"/>
              <a:buChar char="•"/>
            </a:pPr>
            <a:r>
              <a:rPr lang="en-GB" altLang="en-US" sz="2400" dirty="0"/>
              <a:t>spot removers</a:t>
            </a:r>
          </a:p>
          <a:p>
            <a:pPr marL="457200" indent="-457200">
              <a:spcAft>
                <a:spcPts val="600"/>
              </a:spcAft>
              <a:buFont typeface="Arial" panose="020B0604020202020204" pitchFamily="34" charset="0"/>
              <a:buChar char="•"/>
            </a:pPr>
            <a:r>
              <a:rPr lang="en-GB" altLang="en-US" sz="2400" dirty="0"/>
              <a:t>detergents</a:t>
            </a:r>
          </a:p>
          <a:p>
            <a:pPr marL="457200" indent="-457200">
              <a:spcAft>
                <a:spcPts val="600"/>
              </a:spcAft>
              <a:buFont typeface="Arial" panose="020B0604020202020204" pitchFamily="34" charset="0"/>
              <a:buChar char="•"/>
            </a:pPr>
            <a:r>
              <a:rPr lang="en-GB" altLang="en-US" sz="2400" dirty="0"/>
              <a:t>perfumes</a:t>
            </a:r>
          </a:p>
          <a:p>
            <a:pPr marL="457200" indent="-457200">
              <a:spcAft>
                <a:spcPts val="600"/>
              </a:spcAft>
              <a:buFont typeface="Arial" panose="020B0604020202020204" pitchFamily="34" charset="0"/>
              <a:buChar char="•"/>
            </a:pPr>
            <a:r>
              <a:rPr lang="en-GB" altLang="en-US" sz="2400" dirty="0"/>
              <a:t>nail polish.</a:t>
            </a:r>
          </a:p>
        </p:txBody>
      </p:sp>
    </p:spTree>
    <p:extLst>
      <p:ext uri="{BB962C8B-B14F-4D97-AF65-F5344CB8AC3E}">
        <p14:creationId xmlns:p14="http://schemas.microsoft.com/office/powerpoint/2010/main" val="419408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par>
                          <p:cTn id="63" fill="hold">
                            <p:stCondLst>
                              <p:cond delay="1000"/>
                            </p:stCondLst>
                            <p:childTnLst>
                              <p:par>
                                <p:cTn id="64" presetID="25" presetClass="entr" presetSubtype="0" fill="hold" nodeType="afterEffect">
                                  <p:stCondLst>
                                    <p:cond delay="0"/>
                                  </p:stCondLst>
                                  <p:childTnLst>
                                    <p:set>
                                      <p:cBhvr>
                                        <p:cTn id="65" dur="1" fill="hold">
                                          <p:stCondLst>
                                            <p:cond delay="0"/>
                                          </p:stCondLst>
                                        </p:cTn>
                                        <p:tgtEl>
                                          <p:spTgt spid="8">
                                            <p:txEl>
                                              <p:pRg st="4" end="4"/>
                                            </p:txEl>
                                          </p:spTgt>
                                        </p:tgtEl>
                                        <p:attrNameLst>
                                          <p:attrName>style.visibility</p:attrName>
                                        </p:attrNameLst>
                                      </p:cBhvr>
                                      <p:to>
                                        <p:strVal val="visible"/>
                                      </p:to>
                                    </p:set>
                                    <p:anim calcmode="lin" valueType="num">
                                      <p:cBhvr>
                                        <p:cTn id="66"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69"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8">
                                            <p:txEl>
                                              <p:pRg st="4" end="4"/>
                                            </p:txEl>
                                          </p:spTgt>
                                        </p:tgtEl>
                                      </p:cBhvr>
                                    </p:animEffect>
                                  </p:childTnLst>
                                </p:cTn>
                              </p:par>
                            </p:childTnLst>
                          </p:cTn>
                        </p:par>
                        <p:par>
                          <p:cTn id="74" fill="hold">
                            <p:stCondLst>
                              <p:cond delay="2000"/>
                            </p:stCondLst>
                            <p:childTnLst>
                              <p:par>
                                <p:cTn id="75" presetID="25" presetClass="entr" presetSubtype="0" fill="hold" nodeType="afterEffect">
                                  <p:stCondLst>
                                    <p:cond delay="0"/>
                                  </p:stCondLst>
                                  <p:childTnLst>
                                    <p:set>
                                      <p:cBhvr>
                                        <p:cTn id="76" dur="1" fill="hold">
                                          <p:stCondLst>
                                            <p:cond delay="0"/>
                                          </p:stCondLst>
                                        </p:cTn>
                                        <p:tgtEl>
                                          <p:spTgt spid="8">
                                            <p:txEl>
                                              <p:pRg st="5" end="5"/>
                                            </p:txEl>
                                          </p:spTgt>
                                        </p:tgtEl>
                                        <p:attrNameLst>
                                          <p:attrName>style.visibility</p:attrName>
                                        </p:attrNameLst>
                                      </p:cBhvr>
                                      <p:to>
                                        <p:strVal val="visible"/>
                                      </p:to>
                                    </p:set>
                                    <p:anim calcmode="lin" valueType="num">
                                      <p:cBhvr>
                                        <p:cTn id="77"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78"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79"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0"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1"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2"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3"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4" dur="1000" decel="50000">
                                          <p:stCondLst>
                                            <p:cond delay="0"/>
                                          </p:stCondLst>
                                        </p:cTn>
                                        <p:tgtEl>
                                          <p:spTgt spid="8">
                                            <p:txEl>
                                              <p:pRg st="5" end="5"/>
                                            </p:txEl>
                                          </p:spTgt>
                                        </p:tgtEl>
                                      </p:cBhvr>
                                    </p:animEffect>
                                  </p:childTnLst>
                                </p:cTn>
                              </p:par>
                            </p:childTnLst>
                          </p:cTn>
                        </p:par>
                        <p:par>
                          <p:cTn id="85" fill="hold">
                            <p:stCondLst>
                              <p:cond delay="3000"/>
                            </p:stCondLst>
                            <p:childTnLst>
                              <p:par>
                                <p:cTn id="86" presetID="25" presetClass="entr" presetSubtype="0" fill="hold" nodeType="afterEffect">
                                  <p:stCondLst>
                                    <p:cond delay="0"/>
                                  </p:stCondLst>
                                  <p:childTnLst>
                                    <p:set>
                                      <p:cBhvr>
                                        <p:cTn id="87" dur="1" fill="hold">
                                          <p:stCondLst>
                                            <p:cond delay="0"/>
                                          </p:stCondLst>
                                        </p:cTn>
                                        <p:tgtEl>
                                          <p:spTgt spid="8">
                                            <p:txEl>
                                              <p:pRg st="6" end="6"/>
                                            </p:txEl>
                                          </p:spTgt>
                                        </p:tgtEl>
                                        <p:attrNameLst>
                                          <p:attrName>style.visibility</p:attrName>
                                        </p:attrNameLst>
                                      </p:cBhvr>
                                      <p:to>
                                        <p:strVal val="visible"/>
                                      </p:to>
                                    </p:set>
                                    <p:anim calcmode="lin" valueType="num">
                                      <p:cBhvr>
                                        <p:cTn id="88"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89"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90"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91"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92"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93"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94"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95" dur="1000" decel="50000">
                                          <p:stCondLst>
                                            <p:cond delay="0"/>
                                          </p:stCondLst>
                                        </p:cTn>
                                        <p:tgtEl>
                                          <p:spTgt spid="8">
                                            <p:txEl>
                                              <p:pRg st="6" end="6"/>
                                            </p:txEl>
                                          </p:spTgt>
                                        </p:tgtEl>
                                      </p:cBhvr>
                                    </p:animEffect>
                                  </p:childTnLst>
                                </p:cTn>
                              </p:par>
                            </p:childTnLst>
                          </p:cTn>
                        </p:par>
                        <p:par>
                          <p:cTn id="96" fill="hold">
                            <p:stCondLst>
                              <p:cond delay="4000"/>
                            </p:stCondLst>
                            <p:childTnLst>
                              <p:par>
                                <p:cTn id="97" presetID="25" presetClass="entr" presetSubtype="0" fill="hold" nodeType="afterEffect">
                                  <p:stCondLst>
                                    <p:cond delay="0"/>
                                  </p:stCondLst>
                                  <p:childTnLst>
                                    <p:set>
                                      <p:cBhvr>
                                        <p:cTn id="98" dur="1" fill="hold">
                                          <p:stCondLst>
                                            <p:cond delay="0"/>
                                          </p:stCondLst>
                                        </p:cTn>
                                        <p:tgtEl>
                                          <p:spTgt spid="8">
                                            <p:txEl>
                                              <p:pRg st="7" end="7"/>
                                            </p:txEl>
                                          </p:spTgt>
                                        </p:tgtEl>
                                        <p:attrNameLst>
                                          <p:attrName>style.visibility</p:attrName>
                                        </p:attrNameLst>
                                      </p:cBhvr>
                                      <p:to>
                                        <p:strVal val="visible"/>
                                      </p:to>
                                    </p:set>
                                    <p:anim calcmode="lin" valueType="num">
                                      <p:cBhvr>
                                        <p:cTn id="99"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100"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02"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8">
                                            <p:txEl>
                                              <p:pRg st="7" end="7"/>
                                            </p:txEl>
                                          </p:spTgt>
                                        </p:tgtEl>
                                      </p:cBhvr>
                                    </p:animEffect>
                                  </p:childTnLst>
                                </p:cTn>
                              </p:par>
                            </p:childTnLst>
                          </p:cTn>
                        </p:par>
                        <p:par>
                          <p:cTn id="107" fill="hold">
                            <p:stCondLst>
                              <p:cond delay="5000"/>
                            </p:stCondLst>
                            <p:childTnLst>
                              <p:par>
                                <p:cTn id="108" presetID="25" presetClass="entr" presetSubtype="0" fill="hold" nodeType="afterEffect">
                                  <p:stCondLst>
                                    <p:cond delay="0"/>
                                  </p:stCondLst>
                                  <p:childTnLst>
                                    <p:set>
                                      <p:cBhvr>
                                        <p:cTn id="109" dur="1" fill="hold">
                                          <p:stCondLst>
                                            <p:cond delay="0"/>
                                          </p:stCondLst>
                                        </p:cTn>
                                        <p:tgtEl>
                                          <p:spTgt spid="8">
                                            <p:txEl>
                                              <p:pRg st="8" end="8"/>
                                            </p:txEl>
                                          </p:spTgt>
                                        </p:tgtEl>
                                        <p:attrNameLst>
                                          <p:attrName>style.visibility</p:attrName>
                                        </p:attrNameLst>
                                      </p:cBhvr>
                                      <p:to>
                                        <p:strVal val="visible"/>
                                      </p:to>
                                    </p:set>
                                    <p:anim calcmode="lin" valueType="num">
                                      <p:cBhvr>
                                        <p:cTn id="110" dur="500" decel="50000" fill="hold">
                                          <p:stCondLst>
                                            <p:cond delay="0"/>
                                          </p:stCondLst>
                                        </p:cTn>
                                        <p:tgtEl>
                                          <p:spTgt spid="8">
                                            <p:txEl>
                                              <p:pRg st="8" end="8"/>
                                            </p:txEl>
                                          </p:spTgt>
                                        </p:tgtEl>
                                        <p:attrNameLst>
                                          <p:attrName>style.rotation</p:attrName>
                                        </p:attrNameLst>
                                      </p:cBhvr>
                                      <p:tavLst>
                                        <p:tav tm="0">
                                          <p:val>
                                            <p:fltVal val="-90"/>
                                          </p:val>
                                        </p:tav>
                                        <p:tav tm="100000">
                                          <p:val>
                                            <p:fltVal val="0"/>
                                          </p:val>
                                        </p:tav>
                                      </p:tavLst>
                                    </p:anim>
                                    <p:anim calcmode="lin" valueType="num">
                                      <p:cBhvr>
                                        <p:cTn id="111" dur="500" decel="50000" fill="hold">
                                          <p:stCondLst>
                                            <p:cond delay="0"/>
                                          </p:stCondLst>
                                        </p:cTn>
                                        <p:tgtEl>
                                          <p:spTgt spid="8">
                                            <p:txEl>
                                              <p:pRg st="8" end="8"/>
                                            </p:txEl>
                                          </p:spTgt>
                                        </p:tgtEl>
                                        <p:attrNameLst>
                                          <p:attrName>ppt_w</p:attrName>
                                        </p:attrNameLst>
                                      </p:cBhvr>
                                      <p:tavLst>
                                        <p:tav tm="0">
                                          <p:val>
                                            <p:strVal val="#ppt_w"/>
                                          </p:val>
                                        </p:tav>
                                        <p:tav tm="100000">
                                          <p:val>
                                            <p:strVal val="#ppt_w*.05"/>
                                          </p:val>
                                        </p:tav>
                                      </p:tavLst>
                                    </p:anim>
                                    <p:anim calcmode="lin" valueType="num">
                                      <p:cBhvr>
                                        <p:cTn id="112" dur="500" accel="50000" fill="hold">
                                          <p:stCondLst>
                                            <p:cond delay="500"/>
                                          </p:stCondLst>
                                        </p:cTn>
                                        <p:tgtEl>
                                          <p:spTgt spid="8">
                                            <p:txEl>
                                              <p:pRg st="8" end="8"/>
                                            </p:txEl>
                                          </p:spTgt>
                                        </p:tgtEl>
                                        <p:attrNameLst>
                                          <p:attrName>ppt_w</p:attrName>
                                        </p:attrNameLst>
                                      </p:cBhvr>
                                      <p:tavLst>
                                        <p:tav tm="0">
                                          <p:val>
                                            <p:strVal val="#ppt_w*.05"/>
                                          </p:val>
                                        </p:tav>
                                        <p:tav tm="100000">
                                          <p:val>
                                            <p:strVal val="#ppt_w"/>
                                          </p:val>
                                        </p:tav>
                                      </p:tavLst>
                                    </p:anim>
                                    <p:anim calcmode="lin" valueType="num">
                                      <p:cBhvr>
                                        <p:cTn id="113" dur="1000" fill="hold"/>
                                        <p:tgtEl>
                                          <p:spTgt spid="8">
                                            <p:txEl>
                                              <p:pRg st="8" end="8"/>
                                            </p:txEl>
                                          </p:spTgt>
                                        </p:tgtEl>
                                        <p:attrNameLst>
                                          <p:attrName>ppt_h</p:attrName>
                                        </p:attrNameLst>
                                      </p:cBhvr>
                                      <p:tavLst>
                                        <p:tav tm="0">
                                          <p:val>
                                            <p:strVal val="#ppt_h"/>
                                          </p:val>
                                        </p:tav>
                                        <p:tav tm="100000">
                                          <p:val>
                                            <p:strVal val="#ppt_h"/>
                                          </p:val>
                                        </p:tav>
                                      </p:tavLst>
                                    </p:anim>
                                    <p:anim calcmode="lin" valueType="num">
                                      <p:cBhvr>
                                        <p:cTn id="114" dur="500" decel="50000" fill="hold">
                                          <p:stCondLst>
                                            <p:cond delay="0"/>
                                          </p:stCondLst>
                                        </p:cTn>
                                        <p:tgtEl>
                                          <p:spTgt spid="8">
                                            <p:txEl>
                                              <p:pRg st="8" end="8"/>
                                            </p:txEl>
                                          </p:spTgt>
                                        </p:tgtEl>
                                        <p:attrNameLst>
                                          <p:attrName>ppt_x</p:attrName>
                                        </p:attrNameLst>
                                      </p:cBhvr>
                                      <p:tavLst>
                                        <p:tav tm="0">
                                          <p:val>
                                            <p:strVal val="#ppt_x+.4"/>
                                          </p:val>
                                        </p:tav>
                                        <p:tav tm="100000">
                                          <p:val>
                                            <p:strVal val="#ppt_x"/>
                                          </p:val>
                                        </p:tav>
                                      </p:tavLst>
                                    </p:anim>
                                    <p:anim calcmode="lin" valueType="num">
                                      <p:cBhvr>
                                        <p:cTn id="115" dur="500" decel="50000" fill="hold">
                                          <p:stCondLst>
                                            <p:cond delay="0"/>
                                          </p:stCondLst>
                                        </p:cTn>
                                        <p:tgtEl>
                                          <p:spTgt spid="8">
                                            <p:txEl>
                                              <p:pRg st="8" end="8"/>
                                            </p:txEl>
                                          </p:spTgt>
                                        </p:tgtEl>
                                        <p:attrNameLst>
                                          <p:attrName>ppt_y</p:attrName>
                                        </p:attrNameLst>
                                      </p:cBhvr>
                                      <p:tavLst>
                                        <p:tav tm="0">
                                          <p:val>
                                            <p:strVal val="#ppt_y-.2"/>
                                          </p:val>
                                        </p:tav>
                                        <p:tav tm="100000">
                                          <p:val>
                                            <p:strVal val="#ppt_y+.1"/>
                                          </p:val>
                                        </p:tav>
                                      </p:tavLst>
                                    </p:anim>
                                    <p:anim calcmode="lin" valueType="num">
                                      <p:cBhvr>
                                        <p:cTn id="116" dur="500" accel="50000" fill="hold">
                                          <p:stCondLst>
                                            <p:cond delay="500"/>
                                          </p:stCondLst>
                                        </p:cTn>
                                        <p:tgtEl>
                                          <p:spTgt spid="8">
                                            <p:txEl>
                                              <p:pRg st="8" end="8"/>
                                            </p:txEl>
                                          </p:spTgt>
                                        </p:tgtEl>
                                        <p:attrNameLst>
                                          <p:attrName>ppt_y</p:attrName>
                                        </p:attrNameLst>
                                      </p:cBhvr>
                                      <p:tavLst>
                                        <p:tav tm="0">
                                          <p:val>
                                            <p:strVal val="#ppt_y+.1"/>
                                          </p:val>
                                        </p:tav>
                                        <p:tav tm="100000">
                                          <p:val>
                                            <p:strVal val="#ppt_y"/>
                                          </p:val>
                                        </p:tav>
                                      </p:tavLst>
                                    </p:anim>
                                    <p:animEffect transition="in" filter="fade">
                                      <p:cBhvr>
                                        <p:cTn id="117" dur="1000" decel="50000">
                                          <p:stCondLst>
                                            <p:cond delay="0"/>
                                          </p:stCondLst>
                                        </p:cTn>
                                        <p:tgtEl>
                                          <p:spTgt spid="8">
                                            <p:txEl>
                                              <p:pRg st="8" end="8"/>
                                            </p:txEl>
                                          </p:spTgt>
                                        </p:tgtEl>
                                      </p:cBhvr>
                                    </p:animEffect>
                                  </p:childTnLst>
                                </p:cTn>
                              </p:par>
                            </p:childTnLst>
                          </p:cTn>
                        </p:par>
                        <p:par>
                          <p:cTn id="118" fill="hold">
                            <p:stCondLst>
                              <p:cond delay="6000"/>
                            </p:stCondLst>
                            <p:childTnLst>
                              <p:par>
                                <p:cTn id="119" presetID="25" presetClass="entr" presetSubtype="0" fill="hold" nodeType="afterEffect">
                                  <p:stCondLst>
                                    <p:cond delay="0"/>
                                  </p:stCondLst>
                                  <p:childTnLst>
                                    <p:set>
                                      <p:cBhvr>
                                        <p:cTn id="120" dur="1" fill="hold">
                                          <p:stCondLst>
                                            <p:cond delay="0"/>
                                          </p:stCondLst>
                                        </p:cTn>
                                        <p:tgtEl>
                                          <p:spTgt spid="8">
                                            <p:txEl>
                                              <p:pRg st="9" end="9"/>
                                            </p:txEl>
                                          </p:spTgt>
                                        </p:tgtEl>
                                        <p:attrNameLst>
                                          <p:attrName>style.visibility</p:attrName>
                                        </p:attrNameLst>
                                      </p:cBhvr>
                                      <p:to>
                                        <p:strVal val="visible"/>
                                      </p:to>
                                    </p:set>
                                    <p:anim calcmode="lin" valueType="num">
                                      <p:cBhvr>
                                        <p:cTn id="121" dur="500" decel="50000" fill="hold">
                                          <p:stCondLst>
                                            <p:cond delay="0"/>
                                          </p:stCondLst>
                                        </p:cTn>
                                        <p:tgtEl>
                                          <p:spTgt spid="8">
                                            <p:txEl>
                                              <p:pRg st="9" end="9"/>
                                            </p:txEl>
                                          </p:spTgt>
                                        </p:tgtEl>
                                        <p:attrNameLst>
                                          <p:attrName>style.rotation</p:attrName>
                                        </p:attrNameLst>
                                      </p:cBhvr>
                                      <p:tavLst>
                                        <p:tav tm="0">
                                          <p:val>
                                            <p:fltVal val="-90"/>
                                          </p:val>
                                        </p:tav>
                                        <p:tav tm="100000">
                                          <p:val>
                                            <p:fltVal val="0"/>
                                          </p:val>
                                        </p:tav>
                                      </p:tavLst>
                                    </p:anim>
                                    <p:anim calcmode="lin" valueType="num">
                                      <p:cBhvr>
                                        <p:cTn id="122" dur="500" decel="50000" fill="hold">
                                          <p:stCondLst>
                                            <p:cond delay="0"/>
                                          </p:stCondLst>
                                        </p:cTn>
                                        <p:tgtEl>
                                          <p:spTgt spid="8">
                                            <p:txEl>
                                              <p:pRg st="9" end="9"/>
                                            </p:txEl>
                                          </p:spTgt>
                                        </p:tgtEl>
                                        <p:attrNameLst>
                                          <p:attrName>ppt_w</p:attrName>
                                        </p:attrNameLst>
                                      </p:cBhvr>
                                      <p:tavLst>
                                        <p:tav tm="0">
                                          <p:val>
                                            <p:strVal val="#ppt_w"/>
                                          </p:val>
                                        </p:tav>
                                        <p:tav tm="100000">
                                          <p:val>
                                            <p:strVal val="#ppt_w*.05"/>
                                          </p:val>
                                        </p:tav>
                                      </p:tavLst>
                                    </p:anim>
                                    <p:anim calcmode="lin" valueType="num">
                                      <p:cBhvr>
                                        <p:cTn id="123" dur="500" accel="50000" fill="hold">
                                          <p:stCondLst>
                                            <p:cond delay="500"/>
                                          </p:stCondLst>
                                        </p:cTn>
                                        <p:tgtEl>
                                          <p:spTgt spid="8">
                                            <p:txEl>
                                              <p:pRg st="9" end="9"/>
                                            </p:txEl>
                                          </p:spTgt>
                                        </p:tgtEl>
                                        <p:attrNameLst>
                                          <p:attrName>ppt_w</p:attrName>
                                        </p:attrNameLst>
                                      </p:cBhvr>
                                      <p:tavLst>
                                        <p:tav tm="0">
                                          <p:val>
                                            <p:strVal val="#ppt_w*.05"/>
                                          </p:val>
                                        </p:tav>
                                        <p:tav tm="100000">
                                          <p:val>
                                            <p:strVal val="#ppt_w"/>
                                          </p:val>
                                        </p:tav>
                                      </p:tavLst>
                                    </p:anim>
                                    <p:anim calcmode="lin" valueType="num">
                                      <p:cBhvr>
                                        <p:cTn id="124" dur="1000" fill="hold"/>
                                        <p:tgtEl>
                                          <p:spTgt spid="8">
                                            <p:txEl>
                                              <p:pRg st="9" end="9"/>
                                            </p:txEl>
                                          </p:spTgt>
                                        </p:tgtEl>
                                        <p:attrNameLst>
                                          <p:attrName>ppt_h</p:attrName>
                                        </p:attrNameLst>
                                      </p:cBhvr>
                                      <p:tavLst>
                                        <p:tav tm="0">
                                          <p:val>
                                            <p:strVal val="#ppt_h"/>
                                          </p:val>
                                        </p:tav>
                                        <p:tav tm="100000">
                                          <p:val>
                                            <p:strVal val="#ppt_h"/>
                                          </p:val>
                                        </p:tav>
                                      </p:tavLst>
                                    </p:anim>
                                    <p:anim calcmode="lin" valueType="num">
                                      <p:cBhvr>
                                        <p:cTn id="125" dur="500" decel="50000" fill="hold">
                                          <p:stCondLst>
                                            <p:cond delay="0"/>
                                          </p:stCondLst>
                                        </p:cTn>
                                        <p:tgtEl>
                                          <p:spTgt spid="8">
                                            <p:txEl>
                                              <p:pRg st="9" end="9"/>
                                            </p:txEl>
                                          </p:spTgt>
                                        </p:tgtEl>
                                        <p:attrNameLst>
                                          <p:attrName>ppt_x</p:attrName>
                                        </p:attrNameLst>
                                      </p:cBhvr>
                                      <p:tavLst>
                                        <p:tav tm="0">
                                          <p:val>
                                            <p:strVal val="#ppt_x+.4"/>
                                          </p:val>
                                        </p:tav>
                                        <p:tav tm="100000">
                                          <p:val>
                                            <p:strVal val="#ppt_x"/>
                                          </p:val>
                                        </p:tav>
                                      </p:tavLst>
                                    </p:anim>
                                    <p:anim calcmode="lin" valueType="num">
                                      <p:cBhvr>
                                        <p:cTn id="126" dur="500" decel="50000" fill="hold">
                                          <p:stCondLst>
                                            <p:cond delay="0"/>
                                          </p:stCondLst>
                                        </p:cTn>
                                        <p:tgtEl>
                                          <p:spTgt spid="8">
                                            <p:txEl>
                                              <p:pRg st="9" end="9"/>
                                            </p:txEl>
                                          </p:spTgt>
                                        </p:tgtEl>
                                        <p:attrNameLst>
                                          <p:attrName>ppt_y</p:attrName>
                                        </p:attrNameLst>
                                      </p:cBhvr>
                                      <p:tavLst>
                                        <p:tav tm="0">
                                          <p:val>
                                            <p:strVal val="#ppt_y-.2"/>
                                          </p:val>
                                        </p:tav>
                                        <p:tav tm="100000">
                                          <p:val>
                                            <p:strVal val="#ppt_y+.1"/>
                                          </p:val>
                                        </p:tav>
                                      </p:tavLst>
                                    </p:anim>
                                    <p:anim calcmode="lin" valueType="num">
                                      <p:cBhvr>
                                        <p:cTn id="127" dur="500" accel="50000" fill="hold">
                                          <p:stCondLst>
                                            <p:cond delay="500"/>
                                          </p:stCondLst>
                                        </p:cTn>
                                        <p:tgtEl>
                                          <p:spTgt spid="8">
                                            <p:txEl>
                                              <p:pRg st="9" end="9"/>
                                            </p:txEl>
                                          </p:spTgt>
                                        </p:tgtEl>
                                        <p:attrNameLst>
                                          <p:attrName>ppt_y</p:attrName>
                                        </p:attrNameLst>
                                      </p:cBhvr>
                                      <p:tavLst>
                                        <p:tav tm="0">
                                          <p:val>
                                            <p:strVal val="#ppt_y+.1"/>
                                          </p:val>
                                        </p:tav>
                                        <p:tav tm="100000">
                                          <p:val>
                                            <p:strVal val="#ppt_y"/>
                                          </p:val>
                                        </p:tav>
                                      </p:tavLst>
                                    </p:anim>
                                    <p:animEffect transition="in" filter="fade">
                                      <p:cBhvr>
                                        <p:cTn id="128" dur="1000" decel="50000">
                                          <p:stCondLst>
                                            <p:cond delay="0"/>
                                          </p:stCondLst>
                                        </p:cTn>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Solvents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3508653"/>
          </a:xfrm>
          <a:prstGeom prst="rect">
            <a:avLst/>
          </a:prstGeom>
          <a:noFill/>
        </p:spPr>
        <p:txBody>
          <a:bodyPr wrap="square" lIns="360000" rIns="360000">
            <a:spAutoFit/>
          </a:bodyPr>
          <a:lstStyle/>
          <a:p>
            <a:pPr>
              <a:spcAft>
                <a:spcPts val="600"/>
              </a:spcAft>
            </a:pPr>
            <a:r>
              <a:rPr lang="en-GB" altLang="en-US" sz="2400" dirty="0"/>
              <a:t>There are a number of hazards associated with solvents, including:</a:t>
            </a:r>
          </a:p>
          <a:p>
            <a:pPr marL="342900" indent="-342900">
              <a:spcAft>
                <a:spcPts val="600"/>
              </a:spcAft>
              <a:buFont typeface="Arial" panose="020B0604020202020204" pitchFamily="34" charset="0"/>
              <a:buChar char="•"/>
            </a:pPr>
            <a:r>
              <a:rPr lang="en-GB" altLang="en-US" sz="2400" dirty="0"/>
              <a:t>normally flammable or highly flammable</a:t>
            </a:r>
          </a:p>
          <a:p>
            <a:pPr marL="342900" indent="-342900">
              <a:spcAft>
                <a:spcPts val="600"/>
              </a:spcAft>
              <a:buFont typeface="Arial" panose="020B0604020202020204" pitchFamily="34" charset="0"/>
              <a:buChar char="•"/>
            </a:pPr>
            <a:r>
              <a:rPr lang="en-GB" altLang="en-US" sz="2400" dirty="0"/>
              <a:t>some can be explosive</a:t>
            </a:r>
          </a:p>
          <a:p>
            <a:pPr marL="342900" indent="-342900">
              <a:spcAft>
                <a:spcPts val="600"/>
              </a:spcAft>
              <a:buFont typeface="Arial" panose="020B0604020202020204" pitchFamily="34" charset="0"/>
              <a:buChar char="•"/>
            </a:pPr>
            <a:r>
              <a:rPr lang="en-GB" altLang="en-US" sz="2400" dirty="0"/>
              <a:t>toxic</a:t>
            </a:r>
          </a:p>
          <a:p>
            <a:pPr marL="342900" indent="-342900">
              <a:spcAft>
                <a:spcPts val="600"/>
              </a:spcAft>
              <a:buFont typeface="Arial" panose="020B0604020202020204" pitchFamily="34" charset="0"/>
              <a:buChar char="•"/>
            </a:pPr>
            <a:r>
              <a:rPr lang="en-GB" altLang="en-US" sz="2400" dirty="0"/>
              <a:t>the fumes can cause unconsciousness and death</a:t>
            </a:r>
          </a:p>
          <a:p>
            <a:pPr marL="342900" indent="-342900">
              <a:spcAft>
                <a:spcPts val="600"/>
              </a:spcAft>
              <a:buFont typeface="Arial" panose="020B0604020202020204" pitchFamily="34" charset="0"/>
              <a:buChar char="•"/>
            </a:pPr>
            <a:r>
              <a:rPr lang="en-GB" altLang="en-US" sz="2400" dirty="0"/>
              <a:t>some are carcinogenic</a:t>
            </a:r>
          </a:p>
          <a:p>
            <a:pPr marL="342900" indent="-342900">
              <a:spcAft>
                <a:spcPts val="600"/>
              </a:spcAft>
              <a:buFont typeface="Arial" panose="020B0604020202020204" pitchFamily="34" charset="0"/>
              <a:buChar char="•"/>
            </a:pPr>
            <a:r>
              <a:rPr lang="en-GB" altLang="en-US" sz="2400" dirty="0"/>
              <a:t>can have environmental effects.</a:t>
            </a:r>
          </a:p>
        </p:txBody>
      </p:sp>
    </p:spTree>
    <p:extLst>
      <p:ext uri="{BB962C8B-B14F-4D97-AF65-F5344CB8AC3E}">
        <p14:creationId xmlns:p14="http://schemas.microsoft.com/office/powerpoint/2010/main" val="70849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p:cTn id="55"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anim calcmode="lin" valueType="num">
                                      <p:cBhvr>
                                        <p:cTn id="67"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8">
                                            <p:txEl>
                                              <p:pRg st="6" end="6"/>
                                            </p:txEl>
                                          </p:spTgt>
                                        </p:tgtEl>
                                        <p:attrNameLst>
                                          <p:attrName>style.visibility</p:attrName>
                                        </p:attrNameLst>
                                      </p:cBhvr>
                                      <p:to>
                                        <p:strVal val="visible"/>
                                      </p:to>
                                    </p:set>
                                    <p:anim calcmode="lin" valueType="num">
                                      <p:cBhvr>
                                        <p:cTn id="79"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Solvents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5355312"/>
          </a:xfrm>
          <a:prstGeom prst="rect">
            <a:avLst/>
          </a:prstGeom>
          <a:noFill/>
        </p:spPr>
        <p:txBody>
          <a:bodyPr wrap="square" lIns="360000" rIns="360000">
            <a:spAutoFit/>
          </a:bodyPr>
          <a:lstStyle/>
          <a:p>
            <a:pPr>
              <a:spcAft>
                <a:spcPts val="600"/>
              </a:spcAft>
            </a:pPr>
            <a:r>
              <a:rPr lang="en-GB" altLang="en-US" sz="2400" dirty="0"/>
              <a:t>Here are some general precautions. </a:t>
            </a:r>
          </a:p>
          <a:p>
            <a:pPr marL="342900" indent="-342900">
              <a:spcAft>
                <a:spcPts val="600"/>
              </a:spcAft>
              <a:buFont typeface="Arial" panose="020B0604020202020204" pitchFamily="34" charset="0"/>
              <a:buChar char="•"/>
            </a:pPr>
            <a:r>
              <a:rPr lang="en-GB" altLang="en-US" sz="2400" dirty="0"/>
              <a:t>Avoid being exposed to solvent vapours by working in a fume hood or with local exhaust ventilation (LEV) or in a well-ventilated area.</a:t>
            </a:r>
          </a:p>
          <a:p>
            <a:pPr marL="342900" indent="-342900">
              <a:spcAft>
                <a:spcPts val="600"/>
              </a:spcAft>
              <a:buFont typeface="Arial" panose="020B0604020202020204" pitchFamily="34" charset="0"/>
              <a:buChar char="•"/>
            </a:pPr>
            <a:r>
              <a:rPr lang="en-GB" altLang="en-US" sz="2400" dirty="0"/>
              <a:t>Keep the storage containers tightly closed.</a:t>
            </a:r>
          </a:p>
          <a:p>
            <a:pPr marL="342900" indent="-342900">
              <a:spcAft>
                <a:spcPts val="600"/>
              </a:spcAft>
              <a:buFont typeface="Arial" panose="020B0604020202020204" pitchFamily="34" charset="0"/>
              <a:buChar char="•"/>
            </a:pPr>
            <a:r>
              <a:rPr lang="en-GB" altLang="en-US" sz="2400" dirty="0"/>
              <a:t>Never use open flames near flammable solvents; use electrical heating instead.</a:t>
            </a:r>
          </a:p>
          <a:p>
            <a:pPr marL="342900" indent="-342900">
              <a:spcAft>
                <a:spcPts val="600"/>
              </a:spcAft>
              <a:buFont typeface="Arial" panose="020B0604020202020204" pitchFamily="34" charset="0"/>
              <a:buChar char="•"/>
            </a:pPr>
            <a:r>
              <a:rPr lang="en-GB" altLang="en-US" sz="2400" dirty="0"/>
              <a:t>Never flush solvents down the drain; read safety data sheets for proper disposal information.</a:t>
            </a:r>
          </a:p>
          <a:p>
            <a:pPr marL="342900" indent="-342900">
              <a:spcAft>
                <a:spcPts val="600"/>
              </a:spcAft>
              <a:buFont typeface="Arial" panose="020B0604020202020204" pitchFamily="34" charset="0"/>
              <a:buChar char="•"/>
            </a:pPr>
            <a:r>
              <a:rPr lang="en-GB" altLang="en-US" sz="2400" dirty="0"/>
              <a:t>Avoid the inhalation of solvent vapours.</a:t>
            </a:r>
          </a:p>
          <a:p>
            <a:pPr marL="342900" indent="-342900">
              <a:spcAft>
                <a:spcPts val="600"/>
              </a:spcAft>
              <a:buFont typeface="Arial" panose="020B0604020202020204" pitchFamily="34" charset="0"/>
              <a:buChar char="•"/>
            </a:pPr>
            <a:r>
              <a:rPr lang="en-GB" altLang="en-US" sz="2400" dirty="0"/>
              <a:t>Avoid contact of the solvent with the skin – many solvents are easily absorbed through the skin. They also tend to dry the skin and may cause sores and wounds.</a:t>
            </a:r>
          </a:p>
        </p:txBody>
      </p:sp>
    </p:spTree>
    <p:extLst>
      <p:ext uri="{BB962C8B-B14F-4D97-AF65-F5344CB8AC3E}">
        <p14:creationId xmlns:p14="http://schemas.microsoft.com/office/powerpoint/2010/main" val="344079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 calcmode="lin" valueType="num">
                                      <p:cBhvr>
                                        <p:cTn id="4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anim calcmode="lin" valueType="num">
                                      <p:cBhvr>
                                        <p:cTn id="55"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anim calcmode="lin" valueType="num">
                                      <p:cBhvr>
                                        <p:cTn id="67"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8">
                                            <p:txEl>
                                              <p:pRg st="6" end="6"/>
                                            </p:txEl>
                                          </p:spTgt>
                                        </p:tgtEl>
                                        <p:attrNameLst>
                                          <p:attrName>style.visibility</p:attrName>
                                        </p:attrNameLst>
                                      </p:cBhvr>
                                      <p:to>
                                        <p:strVal val="visible"/>
                                      </p:to>
                                    </p:set>
                                    <p:anim calcmode="lin" valueType="num">
                                      <p:cBhvr>
                                        <p:cTn id="79"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Lubricants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5139869"/>
          </a:xfrm>
          <a:prstGeom prst="rect">
            <a:avLst/>
          </a:prstGeom>
          <a:noFill/>
        </p:spPr>
        <p:txBody>
          <a:bodyPr wrap="square" lIns="360000" rIns="360000">
            <a:spAutoFit/>
          </a:bodyPr>
          <a:lstStyle/>
          <a:p>
            <a:pPr>
              <a:spcAft>
                <a:spcPts val="600"/>
              </a:spcAft>
            </a:pPr>
            <a:r>
              <a:rPr lang="en-GB" altLang="en-US" sz="2400" dirty="0"/>
              <a:t>A lubricant is a substance introduced to reduce friction between moving surfaces.</a:t>
            </a:r>
          </a:p>
          <a:p>
            <a:pPr>
              <a:spcAft>
                <a:spcPts val="600"/>
              </a:spcAft>
            </a:pPr>
            <a:r>
              <a:rPr lang="en-GB" altLang="en-US" sz="2400" dirty="0"/>
              <a:t>Hazards resulting from lubricants include the following:</a:t>
            </a:r>
          </a:p>
          <a:p>
            <a:pPr marL="342900" indent="-342900">
              <a:spcAft>
                <a:spcPts val="600"/>
              </a:spcAft>
              <a:buFont typeface="Arial" panose="020B0604020202020204" pitchFamily="34" charset="0"/>
              <a:buChar char="•"/>
            </a:pPr>
            <a:r>
              <a:rPr lang="en-GB" altLang="en-US" sz="2400" dirty="0"/>
              <a:t>slip hazard, when spilt on surfaces</a:t>
            </a:r>
          </a:p>
          <a:p>
            <a:pPr marL="342900" indent="-342900">
              <a:spcAft>
                <a:spcPts val="600"/>
              </a:spcAft>
              <a:buFont typeface="Arial" panose="020B0604020202020204" pitchFamily="34" charset="0"/>
              <a:buChar char="•"/>
            </a:pPr>
            <a:r>
              <a:rPr lang="en-GB" altLang="en-US" sz="2400" dirty="0"/>
              <a:t>dermatitis</a:t>
            </a:r>
          </a:p>
          <a:p>
            <a:pPr marL="342900" indent="-342900">
              <a:spcAft>
                <a:spcPts val="600"/>
              </a:spcAft>
              <a:buFont typeface="Arial" panose="020B0604020202020204" pitchFamily="34" charset="0"/>
              <a:buChar char="•"/>
            </a:pPr>
            <a:r>
              <a:rPr lang="en-GB" altLang="en-US" sz="2400" dirty="0"/>
              <a:t>flammability.</a:t>
            </a:r>
          </a:p>
          <a:p>
            <a:pPr>
              <a:spcAft>
                <a:spcPts val="600"/>
              </a:spcAft>
            </a:pPr>
            <a:r>
              <a:rPr lang="en-GB" altLang="en-US" sz="2400" dirty="0"/>
              <a:t>Here are some general precautions.</a:t>
            </a:r>
          </a:p>
          <a:p>
            <a:pPr marL="342900" indent="-342900">
              <a:spcAft>
                <a:spcPts val="600"/>
              </a:spcAft>
              <a:buFont typeface="Arial" panose="020B0604020202020204" pitchFamily="34" charset="0"/>
              <a:buChar char="•"/>
            </a:pPr>
            <a:r>
              <a:rPr lang="en-GB" altLang="en-US" sz="2400" dirty="0"/>
              <a:t>Never use open flames near flammable lubricants.</a:t>
            </a:r>
          </a:p>
          <a:p>
            <a:pPr marL="342900" indent="-342900">
              <a:spcAft>
                <a:spcPts val="600"/>
              </a:spcAft>
              <a:buFont typeface="Arial" panose="020B0604020202020204" pitchFamily="34" charset="0"/>
              <a:buChar char="•"/>
            </a:pPr>
            <a:r>
              <a:rPr lang="en-GB" altLang="en-US" sz="2400" dirty="0"/>
              <a:t>Never flush lubricants down the drain; read safety data sheets for proper disposal information.</a:t>
            </a:r>
          </a:p>
          <a:p>
            <a:pPr marL="342900" indent="-342900">
              <a:spcAft>
                <a:spcPts val="600"/>
              </a:spcAft>
              <a:buFont typeface="Arial" panose="020B0604020202020204" pitchFamily="34" charset="0"/>
              <a:buChar char="•"/>
            </a:pPr>
            <a:r>
              <a:rPr lang="en-GB" altLang="en-US" sz="2400" dirty="0"/>
              <a:t>Avoid contact of the lubricant with the skin; wear gloves or barrier cream.</a:t>
            </a:r>
          </a:p>
        </p:txBody>
      </p:sp>
    </p:spTree>
    <p:extLst>
      <p:ext uri="{BB962C8B-B14F-4D97-AF65-F5344CB8AC3E}">
        <p14:creationId xmlns:p14="http://schemas.microsoft.com/office/powerpoint/2010/main" val="53281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anim calcmode="lin" valueType="num">
                                      <p:cBhvr>
                                        <p:cTn id="79"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8">
                                            <p:txEl>
                                              <p:pRg st="5" end="5"/>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5" presetClass="entr" presetSubtype="0" fill="hold" nodeType="clickEffect">
                                  <p:stCondLst>
                                    <p:cond delay="0"/>
                                  </p:stCondLst>
                                  <p:childTnLst>
                                    <p:set>
                                      <p:cBhvr>
                                        <p:cTn id="90" dur="1" fill="hold">
                                          <p:stCondLst>
                                            <p:cond delay="0"/>
                                          </p:stCondLst>
                                        </p:cTn>
                                        <p:tgtEl>
                                          <p:spTgt spid="8">
                                            <p:txEl>
                                              <p:pRg st="6" end="6"/>
                                            </p:txEl>
                                          </p:spTgt>
                                        </p:tgtEl>
                                        <p:attrNameLst>
                                          <p:attrName>style.visibility</p:attrName>
                                        </p:attrNameLst>
                                      </p:cBhvr>
                                      <p:to>
                                        <p:strVal val="visible"/>
                                      </p:to>
                                    </p:set>
                                    <p:anim calcmode="lin" valueType="num">
                                      <p:cBhvr>
                                        <p:cTn id="91"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94"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8">
                                            <p:txEl>
                                              <p:pRg st="6" end="6"/>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5" presetClass="entr" presetSubtype="0" fill="hold" nodeType="clickEffect">
                                  <p:stCondLst>
                                    <p:cond delay="0"/>
                                  </p:stCondLst>
                                  <p:childTnLst>
                                    <p:set>
                                      <p:cBhvr>
                                        <p:cTn id="102" dur="1" fill="hold">
                                          <p:stCondLst>
                                            <p:cond delay="0"/>
                                          </p:stCondLst>
                                        </p:cTn>
                                        <p:tgtEl>
                                          <p:spTgt spid="8">
                                            <p:txEl>
                                              <p:pRg st="7" end="7"/>
                                            </p:txEl>
                                          </p:spTgt>
                                        </p:tgtEl>
                                        <p:attrNameLst>
                                          <p:attrName>style.visibility</p:attrName>
                                        </p:attrNameLst>
                                      </p:cBhvr>
                                      <p:to>
                                        <p:strVal val="visible"/>
                                      </p:to>
                                    </p:set>
                                    <p:anim calcmode="lin" valueType="num">
                                      <p:cBhvr>
                                        <p:cTn id="103"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06"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8">
                                            <p:txEl>
                                              <p:pRg st="7" end="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5" presetClass="entr" presetSubtype="0" fill="hold" nodeType="clickEffect">
                                  <p:stCondLst>
                                    <p:cond delay="0"/>
                                  </p:stCondLst>
                                  <p:childTnLst>
                                    <p:set>
                                      <p:cBhvr>
                                        <p:cTn id="114" dur="1" fill="hold">
                                          <p:stCondLst>
                                            <p:cond delay="0"/>
                                          </p:stCondLst>
                                        </p:cTn>
                                        <p:tgtEl>
                                          <p:spTgt spid="8">
                                            <p:txEl>
                                              <p:pRg st="8" end="8"/>
                                            </p:txEl>
                                          </p:spTgt>
                                        </p:tgtEl>
                                        <p:attrNameLst>
                                          <p:attrName>style.visibility</p:attrName>
                                        </p:attrNameLst>
                                      </p:cBhvr>
                                      <p:to>
                                        <p:strVal val="visible"/>
                                      </p:to>
                                    </p:set>
                                    <p:anim calcmode="lin" valueType="num">
                                      <p:cBhvr>
                                        <p:cTn id="115" dur="500" decel="50000" fill="hold">
                                          <p:stCondLst>
                                            <p:cond delay="0"/>
                                          </p:stCondLst>
                                        </p:cTn>
                                        <p:tgtEl>
                                          <p:spTgt spid="8">
                                            <p:txEl>
                                              <p:pRg st="8" end="8"/>
                                            </p:txEl>
                                          </p:spTgt>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8">
                                            <p:txEl>
                                              <p:pRg st="8" end="8"/>
                                            </p:txEl>
                                          </p:spTgt>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8">
                                            <p:txEl>
                                              <p:pRg st="8" end="8"/>
                                            </p:txEl>
                                          </p:spTgt>
                                        </p:tgtEl>
                                        <p:attrNameLst>
                                          <p:attrName>ppt_w</p:attrName>
                                        </p:attrNameLst>
                                      </p:cBhvr>
                                      <p:tavLst>
                                        <p:tav tm="0">
                                          <p:val>
                                            <p:strVal val="#ppt_w*.05"/>
                                          </p:val>
                                        </p:tav>
                                        <p:tav tm="100000">
                                          <p:val>
                                            <p:strVal val="#ppt_w"/>
                                          </p:val>
                                        </p:tav>
                                      </p:tavLst>
                                    </p:anim>
                                    <p:anim calcmode="lin" valueType="num">
                                      <p:cBhvr>
                                        <p:cTn id="118" dur="1000" fill="hold"/>
                                        <p:tgtEl>
                                          <p:spTgt spid="8">
                                            <p:txEl>
                                              <p:pRg st="8" end="8"/>
                                            </p:txEl>
                                          </p:spTgt>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8">
                                            <p:txEl>
                                              <p:pRg st="8" end="8"/>
                                            </p:txEl>
                                          </p:spTgt>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8">
                                            <p:txEl>
                                              <p:pRg st="8" end="8"/>
                                            </p:txEl>
                                          </p:spTgt>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8">
                                            <p:txEl>
                                              <p:pRg st="8" end="8"/>
                                            </p:txEl>
                                          </p:spTgt>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Cleaning agents</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3999" cy="4832092"/>
          </a:xfrm>
          <a:prstGeom prst="rect">
            <a:avLst/>
          </a:prstGeom>
          <a:noFill/>
        </p:spPr>
        <p:txBody>
          <a:bodyPr wrap="square" lIns="360000" rIns="360000">
            <a:spAutoFit/>
          </a:bodyPr>
          <a:lstStyle/>
          <a:p>
            <a:pPr>
              <a:spcAft>
                <a:spcPts val="600"/>
              </a:spcAft>
            </a:pPr>
            <a:r>
              <a:rPr lang="en-GB" altLang="en-US" sz="2400" dirty="0"/>
              <a:t>Cleaning agents are substances – usually liquids – that are used to remove dirt, including dust, stains, bad smells and clutter on surfaces.</a:t>
            </a:r>
          </a:p>
          <a:p>
            <a:pPr>
              <a:spcAft>
                <a:spcPts val="600"/>
              </a:spcAft>
            </a:pPr>
            <a:r>
              <a:rPr lang="en-GB" altLang="en-US" sz="2400" dirty="0"/>
              <a:t>The purposes of cleaning agents include: health, beauty, removing offensive odours and avoiding the spreading of dirt and contaminants to oneself and others.</a:t>
            </a:r>
          </a:p>
          <a:p>
            <a:pPr>
              <a:spcAft>
                <a:spcPts val="600"/>
              </a:spcAft>
            </a:pPr>
            <a:r>
              <a:rPr lang="en-GB" altLang="en-US" sz="2400" dirty="0"/>
              <a:t>Some cleaning agents can kill bacteria and clean at the same time.</a:t>
            </a:r>
          </a:p>
          <a:p>
            <a:pPr>
              <a:spcAft>
                <a:spcPts val="600"/>
              </a:spcAft>
            </a:pPr>
            <a:r>
              <a:rPr lang="en-GB" altLang="en-US" sz="2400" dirty="0"/>
              <a:t>Cleaning agents normally water solutions that might be acidic, alkaline or neutral, depending on the use.</a:t>
            </a:r>
          </a:p>
          <a:p>
            <a:pPr>
              <a:spcAft>
                <a:spcPts val="600"/>
              </a:spcAft>
            </a:pPr>
            <a:r>
              <a:rPr lang="en-GB" altLang="en-US" sz="2400" dirty="0"/>
              <a:t>Cleaning agents may also be solvent-based or solvent-containing and are then called degreasers</a:t>
            </a:r>
          </a:p>
        </p:txBody>
      </p:sp>
    </p:spTree>
    <p:extLst>
      <p:ext uri="{BB962C8B-B14F-4D97-AF65-F5344CB8AC3E}">
        <p14:creationId xmlns:p14="http://schemas.microsoft.com/office/powerpoint/2010/main" val="407308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p:cTn id="19"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anim calcmode="lin" valueType="num">
                                      <p:cBhvr>
                                        <p:cTn id="31"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 calcmode="lin" valueType="num">
                                      <p:cBhvr>
                                        <p:cTn id="43"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8">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p:cTn id="55"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8">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anim calcmode="lin" valueType="num">
                                      <p:cBhvr>
                                        <p:cTn id="67"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TotalTime>
  <Words>1078</Words>
  <Application>Microsoft Office PowerPoint</Application>
  <PresentationFormat>On-screen Show (4:3)</PresentationFormat>
  <Paragraphs>118</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Custom Design</vt:lpstr>
      <vt:lpstr>PowerPoint Presentation</vt:lpstr>
      <vt:lpstr>Hazardous substances</vt:lpstr>
      <vt:lpstr>Hazardous substances</vt:lpstr>
      <vt:lpstr>Adhesives</vt:lpstr>
      <vt:lpstr>Solvents</vt:lpstr>
      <vt:lpstr>Solvents</vt:lpstr>
      <vt:lpstr>Solvents</vt:lpstr>
      <vt:lpstr>Lubricants</vt:lpstr>
      <vt:lpstr>Cleaning agents</vt:lpstr>
      <vt:lpstr>Permit to work systems</vt:lpstr>
      <vt:lpstr>Permit to work systems</vt:lpstr>
      <vt:lpstr>Electrical dangers</vt:lpstr>
      <vt:lpstr>Battery powered supplies</vt:lpstr>
      <vt:lpstr>110 volt supplies</vt:lpstr>
      <vt:lpstr>110 volt supplies</vt:lpstr>
      <vt:lpstr>230 volt supplies</vt:lpstr>
      <vt:lpstr>Generating sets</vt:lpstr>
      <vt:lpstr>Electrical hazards on construction sites</vt:lpstr>
      <vt:lpstr>Visual inspection of portable appliances</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160</cp:revision>
  <dcterms:created xsi:type="dcterms:W3CDTF">2010-05-25T15:15:29Z</dcterms:created>
  <dcterms:modified xsi:type="dcterms:W3CDTF">2017-10-15T01:06:48Z</dcterms:modified>
</cp:coreProperties>
</file>