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sldIdLst>
    <p:sldId id="269" r:id="rId2"/>
    <p:sldId id="295" r:id="rId3"/>
    <p:sldId id="296" r:id="rId4"/>
    <p:sldId id="297" r:id="rId5"/>
    <p:sldId id="298" r:id="rId6"/>
    <p:sldId id="299" r:id="rId7"/>
    <p:sldId id="300" r:id="rId8"/>
    <p:sldId id="301" r:id="rId9"/>
    <p:sldId id="302" r:id="rId10"/>
    <p:sldId id="303" r:id="rId11"/>
    <p:sldId id="305" r:id="rId12"/>
    <p:sldId id="304" r:id="rId13"/>
    <p:sldId id="306" r:id="rId14"/>
    <p:sldId id="307" r:id="rId15"/>
    <p:sldId id="308" r:id="rId16"/>
    <p:sldId id="309" r:id="rId17"/>
    <p:sldId id="277" r:id="rId18"/>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Environmental protection</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C96EB3-A8E6-48F5-B5AC-E768D2F0AB2A}"/>
              </a:ext>
            </a:extLst>
          </p:cNvPr>
          <p:cNvPicPr/>
          <p:nvPr/>
        </p:nvPicPr>
        <p:blipFill>
          <a:blip r:embed="rId2"/>
          <a:stretch>
            <a:fillRect/>
          </a:stretch>
        </p:blipFill>
        <p:spPr>
          <a:xfrm>
            <a:off x="7381875" y="1379810"/>
            <a:ext cx="1762125" cy="1362075"/>
          </a:xfrm>
          <a:prstGeom prst="rect">
            <a:avLst/>
          </a:prstGeom>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Recycling</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7524328" cy="5509200"/>
          </a:xfrm>
          <a:prstGeom prst="rect">
            <a:avLst/>
          </a:prstGeom>
          <a:noFill/>
        </p:spPr>
        <p:txBody>
          <a:bodyPr wrap="square" lIns="360000" rIns="360000">
            <a:spAutoFit/>
          </a:bodyPr>
          <a:lstStyle/>
          <a:p>
            <a:pPr marL="457200" indent="-457200">
              <a:spcAft>
                <a:spcPts val="1200"/>
              </a:spcAft>
              <a:buFont typeface="Arial" panose="020B0604020202020204" pitchFamily="34" charset="0"/>
              <a:buChar char="•"/>
            </a:pPr>
            <a:r>
              <a:rPr lang="en-GB" altLang="en-US" sz="2400" dirty="0"/>
              <a:t>If you are involved in periodic lamp changing schemes you will end up with many redundant lamps.</a:t>
            </a:r>
          </a:p>
          <a:p>
            <a:pPr marL="457200" indent="-457200">
              <a:spcAft>
                <a:spcPts val="1200"/>
              </a:spcAft>
              <a:buFont typeface="Arial" panose="020B0604020202020204" pitchFamily="34" charset="0"/>
              <a:buChar char="•"/>
            </a:pPr>
            <a:r>
              <a:rPr lang="en-GB" altLang="en-US" sz="2400" dirty="0"/>
              <a:t>These used to be simply thrown in a general skip the contents of which end up in landfill.</a:t>
            </a:r>
          </a:p>
          <a:p>
            <a:pPr marL="457200" indent="-457200">
              <a:spcAft>
                <a:spcPts val="1200"/>
              </a:spcAft>
              <a:buFont typeface="Arial" panose="020B0604020202020204" pitchFamily="34" charset="0"/>
              <a:buChar char="•"/>
            </a:pPr>
            <a:r>
              <a:rPr lang="en-GB" altLang="en-US" sz="2400" dirty="0"/>
              <a:t>Fluorescent tubes contain small quantities of mercury and when large numbers are dumped the amount of mercury becomes significant.</a:t>
            </a:r>
          </a:p>
          <a:p>
            <a:pPr marL="457200" indent="-457200">
              <a:spcAft>
                <a:spcPts val="1200"/>
              </a:spcAft>
              <a:buFont typeface="Arial" panose="020B0604020202020204" pitchFamily="34" charset="0"/>
              <a:buChar char="•"/>
            </a:pPr>
            <a:r>
              <a:rPr lang="en-GB" altLang="en-US" sz="2400" dirty="0"/>
              <a:t>Most electrical wholesalers offer schemes to take back used lamps for safe disposal.</a:t>
            </a:r>
          </a:p>
          <a:p>
            <a:pPr marL="457200" indent="-457200">
              <a:spcAft>
                <a:spcPts val="1200"/>
              </a:spcAft>
              <a:buFont typeface="Arial" panose="020B0604020202020204" pitchFamily="34" charset="0"/>
              <a:buChar char="•"/>
            </a:pPr>
            <a:r>
              <a:rPr lang="en-GB" altLang="en-US" sz="2400" dirty="0"/>
              <a:t>These are only some examples of how we can recycle on site and the list of possibilities is huge.</a:t>
            </a:r>
          </a:p>
        </p:txBody>
      </p:sp>
    </p:spTree>
    <p:extLst>
      <p:ext uri="{BB962C8B-B14F-4D97-AF65-F5344CB8AC3E}">
        <p14:creationId xmlns:p14="http://schemas.microsoft.com/office/powerpoint/2010/main" val="271626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waste</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5170646"/>
          </a:xfrm>
          <a:prstGeom prst="rect">
            <a:avLst/>
          </a:prstGeom>
          <a:noFill/>
        </p:spPr>
        <p:txBody>
          <a:bodyPr wrap="square" lIns="360000" rIns="360000">
            <a:spAutoFit/>
          </a:bodyPr>
          <a:lstStyle/>
          <a:p>
            <a:pPr>
              <a:spcAft>
                <a:spcPts val="1200"/>
              </a:spcAft>
            </a:pPr>
            <a:r>
              <a:rPr lang="en-GB" altLang="en-US" sz="2800" dirty="0"/>
              <a:t>Wastes will fall into one of three categories:</a:t>
            </a:r>
          </a:p>
          <a:p>
            <a:pPr marL="457200" indent="-457200">
              <a:spcAft>
                <a:spcPts val="1200"/>
              </a:spcAft>
              <a:buFont typeface="Arial" panose="020B0604020202020204" pitchFamily="34" charset="0"/>
              <a:buChar char="•"/>
            </a:pPr>
            <a:r>
              <a:rPr lang="en-GB" altLang="en-US" sz="2800" b="1" dirty="0">
                <a:solidFill>
                  <a:srgbClr val="FF0000"/>
                </a:solidFill>
              </a:rPr>
              <a:t>Always hazardous</a:t>
            </a:r>
            <a:r>
              <a:rPr lang="en-GB" altLang="en-US" sz="2800" dirty="0"/>
              <a:t>, e.g. lead acid batteries or fluorescent tubes.</a:t>
            </a:r>
          </a:p>
          <a:p>
            <a:pPr marL="457200" indent="-457200">
              <a:spcAft>
                <a:spcPts val="1200"/>
              </a:spcAft>
              <a:buFont typeface="Arial" panose="020B0604020202020204" pitchFamily="34" charset="0"/>
              <a:buChar char="•"/>
            </a:pPr>
            <a:r>
              <a:rPr lang="en-GB" altLang="en-US" sz="2800" b="1" dirty="0">
                <a:solidFill>
                  <a:srgbClr val="FF0000"/>
                </a:solidFill>
              </a:rPr>
              <a:t>Never hazardous</a:t>
            </a:r>
            <a:r>
              <a:rPr lang="en-GB" altLang="en-US" sz="2800" dirty="0"/>
              <a:t>, e.g. edible oil.</a:t>
            </a:r>
          </a:p>
          <a:p>
            <a:pPr marL="457200" indent="-457200">
              <a:spcAft>
                <a:spcPts val="1200"/>
              </a:spcAft>
              <a:buFont typeface="Arial" panose="020B0604020202020204" pitchFamily="34" charset="0"/>
              <a:buChar char="•"/>
            </a:pPr>
            <a:r>
              <a:rPr lang="en-GB" altLang="en-US" sz="2800" b="1" dirty="0">
                <a:solidFill>
                  <a:srgbClr val="FF0000"/>
                </a:solidFill>
              </a:rPr>
              <a:t>May, or may not, be hazardous </a:t>
            </a:r>
            <a:r>
              <a:rPr lang="en-GB" altLang="en-US" sz="2800" dirty="0"/>
              <a:t>and need to be assessed, e.g. ink or paint.</a:t>
            </a:r>
          </a:p>
          <a:p>
            <a:pPr>
              <a:spcAft>
                <a:spcPts val="1200"/>
              </a:spcAft>
            </a:pPr>
            <a:r>
              <a:rPr lang="en-GB" altLang="en-US" sz="2800" dirty="0"/>
              <a:t>Some construction waste can be described as hazardous/special waste, i.e. waste that is harmful to human health or the environment.</a:t>
            </a:r>
          </a:p>
          <a:p>
            <a:pPr>
              <a:spcAft>
                <a:spcPts val="1200"/>
              </a:spcAft>
            </a:pPr>
            <a:r>
              <a:rPr lang="en-GB" altLang="en-US" sz="2800" dirty="0"/>
              <a:t>This waste may be flammable, corrosive, or ecotoxic.</a:t>
            </a:r>
          </a:p>
        </p:txBody>
      </p:sp>
    </p:spTree>
    <p:extLst>
      <p:ext uri="{BB962C8B-B14F-4D97-AF65-F5344CB8AC3E}">
        <p14:creationId xmlns:p14="http://schemas.microsoft.com/office/powerpoint/2010/main" val="84212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anim calcmode="lin" valueType="num">
                                      <p:cBhvr>
                                        <p:cTn id="79"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waste</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954107"/>
          </a:xfrm>
          <a:prstGeom prst="rect">
            <a:avLst/>
          </a:prstGeom>
          <a:noFill/>
        </p:spPr>
        <p:txBody>
          <a:bodyPr wrap="square" lIns="360000" rIns="360000">
            <a:spAutoFit/>
          </a:bodyPr>
          <a:lstStyle/>
          <a:p>
            <a:pPr>
              <a:spcAft>
                <a:spcPts val="600"/>
              </a:spcAft>
            </a:pPr>
            <a:r>
              <a:rPr lang="en-GB" altLang="en-US" sz="2800" dirty="0"/>
              <a:t>Examples of hazardous/special waste from construction include:</a:t>
            </a:r>
          </a:p>
        </p:txBody>
      </p:sp>
      <p:sp>
        <p:nvSpPr>
          <p:cNvPr id="5" name="TextBox 4">
            <a:extLst>
              <a:ext uri="{FF2B5EF4-FFF2-40B4-BE49-F238E27FC236}">
                <a16:creationId xmlns:a16="http://schemas.microsoft.com/office/drawing/2014/main" id="{32F3860F-C571-490C-819D-B76702162850}"/>
              </a:ext>
            </a:extLst>
          </p:cNvPr>
          <p:cNvSpPr txBox="1"/>
          <p:nvPr/>
        </p:nvSpPr>
        <p:spPr>
          <a:xfrm>
            <a:off x="0" y="2222867"/>
            <a:ext cx="4572000" cy="3062377"/>
          </a:xfrm>
          <a:prstGeom prst="rect">
            <a:avLst/>
          </a:prstGeom>
          <a:noFill/>
        </p:spPr>
        <p:txBody>
          <a:bodyPr wrap="square" lIns="360000" rIns="360000">
            <a:spAutoFit/>
          </a:bodyPr>
          <a:lstStyle/>
          <a:p>
            <a:pPr marL="457200" indent="-457200">
              <a:spcAft>
                <a:spcPts val="600"/>
              </a:spcAft>
              <a:buFont typeface="Arial" panose="020B0604020202020204" pitchFamily="34" charset="0"/>
              <a:buChar char="•"/>
            </a:pPr>
            <a:r>
              <a:rPr lang="en-GB" altLang="en-US" sz="2800" dirty="0"/>
              <a:t>treated timber</a:t>
            </a:r>
          </a:p>
          <a:p>
            <a:pPr marL="457200" indent="-457200">
              <a:spcAft>
                <a:spcPts val="600"/>
              </a:spcAft>
              <a:buFont typeface="Arial" panose="020B0604020202020204" pitchFamily="34" charset="0"/>
              <a:buChar char="•"/>
            </a:pPr>
            <a:r>
              <a:rPr lang="en-GB" altLang="en-US" sz="2800" dirty="0"/>
              <a:t>concrete additives</a:t>
            </a:r>
          </a:p>
          <a:p>
            <a:pPr marL="457200" indent="-457200">
              <a:spcAft>
                <a:spcPts val="600"/>
              </a:spcAft>
              <a:buFont typeface="Arial" panose="020B0604020202020204" pitchFamily="34" charset="0"/>
              <a:buChar char="•"/>
            </a:pPr>
            <a:r>
              <a:rPr lang="en-GB" altLang="en-US" sz="2800" dirty="0"/>
              <a:t>Asbestos</a:t>
            </a:r>
          </a:p>
          <a:p>
            <a:pPr marL="457200" indent="-457200">
              <a:spcAft>
                <a:spcPts val="600"/>
              </a:spcAft>
              <a:buFont typeface="Arial" panose="020B0604020202020204" pitchFamily="34" charset="0"/>
              <a:buChar char="•"/>
            </a:pPr>
            <a:r>
              <a:rPr lang="en-GB" altLang="en-US" sz="2800" dirty="0"/>
              <a:t>contaminated soils</a:t>
            </a:r>
          </a:p>
          <a:p>
            <a:pPr marL="457200" indent="-457200">
              <a:spcAft>
                <a:spcPts val="600"/>
              </a:spcAft>
              <a:buFont typeface="Arial" panose="020B0604020202020204" pitchFamily="34" charset="0"/>
              <a:buChar char="•"/>
            </a:pPr>
            <a:r>
              <a:rPr lang="en-GB" altLang="en-US" sz="2800" dirty="0"/>
              <a:t>Preservative</a:t>
            </a:r>
          </a:p>
          <a:p>
            <a:pPr marL="457200" indent="-457200">
              <a:spcAft>
                <a:spcPts val="600"/>
              </a:spcAft>
              <a:buFont typeface="Arial" panose="020B0604020202020204" pitchFamily="34" charset="0"/>
              <a:buChar char="•"/>
            </a:pPr>
            <a:r>
              <a:rPr lang="en-GB" altLang="en-US" sz="2800" dirty="0"/>
              <a:t>Adhesives</a:t>
            </a:r>
          </a:p>
        </p:txBody>
      </p:sp>
      <p:sp>
        <p:nvSpPr>
          <p:cNvPr id="6" name="TextBox 5">
            <a:extLst>
              <a:ext uri="{FF2B5EF4-FFF2-40B4-BE49-F238E27FC236}">
                <a16:creationId xmlns:a16="http://schemas.microsoft.com/office/drawing/2014/main" id="{57DD4027-E0E8-4D72-8CDB-29176B85B6DB}"/>
              </a:ext>
            </a:extLst>
          </p:cNvPr>
          <p:cNvSpPr txBox="1"/>
          <p:nvPr/>
        </p:nvSpPr>
        <p:spPr>
          <a:xfrm>
            <a:off x="4572000" y="2222867"/>
            <a:ext cx="4572000" cy="2985433"/>
          </a:xfrm>
          <a:prstGeom prst="rect">
            <a:avLst/>
          </a:prstGeom>
          <a:noFill/>
        </p:spPr>
        <p:txBody>
          <a:bodyPr wrap="square" lIns="360000" rIns="360000">
            <a:spAutoFit/>
          </a:bodyPr>
          <a:lstStyle/>
          <a:p>
            <a:pPr marL="457200" indent="-457200">
              <a:spcAft>
                <a:spcPts val="600"/>
              </a:spcAft>
              <a:buFont typeface="Arial" panose="020B0604020202020204" pitchFamily="34" charset="0"/>
              <a:buChar char="•"/>
            </a:pPr>
            <a:r>
              <a:rPr lang="en-GB" altLang="en-US" sz="2800" dirty="0"/>
              <a:t>paint,</a:t>
            </a:r>
          </a:p>
          <a:p>
            <a:pPr marL="457200" indent="-457200">
              <a:spcAft>
                <a:spcPts val="600"/>
              </a:spcAft>
              <a:buFont typeface="Arial" panose="020B0604020202020204" pitchFamily="34" charset="0"/>
              <a:buChar char="•"/>
            </a:pPr>
            <a:r>
              <a:rPr lang="en-GB" altLang="en-US" sz="2800" dirty="0"/>
              <a:t>varnish</a:t>
            </a:r>
          </a:p>
          <a:p>
            <a:pPr marL="457200" indent="-457200">
              <a:spcAft>
                <a:spcPts val="600"/>
              </a:spcAft>
              <a:buFont typeface="Arial" panose="020B0604020202020204" pitchFamily="34" charset="0"/>
              <a:buChar char="•"/>
            </a:pPr>
            <a:r>
              <a:rPr lang="en-GB" altLang="en-US" sz="2800" dirty="0"/>
              <a:t>solvents</a:t>
            </a:r>
          </a:p>
          <a:p>
            <a:pPr marL="457200" indent="-457200">
              <a:spcAft>
                <a:spcPts val="600"/>
              </a:spcAft>
              <a:buFont typeface="Arial" panose="020B0604020202020204" pitchFamily="34" charset="0"/>
              <a:buChar char="•"/>
            </a:pPr>
            <a:r>
              <a:rPr lang="en-GB" altLang="en-US" sz="2800" dirty="0"/>
              <a:t>fluorescent light tubes</a:t>
            </a:r>
          </a:p>
          <a:p>
            <a:pPr marL="457200" indent="-457200">
              <a:spcAft>
                <a:spcPts val="600"/>
              </a:spcAft>
              <a:buFont typeface="Arial" panose="020B0604020202020204" pitchFamily="34" charset="0"/>
              <a:buChar char="•"/>
            </a:pPr>
            <a:r>
              <a:rPr lang="en-GB" altLang="en-US" sz="2800" dirty="0"/>
              <a:t>lead-acid batteries.</a:t>
            </a:r>
          </a:p>
        </p:txBody>
      </p:sp>
    </p:spTree>
    <p:extLst>
      <p:ext uri="{BB962C8B-B14F-4D97-AF65-F5344CB8AC3E}">
        <p14:creationId xmlns:p14="http://schemas.microsoft.com/office/powerpoint/2010/main" val="395949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 calcmode="lin" valueType="num">
                                      <p:cBhvr>
                                        <p:cTn id="30"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5">
                                            <p:txEl>
                                              <p:pRg st="1" end="1"/>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p:cTn id="4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5">
                                            <p:txEl>
                                              <p:pRg st="2" end="2"/>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 calcmode="lin" valueType="num">
                                      <p:cBhvr>
                                        <p:cTn id="52"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5">
                                            <p:txEl>
                                              <p:pRg st="3" end="3"/>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 calcmode="lin" valueType="num">
                                      <p:cBhvr>
                                        <p:cTn id="63"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5">
                                            <p:txEl>
                                              <p:pRg st="4" end="4"/>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 calcmode="lin" valueType="num">
                                      <p:cBhvr>
                                        <p:cTn id="74"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5">
                                            <p:txEl>
                                              <p:pRg st="5" end="5"/>
                                            </p:txEl>
                                          </p:spTgt>
                                        </p:tgtEl>
                                      </p:cBhvr>
                                    </p:animEffect>
                                  </p:childTnLst>
                                </p:cTn>
                              </p:par>
                            </p:childTnLst>
                          </p:cTn>
                        </p:par>
                        <p:par>
                          <p:cTn id="82" fill="hold">
                            <p:stCondLst>
                              <p:cond delay="6000"/>
                            </p:stCondLst>
                            <p:childTnLst>
                              <p:par>
                                <p:cTn id="83" presetID="25" presetClass="entr" presetSubtype="0" fill="hold" nodeType="afterEffect">
                                  <p:stCondLst>
                                    <p:cond delay="0"/>
                                  </p:stCondLst>
                                  <p:childTnLst>
                                    <p:set>
                                      <p:cBhvr>
                                        <p:cTn id="84" dur="1" fill="hold">
                                          <p:stCondLst>
                                            <p:cond delay="0"/>
                                          </p:stCondLst>
                                        </p:cTn>
                                        <p:tgtEl>
                                          <p:spTgt spid="6">
                                            <p:txEl>
                                              <p:pRg st="0" end="0"/>
                                            </p:txEl>
                                          </p:spTgt>
                                        </p:tgtEl>
                                        <p:attrNameLst>
                                          <p:attrName>style.visibility</p:attrName>
                                        </p:attrNameLst>
                                      </p:cBhvr>
                                      <p:to>
                                        <p:strVal val="visible"/>
                                      </p:to>
                                    </p:set>
                                    <p:anim calcmode="lin" valueType="num">
                                      <p:cBhvr>
                                        <p:cTn id="85"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88"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6">
                                            <p:txEl>
                                              <p:pRg st="0" end="0"/>
                                            </p:txEl>
                                          </p:spTgt>
                                        </p:tgtEl>
                                      </p:cBhvr>
                                    </p:animEffect>
                                  </p:childTnLst>
                                </p:cTn>
                              </p:par>
                            </p:childTnLst>
                          </p:cTn>
                        </p:par>
                        <p:par>
                          <p:cTn id="93" fill="hold">
                            <p:stCondLst>
                              <p:cond delay="7000"/>
                            </p:stCondLst>
                            <p:childTnLst>
                              <p:par>
                                <p:cTn id="94" presetID="25" presetClass="entr" presetSubtype="0" fill="hold" nodeType="afterEffect">
                                  <p:stCondLst>
                                    <p:cond delay="0"/>
                                  </p:stCondLst>
                                  <p:childTnLst>
                                    <p:set>
                                      <p:cBhvr>
                                        <p:cTn id="95" dur="1" fill="hold">
                                          <p:stCondLst>
                                            <p:cond delay="0"/>
                                          </p:stCondLst>
                                        </p:cTn>
                                        <p:tgtEl>
                                          <p:spTgt spid="6">
                                            <p:txEl>
                                              <p:pRg st="1" end="1"/>
                                            </p:txEl>
                                          </p:spTgt>
                                        </p:tgtEl>
                                        <p:attrNameLst>
                                          <p:attrName>style.visibility</p:attrName>
                                        </p:attrNameLst>
                                      </p:cBhvr>
                                      <p:to>
                                        <p:strVal val="visible"/>
                                      </p:to>
                                    </p:set>
                                    <p:anim calcmode="lin" valueType="num">
                                      <p:cBhvr>
                                        <p:cTn id="96"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99"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6">
                                            <p:txEl>
                                              <p:pRg st="1" end="1"/>
                                            </p:txEl>
                                          </p:spTgt>
                                        </p:tgtEl>
                                      </p:cBhvr>
                                    </p:animEffect>
                                  </p:childTnLst>
                                </p:cTn>
                              </p:par>
                            </p:childTnLst>
                          </p:cTn>
                        </p:par>
                        <p:par>
                          <p:cTn id="104" fill="hold">
                            <p:stCondLst>
                              <p:cond delay="8000"/>
                            </p:stCondLst>
                            <p:childTnLst>
                              <p:par>
                                <p:cTn id="105" presetID="25" presetClass="entr" presetSubtype="0" fill="hold" nodeType="afterEffect">
                                  <p:stCondLst>
                                    <p:cond delay="0"/>
                                  </p:stCondLst>
                                  <p:childTnLst>
                                    <p:set>
                                      <p:cBhvr>
                                        <p:cTn id="106" dur="1" fill="hold">
                                          <p:stCondLst>
                                            <p:cond delay="0"/>
                                          </p:stCondLst>
                                        </p:cTn>
                                        <p:tgtEl>
                                          <p:spTgt spid="6">
                                            <p:txEl>
                                              <p:pRg st="2" end="2"/>
                                            </p:txEl>
                                          </p:spTgt>
                                        </p:tgtEl>
                                        <p:attrNameLst>
                                          <p:attrName>style.visibility</p:attrName>
                                        </p:attrNameLst>
                                      </p:cBhvr>
                                      <p:to>
                                        <p:strVal val="visible"/>
                                      </p:to>
                                    </p:set>
                                    <p:anim calcmode="lin" valueType="num">
                                      <p:cBhvr>
                                        <p:cTn id="107"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110"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6">
                                            <p:txEl>
                                              <p:pRg st="2" end="2"/>
                                            </p:txEl>
                                          </p:spTgt>
                                        </p:tgtEl>
                                      </p:cBhvr>
                                    </p:animEffect>
                                  </p:childTnLst>
                                </p:cTn>
                              </p:par>
                            </p:childTnLst>
                          </p:cTn>
                        </p:par>
                        <p:par>
                          <p:cTn id="115" fill="hold">
                            <p:stCondLst>
                              <p:cond delay="9000"/>
                            </p:stCondLst>
                            <p:childTnLst>
                              <p:par>
                                <p:cTn id="116" presetID="25" presetClass="entr" presetSubtype="0" fill="hold" nodeType="afterEffect">
                                  <p:stCondLst>
                                    <p:cond delay="0"/>
                                  </p:stCondLst>
                                  <p:childTnLst>
                                    <p:set>
                                      <p:cBhvr>
                                        <p:cTn id="117" dur="1" fill="hold">
                                          <p:stCondLst>
                                            <p:cond delay="0"/>
                                          </p:stCondLst>
                                        </p:cTn>
                                        <p:tgtEl>
                                          <p:spTgt spid="6">
                                            <p:txEl>
                                              <p:pRg st="3" end="3"/>
                                            </p:txEl>
                                          </p:spTgt>
                                        </p:tgtEl>
                                        <p:attrNameLst>
                                          <p:attrName>style.visibility</p:attrName>
                                        </p:attrNameLst>
                                      </p:cBhvr>
                                      <p:to>
                                        <p:strVal val="visible"/>
                                      </p:to>
                                    </p:set>
                                    <p:anim calcmode="lin" valueType="num">
                                      <p:cBhvr>
                                        <p:cTn id="118"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119"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120"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121"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122"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123"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124"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125" dur="1000" decel="50000">
                                          <p:stCondLst>
                                            <p:cond delay="0"/>
                                          </p:stCondLst>
                                        </p:cTn>
                                        <p:tgtEl>
                                          <p:spTgt spid="6">
                                            <p:txEl>
                                              <p:pRg st="3" end="3"/>
                                            </p:txEl>
                                          </p:spTgt>
                                        </p:tgtEl>
                                      </p:cBhvr>
                                    </p:animEffect>
                                  </p:childTnLst>
                                </p:cTn>
                              </p:par>
                            </p:childTnLst>
                          </p:cTn>
                        </p:par>
                        <p:par>
                          <p:cTn id="126" fill="hold">
                            <p:stCondLst>
                              <p:cond delay="10000"/>
                            </p:stCondLst>
                            <p:childTnLst>
                              <p:par>
                                <p:cTn id="127" presetID="25" presetClass="entr" presetSubtype="0" fill="hold" nodeType="afterEffect">
                                  <p:stCondLst>
                                    <p:cond delay="0"/>
                                  </p:stCondLst>
                                  <p:childTnLst>
                                    <p:set>
                                      <p:cBhvr>
                                        <p:cTn id="128" dur="1" fill="hold">
                                          <p:stCondLst>
                                            <p:cond delay="0"/>
                                          </p:stCondLst>
                                        </p:cTn>
                                        <p:tgtEl>
                                          <p:spTgt spid="6">
                                            <p:txEl>
                                              <p:pRg st="4" end="4"/>
                                            </p:txEl>
                                          </p:spTgt>
                                        </p:tgtEl>
                                        <p:attrNameLst>
                                          <p:attrName>style.visibility</p:attrName>
                                        </p:attrNameLst>
                                      </p:cBhvr>
                                      <p:to>
                                        <p:strVal val="visible"/>
                                      </p:to>
                                    </p:set>
                                    <p:anim calcmode="lin" valueType="num">
                                      <p:cBhvr>
                                        <p:cTn id="129"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130"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132"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waste</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3847207"/>
          </a:xfrm>
          <a:prstGeom prst="rect">
            <a:avLst/>
          </a:prstGeom>
          <a:noFill/>
        </p:spPr>
        <p:txBody>
          <a:bodyPr wrap="square" lIns="360000" rIns="360000">
            <a:spAutoFit/>
          </a:bodyPr>
          <a:lstStyle/>
          <a:p>
            <a:pPr>
              <a:spcAft>
                <a:spcPts val="600"/>
              </a:spcAft>
            </a:pPr>
            <a:r>
              <a:rPr lang="en-GB" altLang="en-US" sz="2800" dirty="0"/>
              <a:t>The benefits of good waste management practice include:</a:t>
            </a:r>
          </a:p>
          <a:p>
            <a:pPr marL="457200" indent="-457200">
              <a:spcAft>
                <a:spcPts val="600"/>
              </a:spcAft>
              <a:buFont typeface="Arial" panose="020B0604020202020204" pitchFamily="34" charset="0"/>
              <a:buChar char="•"/>
            </a:pPr>
            <a:r>
              <a:rPr lang="en-GB" altLang="en-US" sz="2800" dirty="0"/>
              <a:t>lower disposal costs, e.g. reduced skip hire, landfill tax, and gate fees</a:t>
            </a:r>
          </a:p>
          <a:p>
            <a:pPr marL="457200" indent="-457200">
              <a:spcAft>
                <a:spcPts val="600"/>
              </a:spcAft>
              <a:buFont typeface="Arial" panose="020B0604020202020204" pitchFamily="34" charset="0"/>
              <a:buChar char="•"/>
            </a:pPr>
            <a:r>
              <a:rPr lang="en-GB" altLang="en-US" sz="2800" dirty="0"/>
              <a:t>avoidance of waste transportation costs</a:t>
            </a:r>
          </a:p>
          <a:p>
            <a:pPr marL="457200" indent="-457200">
              <a:spcAft>
                <a:spcPts val="600"/>
              </a:spcAft>
              <a:buFont typeface="Arial" panose="020B0604020202020204" pitchFamily="34" charset="0"/>
              <a:buChar char="•"/>
            </a:pPr>
            <a:r>
              <a:rPr lang="en-GB" altLang="en-US" sz="2800" dirty="0"/>
              <a:t>greater reuse/recycling of materials on site, saving on raw materials purchased</a:t>
            </a:r>
          </a:p>
          <a:p>
            <a:pPr marL="457200" indent="-457200">
              <a:spcAft>
                <a:spcPts val="600"/>
              </a:spcAft>
              <a:buFont typeface="Arial" panose="020B0604020202020204" pitchFamily="34" charset="0"/>
              <a:buChar char="•"/>
            </a:pPr>
            <a:r>
              <a:rPr lang="en-GB" altLang="en-US" sz="2800" dirty="0"/>
              <a:t>lower levels of material wastage.</a:t>
            </a:r>
          </a:p>
        </p:txBody>
      </p:sp>
    </p:spTree>
    <p:extLst>
      <p:ext uri="{BB962C8B-B14F-4D97-AF65-F5344CB8AC3E}">
        <p14:creationId xmlns:p14="http://schemas.microsoft.com/office/powerpoint/2010/main" val="142451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waste</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5524589"/>
          </a:xfrm>
          <a:prstGeom prst="rect">
            <a:avLst/>
          </a:prstGeom>
          <a:noFill/>
        </p:spPr>
        <p:txBody>
          <a:bodyPr wrap="square" lIns="360000" rIns="360000">
            <a:spAutoFit/>
          </a:bodyPr>
          <a:lstStyle/>
          <a:p>
            <a:pPr marL="457200" indent="-457200">
              <a:spcAft>
                <a:spcPts val="600"/>
              </a:spcAft>
              <a:buFont typeface="Arial" panose="020B0604020202020204" pitchFamily="34" charset="0"/>
              <a:buChar char="•"/>
            </a:pPr>
            <a:r>
              <a:rPr lang="en-GB" altLang="en-US" sz="2600" dirty="0"/>
              <a:t>Disposal of hazardous waste should be carried out by a company authorised to dispose of the particular waste concerned.</a:t>
            </a:r>
          </a:p>
          <a:p>
            <a:pPr marL="457200" indent="-457200">
              <a:spcAft>
                <a:spcPts val="600"/>
              </a:spcAft>
              <a:buFont typeface="Arial" panose="020B0604020202020204" pitchFamily="34" charset="0"/>
              <a:buChar char="•"/>
            </a:pPr>
            <a:r>
              <a:rPr lang="en-GB" altLang="en-US" sz="2600" dirty="0"/>
              <a:t>It is your responsibility to check the credentials of the disposal company to confirm that they are authorised to deal with such waste and how they are disposing of it.</a:t>
            </a:r>
          </a:p>
          <a:p>
            <a:pPr marL="457200" indent="-457200">
              <a:spcAft>
                <a:spcPts val="600"/>
              </a:spcAft>
              <a:buFont typeface="Arial" panose="020B0604020202020204" pitchFamily="34" charset="0"/>
              <a:buChar char="•"/>
            </a:pPr>
            <a:r>
              <a:rPr lang="en-GB" altLang="en-US" sz="2600" dirty="0"/>
              <a:t>It is no good claiming that you have discharged you duty by handing it over to another company.</a:t>
            </a:r>
          </a:p>
          <a:p>
            <a:pPr marL="457200" indent="-457200">
              <a:spcAft>
                <a:spcPts val="600"/>
              </a:spcAft>
              <a:buFont typeface="Arial" panose="020B0604020202020204" pitchFamily="34" charset="0"/>
              <a:buChar char="•"/>
            </a:pPr>
            <a:r>
              <a:rPr lang="en-GB" altLang="en-US" sz="2600" dirty="0"/>
              <a:t>If that company subsequently dispose of the waste illegally, e.g. fly tipping, and it can be traced back to you, it will be you that gets prosecuted for illegally disposing of waste.</a:t>
            </a:r>
          </a:p>
        </p:txBody>
      </p:sp>
    </p:spTree>
    <p:extLst>
      <p:ext uri="{BB962C8B-B14F-4D97-AF65-F5344CB8AC3E}">
        <p14:creationId xmlns:p14="http://schemas.microsoft.com/office/powerpoint/2010/main" val="25579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Landfill</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3046988"/>
          </a:xfrm>
          <a:prstGeom prst="rect">
            <a:avLst/>
          </a:prstGeom>
          <a:noFill/>
        </p:spPr>
        <p:txBody>
          <a:bodyPr wrap="square" lIns="360000" rIns="360000">
            <a:spAutoFit/>
          </a:bodyPr>
          <a:lstStyle/>
          <a:p>
            <a:pPr marL="457200" indent="-457200">
              <a:spcAft>
                <a:spcPts val="600"/>
              </a:spcAft>
              <a:buFont typeface="Arial" panose="020B0604020202020204" pitchFamily="34" charset="0"/>
              <a:buChar char="•"/>
            </a:pPr>
            <a:r>
              <a:rPr lang="en-GB" altLang="en-US" sz="2600" dirty="0"/>
              <a:t>Any other waste that falls out of the categories above will generally go to landfill sites to be buried in the ground.</a:t>
            </a:r>
          </a:p>
          <a:p>
            <a:pPr marL="457200" indent="-457200">
              <a:spcAft>
                <a:spcPts val="600"/>
              </a:spcAft>
              <a:buFont typeface="Arial" panose="020B0604020202020204" pitchFamily="34" charset="0"/>
              <a:buChar char="•"/>
            </a:pPr>
            <a:r>
              <a:rPr lang="en-GB" altLang="en-US" sz="2600" dirty="0"/>
              <a:t>The number of landfill sites across the nation is limited so we should try to limit the amount of waste that we generate is kept to a minimum.</a:t>
            </a:r>
          </a:p>
          <a:p>
            <a:pPr marL="457200" indent="-457200">
              <a:spcAft>
                <a:spcPts val="600"/>
              </a:spcAft>
              <a:buFont typeface="Arial" panose="020B0604020202020204" pitchFamily="34" charset="0"/>
              <a:buChar char="•"/>
            </a:pPr>
            <a:r>
              <a:rPr lang="en-GB" altLang="en-US" sz="2600" dirty="0"/>
              <a:t>The aim should be to follow the three ‘</a:t>
            </a:r>
            <a:r>
              <a:rPr lang="en-GB" altLang="en-US" sz="2600" dirty="0" err="1"/>
              <a:t>Rs</a:t>
            </a:r>
            <a:r>
              <a:rPr lang="en-GB" altLang="en-US" sz="2600" dirty="0"/>
              <a:t>’:</a:t>
            </a:r>
          </a:p>
        </p:txBody>
      </p:sp>
      <p:pic>
        <p:nvPicPr>
          <p:cNvPr id="3" name="Picture 2">
            <a:extLst>
              <a:ext uri="{FF2B5EF4-FFF2-40B4-BE49-F238E27FC236}">
                <a16:creationId xmlns:a16="http://schemas.microsoft.com/office/drawing/2014/main" id="{696D638C-1F0A-473F-B184-3893E75C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4313615"/>
            <a:ext cx="2160240" cy="2160240"/>
          </a:xfrm>
          <a:prstGeom prst="rect">
            <a:avLst/>
          </a:prstGeom>
        </p:spPr>
      </p:pic>
    </p:spTree>
    <p:extLst>
      <p:ext uri="{BB962C8B-B14F-4D97-AF65-F5344CB8AC3E}">
        <p14:creationId xmlns:p14="http://schemas.microsoft.com/office/powerpoint/2010/main" val="7995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par>
                          <p:cTn id="51" fill="hold">
                            <p:stCondLst>
                              <p:cond delay="1000"/>
                            </p:stCondLst>
                            <p:childTnLst>
                              <p:par>
                                <p:cTn id="52" presetID="35"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2000"/>
                                        <p:tgtEl>
                                          <p:spTgt spid="3"/>
                                        </p:tgtEl>
                                      </p:cBhvr>
                                    </p:animEffect>
                                    <p:anim calcmode="lin" valueType="num">
                                      <p:cBhvr>
                                        <p:cTn id="55" dur="2000" fill="hold"/>
                                        <p:tgtEl>
                                          <p:spTgt spid="3"/>
                                        </p:tgtEl>
                                        <p:attrNameLst>
                                          <p:attrName>style.rotation</p:attrName>
                                        </p:attrNameLst>
                                      </p:cBhvr>
                                      <p:tavLst>
                                        <p:tav tm="0">
                                          <p:val>
                                            <p:fltVal val="720"/>
                                          </p:val>
                                        </p:tav>
                                        <p:tav tm="100000">
                                          <p:val>
                                            <p:fltVal val="0"/>
                                          </p:val>
                                        </p:tav>
                                      </p:tavLst>
                                    </p:anim>
                                    <p:anim calcmode="lin" valueType="num">
                                      <p:cBhvr>
                                        <p:cTn id="56" dur="2000" fill="hold"/>
                                        <p:tgtEl>
                                          <p:spTgt spid="3"/>
                                        </p:tgtEl>
                                        <p:attrNameLst>
                                          <p:attrName>ppt_h</p:attrName>
                                        </p:attrNameLst>
                                      </p:cBhvr>
                                      <p:tavLst>
                                        <p:tav tm="0">
                                          <p:val>
                                            <p:fltVal val="0"/>
                                          </p:val>
                                        </p:tav>
                                        <p:tav tm="100000">
                                          <p:val>
                                            <p:strVal val="#ppt_h"/>
                                          </p:val>
                                        </p:tav>
                                      </p:tavLst>
                                    </p:anim>
                                    <p:anim calcmode="lin" valueType="num">
                                      <p:cBhvr>
                                        <p:cTn id="57"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Reporting</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3524042"/>
          </a:xfrm>
          <a:prstGeom prst="rect">
            <a:avLst/>
          </a:prstGeom>
          <a:noFill/>
        </p:spPr>
        <p:txBody>
          <a:bodyPr wrap="square" lIns="360000" rIns="360000">
            <a:spAutoFit/>
          </a:bodyPr>
          <a:lstStyle/>
          <a:p>
            <a:pPr>
              <a:spcAft>
                <a:spcPts val="600"/>
              </a:spcAft>
            </a:pPr>
            <a:r>
              <a:rPr lang="en-GB" altLang="en-US" sz="2600" dirty="0"/>
              <a:t>What if you discover any hazards to the environment?</a:t>
            </a:r>
          </a:p>
          <a:p>
            <a:pPr marL="457200" indent="-457200">
              <a:spcAft>
                <a:spcPts val="600"/>
              </a:spcAft>
              <a:buFont typeface="Arial" panose="020B0604020202020204" pitchFamily="34" charset="0"/>
              <a:buChar char="•"/>
            </a:pPr>
            <a:r>
              <a:rPr lang="en-GB" altLang="en-US" sz="2600" dirty="0"/>
              <a:t>The hazard must be reported immediately to your line manager and/or the site manager; they should know what to do.</a:t>
            </a:r>
          </a:p>
          <a:p>
            <a:pPr marL="457200" indent="-457200">
              <a:spcAft>
                <a:spcPts val="600"/>
              </a:spcAft>
              <a:buFont typeface="Arial" panose="020B0604020202020204" pitchFamily="34" charset="0"/>
              <a:buChar char="•"/>
            </a:pPr>
            <a:r>
              <a:rPr lang="en-GB" altLang="en-US" sz="2600" dirty="0"/>
              <a:t>Warn other people in the vicinity of the situation.</a:t>
            </a:r>
          </a:p>
          <a:p>
            <a:pPr marL="457200" indent="-457200">
              <a:spcAft>
                <a:spcPts val="600"/>
              </a:spcAft>
              <a:buFont typeface="Arial" panose="020B0604020202020204" pitchFamily="34" charset="0"/>
              <a:buChar char="•"/>
            </a:pPr>
            <a:r>
              <a:rPr lang="en-GB" altLang="en-US" sz="2600" dirty="0"/>
              <a:t>If the effects can be easily and safely reduced then attempt to do so providing you are not putting yourself into any danger.</a:t>
            </a:r>
          </a:p>
        </p:txBody>
      </p:sp>
    </p:spTree>
    <p:extLst>
      <p:ext uri="{BB962C8B-B14F-4D97-AF65-F5344CB8AC3E}">
        <p14:creationId xmlns:p14="http://schemas.microsoft.com/office/powerpoint/2010/main" val="339268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Environmental protection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6732241" cy="5047536"/>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altLang="en-US" sz="2400" b="1" dirty="0"/>
              <a:t>Land contamination</a:t>
            </a:r>
            <a:r>
              <a:rPr lang="en-GB" altLang="en-US" sz="2400" dirty="0"/>
              <a:t>: In the electrical trade to determine the causes of land contamination of the site you are working on my seem difficult.</a:t>
            </a:r>
          </a:p>
          <a:p>
            <a:pPr marL="342900" indent="-342900">
              <a:spcAft>
                <a:spcPts val="600"/>
              </a:spcAft>
              <a:buFont typeface="Arial" panose="020B0604020202020204" pitchFamily="34" charset="0"/>
              <a:buChar char="•"/>
            </a:pPr>
            <a:r>
              <a:rPr lang="en-GB" altLang="en-US" sz="2400" dirty="0"/>
              <a:t>It is more likely that you could contaminate land indirectly but dumping your solid waste in an inappropriate manner.</a:t>
            </a:r>
          </a:p>
          <a:p>
            <a:pPr marL="342900" indent="-342900">
              <a:spcAft>
                <a:spcPts val="600"/>
              </a:spcAft>
              <a:buFont typeface="Arial" panose="020B0604020202020204" pitchFamily="34" charset="0"/>
              <a:buChar char="•"/>
            </a:pPr>
            <a:r>
              <a:rPr lang="en-GB" altLang="en-US" sz="2400" dirty="0"/>
              <a:t>For example, placing waste plastic from PVC conduit into the ordinary waste containers which will generally end up in landfill and this plastic will take possibly hundreds of years to degrade.</a:t>
            </a:r>
          </a:p>
        </p:txBody>
      </p:sp>
      <p:pic>
        <p:nvPicPr>
          <p:cNvPr id="4" name="Picture 3">
            <a:extLst>
              <a:ext uri="{FF2B5EF4-FFF2-40B4-BE49-F238E27FC236}">
                <a16:creationId xmlns:a16="http://schemas.microsoft.com/office/drawing/2014/main" id="{D40A1622-CC71-4DA3-A186-A829455BF7D1}"/>
              </a:ext>
            </a:extLst>
          </p:cNvPr>
          <p:cNvPicPr/>
          <p:nvPr/>
        </p:nvPicPr>
        <p:blipFill>
          <a:blip r:embed="rId2"/>
          <a:stretch>
            <a:fillRect/>
          </a:stretch>
        </p:blipFill>
        <p:spPr>
          <a:xfrm>
            <a:off x="6732241" y="2636912"/>
            <a:ext cx="2411760" cy="1872208"/>
          </a:xfrm>
          <a:prstGeom prst="rect">
            <a:avLst/>
          </a:prstGeom>
        </p:spPr>
      </p:pic>
    </p:spTree>
    <p:extLst>
      <p:ext uri="{BB962C8B-B14F-4D97-AF65-F5344CB8AC3E}">
        <p14:creationId xmlns:p14="http://schemas.microsoft.com/office/powerpoint/2010/main" val="13790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p:cTn id="3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p:cTn id="49"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BE4415-D1D8-4A37-B439-6B4D93617872}"/>
              </a:ext>
            </a:extLst>
          </p:cNvPr>
          <p:cNvPicPr/>
          <p:nvPr/>
        </p:nvPicPr>
        <p:blipFill>
          <a:blip r:embed="rId2"/>
          <a:stretch>
            <a:fillRect/>
          </a:stretch>
        </p:blipFill>
        <p:spPr>
          <a:xfrm>
            <a:off x="6732241" y="2636912"/>
            <a:ext cx="2406557" cy="1872208"/>
          </a:xfrm>
          <a:prstGeom prst="rect">
            <a:avLst/>
          </a:prstGeom>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Environmental protection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6732241" cy="5047536"/>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altLang="en-US" sz="2400" b="1" dirty="0"/>
              <a:t>Air pollution</a:t>
            </a:r>
            <a:r>
              <a:rPr lang="en-GB" altLang="en-US" sz="2400" dirty="0"/>
              <a:t>: Electricity is very clean energy in use but the process of installing the electrical infrastructure can cause pollution.</a:t>
            </a:r>
          </a:p>
          <a:p>
            <a:pPr marL="342900" indent="-342900">
              <a:spcAft>
                <a:spcPts val="600"/>
              </a:spcAft>
              <a:buFont typeface="Arial" panose="020B0604020202020204" pitchFamily="34" charset="0"/>
              <a:buChar char="•"/>
            </a:pPr>
            <a:r>
              <a:rPr lang="en-GB" altLang="en-US" sz="2400" dirty="0"/>
              <a:t>Once again, this is generally indirectly although if we are using diesel generators the exhaust from these contributes to air pollution.</a:t>
            </a:r>
          </a:p>
          <a:p>
            <a:pPr marL="342900" indent="-342900">
              <a:spcAft>
                <a:spcPts val="600"/>
              </a:spcAft>
              <a:buFont typeface="Arial" panose="020B0604020202020204" pitchFamily="34" charset="0"/>
              <a:buChar char="•"/>
            </a:pPr>
            <a:r>
              <a:rPr lang="en-GB" altLang="en-US" sz="2400" dirty="0"/>
              <a:t>Burning waste on site, for example, cardboard packaging or burning the insulation off scrap cable produces a significant amount of air pollution, particularly the latter.</a:t>
            </a:r>
          </a:p>
        </p:txBody>
      </p:sp>
    </p:spTree>
    <p:extLst>
      <p:ext uri="{BB962C8B-B14F-4D97-AF65-F5344CB8AC3E}">
        <p14:creationId xmlns:p14="http://schemas.microsoft.com/office/powerpoint/2010/main" val="41626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 calcmode="lin" valueType="num">
                                      <p:cBhvr>
                                        <p:cTn id="2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 calcmode="lin" valueType="num">
                                      <p:cBhvr>
                                        <p:cTn id="39"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2"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19F219-469C-4375-8B69-A9C297C8CB6F}"/>
              </a:ext>
            </a:extLst>
          </p:cNvPr>
          <p:cNvPicPr/>
          <p:nvPr/>
        </p:nvPicPr>
        <p:blipFill>
          <a:blip r:embed="rId2"/>
          <a:stretch>
            <a:fillRect/>
          </a:stretch>
        </p:blipFill>
        <p:spPr>
          <a:xfrm>
            <a:off x="6732241" y="2642552"/>
            <a:ext cx="2411759" cy="1866568"/>
          </a:xfrm>
          <a:prstGeom prst="rect">
            <a:avLst/>
          </a:prstGeom>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Environmental protection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6732241" cy="4755148"/>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altLang="en-US" sz="2400" b="1" dirty="0"/>
              <a:t>Pollution of water courses</a:t>
            </a:r>
            <a:r>
              <a:rPr lang="en-GB" altLang="en-US" sz="2400" dirty="0"/>
              <a:t>: Discharging liquids into watercourses or the sewage system can have very serious implications to wildlife and humans.</a:t>
            </a:r>
          </a:p>
          <a:p>
            <a:pPr marL="342900" indent="-342900">
              <a:spcAft>
                <a:spcPts val="600"/>
              </a:spcAft>
              <a:buFont typeface="Arial" panose="020B0604020202020204" pitchFamily="34" charset="0"/>
              <a:buChar char="•"/>
            </a:pPr>
            <a:r>
              <a:rPr lang="en-GB" altLang="en-US" sz="2400" dirty="0"/>
              <a:t>Treatment works will often take water from rivers, treat it and purify it to produce potable (drinkable) water.</a:t>
            </a:r>
          </a:p>
          <a:p>
            <a:pPr marL="342900" indent="-342900">
              <a:spcAft>
                <a:spcPts val="600"/>
              </a:spcAft>
              <a:buFont typeface="Arial" panose="020B0604020202020204" pitchFamily="34" charset="0"/>
              <a:buChar char="•"/>
            </a:pPr>
            <a:r>
              <a:rPr lang="en-GB" altLang="en-US" sz="2400"/>
              <a:t>However</a:t>
            </a:r>
            <a:r>
              <a:rPr lang="en-GB" altLang="en-US" sz="2400" dirty="0"/>
              <a:t>, this treatment may not eradicate the chemicals and the water will not be fit for human consumption</a:t>
            </a:r>
            <a:r>
              <a:rPr lang="en-GB" altLang="en-US" sz="2400"/>
              <a:t>. </a:t>
            </a:r>
          </a:p>
          <a:p>
            <a:pPr marL="342900" indent="-342900">
              <a:spcAft>
                <a:spcPts val="600"/>
              </a:spcAft>
              <a:buFont typeface="Arial" panose="020B0604020202020204" pitchFamily="34" charset="0"/>
              <a:buChar char="•"/>
            </a:pPr>
            <a:r>
              <a:rPr lang="en-GB" altLang="en-US" sz="2400"/>
              <a:t>For </a:t>
            </a:r>
            <a:r>
              <a:rPr lang="en-GB" altLang="en-US" sz="2400" dirty="0"/>
              <a:t>example, battery acid should never just be poured down the sink.</a:t>
            </a:r>
          </a:p>
        </p:txBody>
      </p:sp>
    </p:spTree>
    <p:extLst>
      <p:ext uri="{BB962C8B-B14F-4D97-AF65-F5344CB8AC3E}">
        <p14:creationId xmlns:p14="http://schemas.microsoft.com/office/powerpoint/2010/main" val="192953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 calcmode="lin" valueType="num">
                                      <p:cBhvr>
                                        <p:cTn id="2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 calcmode="lin" valueType="num">
                                      <p:cBhvr>
                                        <p:cTn id="39"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2"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5"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 calcmode="lin" valueType="num">
                                      <p:cBhvr>
                                        <p:cTn id="51"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4"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Waste management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5124480"/>
          </a:xfrm>
          <a:prstGeom prst="rect">
            <a:avLst/>
          </a:prstGeom>
          <a:noFill/>
        </p:spPr>
        <p:txBody>
          <a:bodyPr wrap="square" lIns="360000" rIns="360000">
            <a:spAutoFit/>
          </a:bodyPr>
          <a:lstStyle/>
          <a:p>
            <a:pPr>
              <a:spcAft>
                <a:spcPts val="600"/>
              </a:spcAft>
            </a:pPr>
            <a:r>
              <a:rPr lang="en-GB" altLang="en-US" sz="2400" dirty="0"/>
              <a:t>There legislation governing the proper disposal of waste, ranging from low risk waste through to hazardous waste. These laws are enforced by the Environment Agency and Local Authorities.</a:t>
            </a:r>
          </a:p>
          <a:p>
            <a:pPr>
              <a:spcAft>
                <a:spcPts val="600"/>
              </a:spcAft>
            </a:pPr>
            <a:r>
              <a:rPr lang="en-GB" altLang="en-US" sz="2400" dirty="0"/>
              <a:t>However, all waste produced can also present a real safety hazard to workers on site if it is not properly managed throughout the project. You need to decide at an early stage:</a:t>
            </a:r>
          </a:p>
          <a:p>
            <a:pPr marL="342900" indent="-342900">
              <a:spcAft>
                <a:spcPts val="600"/>
              </a:spcAft>
              <a:buFont typeface="Arial" panose="020B0604020202020204" pitchFamily="34" charset="0"/>
              <a:buChar char="•"/>
            </a:pPr>
            <a:r>
              <a:rPr lang="en-GB" altLang="en-US" sz="2400" b="1" dirty="0">
                <a:solidFill>
                  <a:srgbClr val="FF0000"/>
                </a:solidFill>
              </a:rPr>
              <a:t>How</a:t>
            </a:r>
            <a:r>
              <a:rPr lang="en-GB" altLang="en-US" sz="2400" dirty="0"/>
              <a:t> - wastes streams produced during building work will be managed in a timely and effective way; and</a:t>
            </a:r>
          </a:p>
          <a:p>
            <a:pPr marL="342900" indent="-342900">
              <a:spcAft>
                <a:spcPts val="600"/>
              </a:spcAft>
              <a:buFont typeface="Arial" panose="020B0604020202020204" pitchFamily="34" charset="0"/>
              <a:buChar char="•"/>
            </a:pPr>
            <a:r>
              <a:rPr lang="en-GB" altLang="en-US" sz="2400" b="1" dirty="0">
                <a:solidFill>
                  <a:srgbClr val="FF0000"/>
                </a:solidFill>
              </a:rPr>
              <a:t>Who</a:t>
            </a:r>
            <a:r>
              <a:rPr lang="en-GB" altLang="en-US" sz="2400" dirty="0"/>
              <a:t> - is responsible for collecting and disposal of specific wastes produced on site. Problems often arise when company and individual duties are not made clear before work starts.</a:t>
            </a:r>
          </a:p>
        </p:txBody>
      </p:sp>
    </p:spTree>
    <p:extLst>
      <p:ext uri="{BB962C8B-B14F-4D97-AF65-F5344CB8AC3E}">
        <p14:creationId xmlns:p14="http://schemas.microsoft.com/office/powerpoint/2010/main" val="32287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Waste management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4462760"/>
          </a:xfrm>
          <a:prstGeom prst="rect">
            <a:avLst/>
          </a:prstGeom>
          <a:noFill/>
        </p:spPr>
        <p:txBody>
          <a:bodyPr wrap="square" lIns="360000" rIns="360000">
            <a:spAutoFit/>
          </a:bodyPr>
          <a:lstStyle/>
          <a:p>
            <a:pPr>
              <a:spcAft>
                <a:spcPts val="600"/>
              </a:spcAft>
            </a:pPr>
            <a:r>
              <a:rPr lang="en-GB" altLang="en-US" sz="2400" dirty="0"/>
              <a:t>Top tips for waste management on smaller projects:</a:t>
            </a:r>
          </a:p>
          <a:p>
            <a:pPr marL="342900" indent="-342900">
              <a:spcAft>
                <a:spcPts val="600"/>
              </a:spcAft>
              <a:buFont typeface="Arial" panose="020B0604020202020204" pitchFamily="34" charset="0"/>
              <a:buChar char="•"/>
            </a:pPr>
            <a:r>
              <a:rPr lang="en-GB" altLang="en-US" b="1" dirty="0">
                <a:solidFill>
                  <a:srgbClr val="FF0000"/>
                </a:solidFill>
              </a:rPr>
              <a:t>Flammable materials</a:t>
            </a:r>
            <a:r>
              <a:rPr lang="en-GB" altLang="en-US" dirty="0"/>
              <a:t> - make sure that all flammable waste materials (such as packaging and timber offcuts) are cleared away regularly to reduce fire risks.</a:t>
            </a:r>
          </a:p>
          <a:p>
            <a:pPr marL="342900" indent="-342900">
              <a:spcAft>
                <a:spcPts val="600"/>
              </a:spcAft>
              <a:buFont typeface="Arial" panose="020B0604020202020204" pitchFamily="34" charset="0"/>
              <a:buChar char="•"/>
            </a:pPr>
            <a:r>
              <a:rPr lang="en-GB" altLang="en-US" b="1" dirty="0">
                <a:solidFill>
                  <a:srgbClr val="FF0000"/>
                </a:solidFill>
              </a:rPr>
              <a:t>Work areas </a:t>
            </a:r>
            <a:r>
              <a:rPr lang="en-GB" altLang="en-US" dirty="0"/>
              <a:t>- make clearing waste a priority for all trades. Check that everyone is aware of what is required that it is being done.</a:t>
            </a:r>
          </a:p>
          <a:p>
            <a:pPr marL="342900" indent="-342900">
              <a:spcAft>
                <a:spcPts val="600"/>
              </a:spcAft>
              <a:buFont typeface="Arial" panose="020B0604020202020204" pitchFamily="34" charset="0"/>
              <a:buChar char="•"/>
            </a:pPr>
            <a:r>
              <a:rPr lang="en-GB" altLang="en-US" b="1" dirty="0">
                <a:solidFill>
                  <a:srgbClr val="FF0000"/>
                </a:solidFill>
              </a:rPr>
              <a:t>Skips</a:t>
            </a:r>
            <a:r>
              <a:rPr lang="en-GB" altLang="en-US" dirty="0"/>
              <a:t> - waste materials need storing safely before their removal from the site so make sure that you allow sufficient space for waste skips and bins etc. Plan where the skips can be positioned and how often they will need to be collected.</a:t>
            </a:r>
          </a:p>
          <a:p>
            <a:pPr marL="342900" indent="-342900">
              <a:spcAft>
                <a:spcPts val="600"/>
              </a:spcAft>
              <a:buFont typeface="Arial" panose="020B0604020202020204" pitchFamily="34" charset="0"/>
              <a:buChar char="•"/>
            </a:pPr>
            <a:r>
              <a:rPr lang="en-GB" altLang="en-US" b="1" dirty="0">
                <a:solidFill>
                  <a:srgbClr val="FF0000"/>
                </a:solidFill>
              </a:rPr>
              <a:t>Waste within buildings </a:t>
            </a:r>
            <a:r>
              <a:rPr lang="en-GB" altLang="en-US" dirty="0"/>
              <a:t>- consider waste generated inside the building and whether you need to provide wheeled bins or chutes etc. to enable it to be brought out of the building safely.</a:t>
            </a:r>
          </a:p>
        </p:txBody>
      </p:sp>
    </p:spTree>
    <p:extLst>
      <p:ext uri="{BB962C8B-B14F-4D97-AF65-F5344CB8AC3E}">
        <p14:creationId xmlns:p14="http://schemas.microsoft.com/office/powerpoint/2010/main" val="8468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Waste disposal</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2708434"/>
          </a:xfrm>
          <a:prstGeom prst="rect">
            <a:avLst/>
          </a:prstGeom>
          <a:noFill/>
        </p:spPr>
        <p:txBody>
          <a:bodyPr wrap="square" lIns="360000" rIns="360000">
            <a:spAutoFit/>
          </a:bodyPr>
          <a:lstStyle/>
          <a:p>
            <a:pPr>
              <a:spcAft>
                <a:spcPts val="1200"/>
              </a:spcAft>
            </a:pPr>
            <a:r>
              <a:rPr lang="en-GB" altLang="en-US" sz="2800" dirty="0"/>
              <a:t>There are basically three destinations for waste generated on site and these are:</a:t>
            </a:r>
          </a:p>
          <a:p>
            <a:pPr marL="457200" indent="-457200">
              <a:spcAft>
                <a:spcPts val="1200"/>
              </a:spcAft>
              <a:buFont typeface="Arial" panose="020B0604020202020204" pitchFamily="34" charset="0"/>
              <a:buChar char="•"/>
            </a:pPr>
            <a:r>
              <a:rPr lang="en-GB" altLang="en-US" sz="2800" dirty="0"/>
              <a:t>Recycling</a:t>
            </a:r>
          </a:p>
          <a:p>
            <a:pPr marL="457200" indent="-457200">
              <a:spcAft>
                <a:spcPts val="1200"/>
              </a:spcAft>
              <a:buFont typeface="Arial" panose="020B0604020202020204" pitchFamily="34" charset="0"/>
              <a:buChar char="•"/>
            </a:pPr>
            <a:r>
              <a:rPr lang="en-GB" altLang="en-US" sz="2800" dirty="0"/>
              <a:t>Hazardous waste</a:t>
            </a:r>
          </a:p>
          <a:p>
            <a:pPr marL="457200" indent="-457200">
              <a:spcAft>
                <a:spcPts val="1200"/>
              </a:spcAft>
              <a:buFont typeface="Arial" panose="020B0604020202020204" pitchFamily="34" charset="0"/>
              <a:buChar char="•"/>
            </a:pPr>
            <a:r>
              <a:rPr lang="en-GB" altLang="en-US" sz="2800" dirty="0"/>
              <a:t>Landfill</a:t>
            </a:r>
          </a:p>
        </p:txBody>
      </p:sp>
    </p:spTree>
    <p:extLst>
      <p:ext uri="{BB962C8B-B14F-4D97-AF65-F5344CB8AC3E}">
        <p14:creationId xmlns:p14="http://schemas.microsoft.com/office/powerpoint/2010/main" val="24118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par>
                          <p:cTn id="38" fill="hold">
                            <p:stCondLst>
                              <p:cond delay="1000"/>
                            </p:stCondLst>
                            <p:childTnLst>
                              <p:par>
                                <p:cTn id="39" presetID="25" presetClass="entr" presetSubtype="0" fill="hold" nodeType="after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par>
                          <p:cTn id="49" fill="hold">
                            <p:stCondLst>
                              <p:cond delay="2000"/>
                            </p:stCondLst>
                            <p:childTnLst>
                              <p:par>
                                <p:cTn id="50" presetID="25" presetClass="entr" presetSubtype="0" fill="hold" nodeType="after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 calcmode="lin" valueType="num">
                                      <p:cBhvr>
                                        <p:cTn id="52"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C96EB3-A8E6-48F5-B5AC-E768D2F0AB2A}"/>
              </a:ext>
            </a:extLst>
          </p:cNvPr>
          <p:cNvPicPr/>
          <p:nvPr/>
        </p:nvPicPr>
        <p:blipFill>
          <a:blip r:embed="rId2"/>
          <a:stretch>
            <a:fillRect/>
          </a:stretch>
        </p:blipFill>
        <p:spPr>
          <a:xfrm>
            <a:off x="7381875" y="1379810"/>
            <a:ext cx="1762125" cy="1362075"/>
          </a:xfrm>
          <a:prstGeom prst="rect">
            <a:avLst/>
          </a:prstGeom>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Recycling</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7381875" cy="5139869"/>
          </a:xfrm>
          <a:prstGeom prst="rect">
            <a:avLst/>
          </a:prstGeom>
          <a:noFill/>
        </p:spPr>
        <p:txBody>
          <a:bodyPr wrap="square" lIns="360000" rIns="360000">
            <a:spAutoFit/>
          </a:bodyPr>
          <a:lstStyle/>
          <a:p>
            <a:pPr marL="457200" indent="-457200">
              <a:spcAft>
                <a:spcPts val="1200"/>
              </a:spcAft>
              <a:buFont typeface="Arial" panose="020B0604020202020204" pitchFamily="34" charset="0"/>
              <a:buChar char="•"/>
            </a:pPr>
            <a:r>
              <a:rPr lang="en-GB" altLang="en-US" sz="2800" dirty="0"/>
              <a:t>We are encouraged these days to recycle as much of our waste as possible.</a:t>
            </a:r>
          </a:p>
          <a:p>
            <a:pPr marL="457200" indent="-457200">
              <a:spcAft>
                <a:spcPts val="1200"/>
              </a:spcAft>
              <a:buFont typeface="Arial" panose="020B0604020202020204" pitchFamily="34" charset="0"/>
              <a:buChar char="•"/>
            </a:pPr>
            <a:r>
              <a:rPr lang="en-GB" altLang="en-US" sz="2800" dirty="0"/>
              <a:t>If rewiring an existing building it has been the practice to ‘weigh in’ in recovered old cable to a scrap merchants where it is recycled for use again.</a:t>
            </a:r>
          </a:p>
          <a:p>
            <a:pPr marL="457200" indent="-457200">
              <a:spcAft>
                <a:spcPts val="1200"/>
              </a:spcAft>
              <a:buFont typeface="Arial" panose="020B0604020202020204" pitchFamily="34" charset="0"/>
              <a:buChar char="•"/>
            </a:pPr>
            <a:r>
              <a:rPr lang="en-GB" altLang="en-US" sz="2800" dirty="0"/>
              <a:t>However, this traditionally is the extent of recycling in the electrical installation industry</a:t>
            </a:r>
          </a:p>
        </p:txBody>
      </p:sp>
    </p:spTree>
    <p:extLst>
      <p:ext uri="{BB962C8B-B14F-4D97-AF65-F5344CB8AC3E}">
        <p14:creationId xmlns:p14="http://schemas.microsoft.com/office/powerpoint/2010/main" val="8828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p:cTn id="3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p:cTn id="49"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C96EB3-A8E6-48F5-B5AC-E768D2F0AB2A}"/>
              </a:ext>
            </a:extLst>
          </p:cNvPr>
          <p:cNvPicPr/>
          <p:nvPr/>
        </p:nvPicPr>
        <p:blipFill>
          <a:blip r:embed="rId2"/>
          <a:stretch>
            <a:fillRect/>
          </a:stretch>
        </p:blipFill>
        <p:spPr>
          <a:xfrm>
            <a:off x="7381875" y="1379810"/>
            <a:ext cx="1762125" cy="1362075"/>
          </a:xfrm>
          <a:prstGeom prst="rect">
            <a:avLst/>
          </a:prstGeom>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Recycling</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7381875" cy="3262432"/>
          </a:xfrm>
          <a:prstGeom prst="rect">
            <a:avLst/>
          </a:prstGeom>
          <a:noFill/>
        </p:spPr>
        <p:txBody>
          <a:bodyPr wrap="square" lIns="360000" rIns="360000">
            <a:spAutoFit/>
          </a:bodyPr>
          <a:lstStyle/>
          <a:p>
            <a:pPr marL="457200" indent="-457200">
              <a:spcAft>
                <a:spcPts val="1200"/>
              </a:spcAft>
              <a:buFont typeface="Arial" panose="020B0604020202020204" pitchFamily="34" charset="0"/>
              <a:buChar char="•"/>
            </a:pPr>
            <a:r>
              <a:rPr lang="en-GB" altLang="en-US" sz="2800" dirty="0"/>
              <a:t>Cardboard packaging of accessories and equipment in the past has usually been burned on bonfires on site – this is wasteful and causes air pollution and site bonfires are not allowed now.</a:t>
            </a:r>
          </a:p>
          <a:p>
            <a:pPr marL="457200" indent="-457200">
              <a:spcAft>
                <a:spcPts val="1200"/>
              </a:spcAft>
              <a:buFont typeface="Arial" panose="020B0604020202020204" pitchFamily="34" charset="0"/>
              <a:buChar char="•"/>
            </a:pPr>
            <a:r>
              <a:rPr lang="en-GB" altLang="en-US" sz="2800" dirty="0"/>
              <a:t>It is now easy to separate cardboard from other waste that can be recycled.</a:t>
            </a:r>
          </a:p>
        </p:txBody>
      </p:sp>
    </p:spTree>
    <p:extLst>
      <p:ext uri="{BB962C8B-B14F-4D97-AF65-F5344CB8AC3E}">
        <p14:creationId xmlns:p14="http://schemas.microsoft.com/office/powerpoint/2010/main" val="283440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1171</Words>
  <Application>Microsoft Office PowerPoint</Application>
  <PresentationFormat>On-screen Show (4:3)</PresentationFormat>
  <Paragraphs>88</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Custom Design</vt:lpstr>
      <vt:lpstr>PowerPoint Presentation</vt:lpstr>
      <vt:lpstr>Environmental protection</vt:lpstr>
      <vt:lpstr>Environmental protection</vt:lpstr>
      <vt:lpstr>Environmental protection</vt:lpstr>
      <vt:lpstr>Waste management</vt:lpstr>
      <vt:lpstr>Waste management</vt:lpstr>
      <vt:lpstr>Waste disposal</vt:lpstr>
      <vt:lpstr>Recycling</vt:lpstr>
      <vt:lpstr>Recycling</vt:lpstr>
      <vt:lpstr>Recycling</vt:lpstr>
      <vt:lpstr>Hazardous waste</vt:lpstr>
      <vt:lpstr>Hazardous waste</vt:lpstr>
      <vt:lpstr>Hazardous waste</vt:lpstr>
      <vt:lpstr>Hazardous waste</vt:lpstr>
      <vt:lpstr>Landfill</vt:lpstr>
      <vt:lpstr>Reporting</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172</cp:revision>
  <dcterms:created xsi:type="dcterms:W3CDTF">2010-05-25T15:15:29Z</dcterms:created>
  <dcterms:modified xsi:type="dcterms:W3CDTF">2017-10-15T07:35:49Z</dcterms:modified>
</cp:coreProperties>
</file>