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4"/>
  </p:notesMasterIdLst>
  <p:sldIdLst>
    <p:sldId id="269" r:id="rId3"/>
    <p:sldId id="270" r:id="rId4"/>
    <p:sldId id="279" r:id="rId5"/>
    <p:sldId id="281" r:id="rId6"/>
    <p:sldId id="278" r:id="rId7"/>
    <p:sldId id="285" r:id="rId8"/>
    <p:sldId id="298" r:id="rId9"/>
    <p:sldId id="291" r:id="rId10"/>
    <p:sldId id="297" r:id="rId11"/>
    <p:sldId id="296" r:id="rId12"/>
    <p:sldId id="277" r:id="rId13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65" d="100"/>
          <a:sy n="65" d="100"/>
        </p:scale>
        <p:origin x="8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D10E6CD-ADED-4413-9361-6F53074E3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56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ABB71-781A-4351-A33B-F9250F0D65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662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1A042-F4A6-408F-97DC-F6C8ADA7C7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97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74EC6B-9EAF-4EA5-9D32-CD94DCAE19E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032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A7081-CC88-4BC3-94DB-B570C40D62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845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4BD0C-1FC0-42C9-AAD5-921A2CDA01B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12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2F00C-6801-4FC4-822E-36D04B914A0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8028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67553B-B64B-476A-BAD8-76DA100909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40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09FBE-4DB4-4048-B05F-C62DA67C1B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811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987002-832C-44DF-A7BB-258339FDEB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822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206FA-AB6D-4F66-B187-BFEA2954637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116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91615E-8005-445F-8889-FEAF184A16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0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10AE1-AF10-4A86-A945-5EEE9B91EB6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0877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25D0A-EB0A-4540-BC92-4A3749F0424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5216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56CCC-413A-4625-B0F6-E357748B786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632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3F517-9474-4B60-91A2-878E1B679C3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0204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36B67C-B6AB-4BD4-86A8-EC0876F6EC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62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F940BA-0EF5-4ABE-877B-050E6B3312D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31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A776C-73FD-4A00-B912-38B3EA953E3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12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E3A45-4D43-4CDC-BE78-421E28A1F47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57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B9984-1269-4E98-AFEE-9DC06BB48E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43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D25EF3-0404-4335-A08A-2A34C03415B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79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221E8-E422-484B-92CF-105E725C033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54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CACA8-CFBD-4B18-8C3B-8A4B62EAA75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219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9D4D0B89-DD96-46BA-91B3-46B0D5EFCE2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B85A3A3C-6BE8-4802-8AF8-5BB6737684B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dirty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dirty="0">
              <a:solidFill>
                <a:schemeClr val="bg1"/>
              </a:solidFill>
            </a:endParaRPr>
          </a:p>
          <a:p>
            <a:pPr algn="ctr"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</a:rPr>
              <a:t>Principles of electricity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C0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gnetic effe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3" y="2781300"/>
            <a:ext cx="514350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-14288" y="260350"/>
            <a:ext cx="9144001" cy="981075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Electron theory</a:t>
            </a:r>
          </a:p>
        </p:txBody>
      </p:sp>
      <p:sp>
        <p:nvSpPr>
          <p:cNvPr id="17412" name="Line 9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TextBox 5"/>
          <p:cNvSpPr txBox="1"/>
          <p:nvPr/>
        </p:nvSpPr>
        <p:spPr>
          <a:xfrm>
            <a:off x="125413" y="1557338"/>
            <a:ext cx="8893175" cy="2862262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3600" b="1" dirty="0"/>
              <a:t>Effects of an electric current</a:t>
            </a:r>
          </a:p>
          <a:p>
            <a:pPr>
              <a:defRPr/>
            </a:pPr>
            <a:endParaRPr lang="en-GB" sz="3600" b="1" dirty="0">
              <a:solidFill>
                <a:schemeClr val="accent4"/>
              </a:solidFill>
            </a:endParaRP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sz="3600" dirty="0">
                <a:solidFill>
                  <a:schemeClr val="accent4"/>
                </a:solidFill>
              </a:rPr>
              <a:t>Thermal</a:t>
            </a: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sz="3600" dirty="0"/>
              <a:t>Chemical</a:t>
            </a: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sz="3600" dirty="0"/>
              <a:t>Magnetic</a:t>
            </a:r>
          </a:p>
        </p:txBody>
      </p:sp>
    </p:spTree>
    <p:extLst>
      <p:ext uri="{BB962C8B-B14F-4D97-AF65-F5344CB8AC3E}">
        <p14:creationId xmlns:p14="http://schemas.microsoft.com/office/powerpoint/2010/main" val="244092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C00000"/>
                </a:solidFill>
              </a:rPr>
              <a:t>Unit 202: Principles of electrical science</a:t>
            </a:r>
            <a:endParaRPr lang="en-US" altLang="en-US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-14288" y="260350"/>
            <a:ext cx="9144001" cy="981075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Electron theory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557338"/>
            <a:ext cx="9144000" cy="452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55600" indent="-355600">
              <a:defRPr/>
            </a:pPr>
            <a:r>
              <a:rPr lang="en-GB" sz="2400" b="1" dirty="0">
                <a:cs typeface="+mn-cs"/>
              </a:rPr>
              <a:t>Structure of matter</a:t>
            </a: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sz="2400" dirty="0">
                <a:cs typeface="+mn-cs"/>
              </a:rPr>
              <a:t>The smallest part of any material is called a </a:t>
            </a:r>
            <a:r>
              <a:rPr lang="en-GB" sz="2400" b="1" dirty="0">
                <a:solidFill>
                  <a:srgbClr val="FF0000"/>
                </a:solidFill>
                <a:cs typeface="+mn-cs"/>
              </a:rPr>
              <a:t>molecule</a:t>
            </a:r>
            <a:r>
              <a:rPr lang="en-GB" sz="2400" dirty="0">
                <a:cs typeface="+mn-cs"/>
              </a:rPr>
              <a:t> and is made up of one or more </a:t>
            </a:r>
            <a:r>
              <a:rPr lang="en-GB" sz="2400" b="1" dirty="0">
                <a:solidFill>
                  <a:srgbClr val="FF0000"/>
                </a:solidFill>
                <a:cs typeface="+mn-cs"/>
              </a:rPr>
              <a:t>atoms</a:t>
            </a:r>
            <a:r>
              <a:rPr lang="en-GB" sz="2400" dirty="0">
                <a:cs typeface="+mn-cs"/>
              </a:rPr>
              <a:t>.</a:t>
            </a:r>
          </a:p>
          <a:p>
            <a:pPr marL="355600" indent="-355600">
              <a:buFont typeface="Arial" pitchFamily="34" charset="0"/>
              <a:buChar char="•"/>
              <a:defRPr/>
            </a:pPr>
            <a:endParaRPr lang="en-GB" sz="2400" dirty="0">
              <a:cs typeface="+mn-cs"/>
            </a:endParaRP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sz="2400" dirty="0">
                <a:cs typeface="+mn-cs"/>
              </a:rPr>
              <a:t>Basically, the atom is constructed of a central core containing </a:t>
            </a:r>
            <a:r>
              <a:rPr lang="en-GB" sz="2400" b="1" dirty="0">
                <a:solidFill>
                  <a:srgbClr val="FF0000"/>
                </a:solidFill>
                <a:cs typeface="+mn-cs"/>
              </a:rPr>
              <a:t>protons</a:t>
            </a:r>
            <a:r>
              <a:rPr lang="en-GB" sz="2400" dirty="0">
                <a:cs typeface="+mn-cs"/>
              </a:rPr>
              <a:t> surrounded by orbiting </a:t>
            </a:r>
            <a:r>
              <a:rPr lang="en-GB" sz="2400" b="1" dirty="0">
                <a:solidFill>
                  <a:srgbClr val="FF0000"/>
                </a:solidFill>
                <a:cs typeface="+mn-cs"/>
              </a:rPr>
              <a:t>electrons</a:t>
            </a:r>
            <a:r>
              <a:rPr lang="en-GB" sz="2400" dirty="0">
                <a:cs typeface="+mn-cs"/>
              </a:rPr>
              <a:t>.</a:t>
            </a:r>
          </a:p>
          <a:p>
            <a:pPr>
              <a:defRPr/>
            </a:pPr>
            <a:r>
              <a:rPr lang="en-GB" sz="2400" dirty="0">
                <a:cs typeface="+mn-cs"/>
              </a:rPr>
              <a:t> </a:t>
            </a:r>
          </a:p>
          <a:p>
            <a:pPr algn="ctr">
              <a:defRPr/>
            </a:pPr>
            <a:r>
              <a:rPr lang="en-GB" sz="2400" b="1" dirty="0">
                <a:solidFill>
                  <a:srgbClr val="FF0000"/>
                </a:solidFill>
                <a:cs typeface="+mn-cs"/>
              </a:rPr>
              <a:t>PROTONS are POSITIVELY CHARGED</a:t>
            </a:r>
            <a:endParaRPr lang="en-GB" sz="2400" dirty="0">
              <a:solidFill>
                <a:srgbClr val="FF0000"/>
              </a:solidFill>
              <a:cs typeface="+mn-cs"/>
            </a:endParaRPr>
          </a:p>
          <a:p>
            <a:pPr algn="ctr">
              <a:defRPr/>
            </a:pPr>
            <a:r>
              <a:rPr lang="en-GB" sz="2400" b="1" dirty="0">
                <a:solidFill>
                  <a:srgbClr val="FF0000"/>
                </a:solidFill>
                <a:cs typeface="+mn-cs"/>
              </a:rPr>
              <a:t>ELECTRONS are NEGATIVELY CHARGED</a:t>
            </a:r>
            <a:endParaRPr lang="en-GB" sz="2400" dirty="0">
              <a:solidFill>
                <a:srgbClr val="FF0000"/>
              </a:solidFill>
              <a:cs typeface="+mn-cs"/>
            </a:endParaRPr>
          </a:p>
          <a:p>
            <a:pPr>
              <a:defRPr/>
            </a:pPr>
            <a:r>
              <a:rPr lang="en-GB" sz="2400" dirty="0">
                <a:cs typeface="+mn-cs"/>
              </a:rPr>
              <a:t> </a:t>
            </a:r>
          </a:p>
          <a:p>
            <a:pPr algn="ctr">
              <a:defRPr/>
            </a:pPr>
            <a:r>
              <a:rPr lang="en-GB" sz="2400" b="1" dirty="0">
                <a:cs typeface="+mn-cs"/>
              </a:rPr>
              <a:t>In an electrically neutral atom the number of PROTONS is equal to the number of ELECTRONS.</a:t>
            </a:r>
            <a:endParaRPr lang="en-GB" sz="2400" dirty="0">
              <a:cs typeface="+mn-cs"/>
            </a:endParaRPr>
          </a:p>
        </p:txBody>
      </p:sp>
      <p:sp>
        <p:nvSpPr>
          <p:cNvPr id="5124" name="Line 9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ydrogen atom animated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620713"/>
            <a:ext cx="561657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7950" y="1423988"/>
            <a:ext cx="83518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269875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Font typeface="Arial" charset="0"/>
              <a:buChar char="•"/>
            </a:pPr>
            <a:r>
              <a:rPr lang="en-GB" altLang="en-US" sz="2400"/>
              <a:t>The simplest atom is hydrogen (1 proton and 1 electron).</a:t>
            </a:r>
            <a:endParaRPr lang="en-GB" altLang="en-US" sz="2400" b="1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4288" y="5445125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altLang="en-US" sz="2400" dirty="0"/>
              <a:t>The heaviest atom is uranium (92 protons balanced by 92 electrons). 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 sz="2400" dirty="0"/>
              <a:t>The Helium atom has two protons and two electrons.</a:t>
            </a:r>
            <a:endParaRPr lang="en-GB" altLang="en-US" sz="2400" b="1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-14288" y="260350"/>
            <a:ext cx="9144001" cy="981075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Electron theory</a:t>
            </a:r>
          </a:p>
        </p:txBody>
      </p:sp>
      <p:sp>
        <p:nvSpPr>
          <p:cNvPr id="6150" name="Line 9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-6350" y="1341438"/>
            <a:ext cx="9144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200" b="1">
                <a:solidFill>
                  <a:srgbClr val="FF0000"/>
                </a:solidFill>
              </a:rPr>
              <a:t>Copper atom – 29 protons and 29 electrons</a:t>
            </a:r>
          </a:p>
          <a:p>
            <a:pPr algn="ctr" eaLnBrk="1" hangingPunct="1"/>
            <a:r>
              <a:rPr lang="en-GB" altLang="en-US" sz="2200"/>
              <a:t>An electrically neutral atom has as many </a:t>
            </a:r>
            <a:r>
              <a:rPr lang="en-GB" altLang="en-US" sz="2200" b="1"/>
              <a:t>(+ve positive)</a:t>
            </a:r>
            <a:r>
              <a:rPr lang="en-GB" altLang="en-US" sz="2200"/>
              <a:t> </a:t>
            </a:r>
            <a:r>
              <a:rPr lang="en-GB" altLang="en-US" sz="2200" b="1"/>
              <a:t>protons</a:t>
            </a:r>
            <a:r>
              <a:rPr lang="en-GB" altLang="en-US" sz="2200"/>
              <a:t> as there are </a:t>
            </a:r>
            <a:r>
              <a:rPr lang="en-GB" altLang="en-US" sz="2200" b="1"/>
              <a:t>(‑ve negative) electrons</a:t>
            </a:r>
            <a:r>
              <a:rPr lang="en-GB" altLang="en-US" sz="2200"/>
              <a:t>.</a:t>
            </a:r>
          </a:p>
          <a:p>
            <a:pPr eaLnBrk="1" hangingPunct="1"/>
            <a:endParaRPr lang="en-GB" altLang="en-US" sz="2200"/>
          </a:p>
          <a:p>
            <a:pPr eaLnBrk="1" hangingPunct="1"/>
            <a:endParaRPr lang="en-GB" altLang="en-US" sz="2200"/>
          </a:p>
          <a:p>
            <a:pPr eaLnBrk="1" hangingPunct="1"/>
            <a:endParaRPr lang="en-GB" altLang="en-US" sz="2200"/>
          </a:p>
          <a:p>
            <a:pPr eaLnBrk="1" hangingPunct="1"/>
            <a:endParaRPr lang="en-GB" altLang="en-US" sz="2200"/>
          </a:p>
          <a:p>
            <a:pPr eaLnBrk="1" hangingPunct="1"/>
            <a:endParaRPr lang="en-GB" altLang="en-US" sz="2200"/>
          </a:p>
          <a:p>
            <a:pPr eaLnBrk="1" hangingPunct="1"/>
            <a:endParaRPr lang="en-GB" altLang="en-US" sz="2200"/>
          </a:p>
          <a:p>
            <a:pPr eaLnBrk="1" hangingPunct="1"/>
            <a:endParaRPr lang="en-GB" altLang="en-US" sz="2200"/>
          </a:p>
          <a:p>
            <a:pPr eaLnBrk="1" hangingPunct="1"/>
            <a:endParaRPr lang="en-GB" altLang="en-US" sz="2200"/>
          </a:p>
          <a:p>
            <a:pPr eaLnBrk="1" hangingPunct="1"/>
            <a:endParaRPr lang="en-GB" altLang="en-US" sz="2200"/>
          </a:p>
          <a:p>
            <a:pPr eaLnBrk="1" hangingPunct="1"/>
            <a:endParaRPr lang="en-GB" altLang="en-US" sz="2200"/>
          </a:p>
          <a:p>
            <a:pPr eaLnBrk="1" hangingPunct="1"/>
            <a:endParaRPr lang="en-GB" altLang="en-US" sz="2200"/>
          </a:p>
          <a:p>
            <a:pPr eaLnBrk="1" hangingPunct="1"/>
            <a:r>
              <a:rPr lang="en-GB" altLang="en-US" sz="2200"/>
              <a:t>The single electron in the outer orbit of the copper atom is only loosely attached to the atom.</a:t>
            </a:r>
            <a:endParaRPr lang="en-GB" altLang="en-US" sz="2400" b="1">
              <a:solidFill>
                <a:srgbClr val="FF0000"/>
              </a:solidFill>
            </a:endParaRPr>
          </a:p>
        </p:txBody>
      </p:sp>
      <p:pic>
        <p:nvPicPr>
          <p:cNvPr id="10" name="Picture 9" descr="copper ato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370138"/>
            <a:ext cx="4537075" cy="353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-14288" y="260350"/>
            <a:ext cx="9144001" cy="981075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Electron theory</a:t>
            </a: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38138" y="1471613"/>
            <a:ext cx="85534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FF0000"/>
                </a:solidFill>
              </a:rPr>
              <a:t>Electric current – random free electron movement</a:t>
            </a:r>
          </a:p>
        </p:txBody>
      </p:sp>
      <p:pic>
        <p:nvPicPr>
          <p:cNvPr id="5" name="Picture 4" descr="random electron 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276475"/>
            <a:ext cx="33909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electron flow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3429000"/>
            <a:ext cx="33909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732816" y="2492896"/>
            <a:ext cx="529272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GB" altLang="en-US" sz="2400" dirty="0"/>
              <a:t>If the material is connected across a battery, the positive plate (or terminal) attracts </a:t>
            </a:r>
            <a:r>
              <a:rPr lang="en-GB" altLang="en-US" sz="2400" b="1" dirty="0"/>
              <a:t>electrons</a:t>
            </a:r>
            <a:r>
              <a:rPr lang="en-GB" altLang="en-US" sz="2400" dirty="0"/>
              <a:t>, whilst the negative plate repels them.</a:t>
            </a:r>
          </a:p>
          <a:p>
            <a:pPr eaLnBrk="1" hangingPunct="1">
              <a:buFont typeface="Arial" charset="0"/>
              <a:buChar char="•"/>
            </a:pPr>
            <a:r>
              <a:rPr lang="en-GB" altLang="en-US" sz="2400" dirty="0"/>
              <a:t>The battery provides a source of </a:t>
            </a:r>
            <a:r>
              <a:rPr lang="en-GB" altLang="en-US" sz="2400" b="1" dirty="0">
                <a:solidFill>
                  <a:srgbClr val="FF0000"/>
                </a:solidFill>
              </a:rPr>
              <a:t>electromotive force (EMF)</a:t>
            </a:r>
            <a:r>
              <a:rPr lang="en-GB" altLang="en-US" sz="2400" dirty="0"/>
              <a:t>.</a:t>
            </a:r>
            <a:endParaRPr lang="en-GB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4288" y="5800725"/>
            <a:ext cx="9144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/>
              <a:t>The resultant electron flow around the circuit is called an </a:t>
            </a:r>
            <a:r>
              <a:rPr lang="en-GB" altLang="en-US" sz="2400" b="1">
                <a:solidFill>
                  <a:srgbClr val="FF0000"/>
                </a:solidFill>
              </a:rPr>
              <a:t>electric current</a:t>
            </a:r>
            <a:r>
              <a:rPr lang="en-GB" altLang="en-US" sz="2400"/>
              <a:t>.</a:t>
            </a:r>
            <a:endParaRPr lang="en-GB" altLang="en-US" sz="2400" b="1">
              <a:solidFill>
                <a:srgbClr val="FF0000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-14288" y="260350"/>
            <a:ext cx="9144001" cy="981075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Electron theory</a:t>
            </a:r>
          </a:p>
        </p:txBody>
      </p:sp>
      <p:sp>
        <p:nvSpPr>
          <p:cNvPr id="8200" name="Line 9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-14288" y="260350"/>
            <a:ext cx="9144001" cy="981075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Electron theory</a:t>
            </a:r>
          </a:p>
        </p:txBody>
      </p:sp>
      <p:sp>
        <p:nvSpPr>
          <p:cNvPr id="9219" name="Line 9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5" name="Picture 4" descr="circu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1628775"/>
            <a:ext cx="7883525" cy="476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-14288" y="260350"/>
            <a:ext cx="9144001" cy="981075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Electron theory</a:t>
            </a:r>
          </a:p>
        </p:txBody>
      </p:sp>
      <p:sp>
        <p:nvSpPr>
          <p:cNvPr id="9219" name="Line 9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CBBBD-2AF4-42E6-B7AD-5EE3556CB5BD}"/>
              </a:ext>
            </a:extLst>
          </p:cNvPr>
          <p:cNvSpPr txBox="1"/>
          <p:nvPr/>
        </p:nvSpPr>
        <p:spPr>
          <a:xfrm>
            <a:off x="0" y="1196975"/>
            <a:ext cx="9129713" cy="400110"/>
          </a:xfrm>
          <a:prstGeom prst="rect">
            <a:avLst/>
          </a:prstGeom>
          <a:noFill/>
        </p:spPr>
        <p:txBody>
          <a:bodyPr wrap="square" lIns="360000" rIns="360000" rtlCol="0">
            <a:spAutoFit/>
          </a:bodyPr>
          <a:lstStyle/>
          <a:p>
            <a:r>
              <a:rPr lang="en-GB" b="1" dirty="0"/>
              <a:t>Conductors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734B40-E227-4711-9A6C-615405151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93371"/>
              </p:ext>
            </p:extLst>
          </p:nvPr>
        </p:nvGraphicFramePr>
        <p:xfrm>
          <a:off x="0" y="1578242"/>
          <a:ext cx="9108504" cy="2209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3808">
                  <a:extLst>
                    <a:ext uri="{9D8B030D-6E8A-4147-A177-3AD203B41FA5}">
                      <a16:colId xmlns:a16="http://schemas.microsoft.com/office/drawing/2014/main" val="285649006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1388053298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740850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silver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gold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copper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aluminium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mercury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steel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0" marR="360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sea water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concrete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mercury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platinum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brass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0" marR="360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iron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bronze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graphite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dirty water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lemon juice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360000" marR="360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3953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F0EEB8-D5DC-4BEA-9B01-9B82138D32C8}"/>
              </a:ext>
            </a:extLst>
          </p:cNvPr>
          <p:cNvSpPr txBox="1"/>
          <p:nvPr/>
        </p:nvSpPr>
        <p:spPr>
          <a:xfrm>
            <a:off x="-21209" y="3818854"/>
            <a:ext cx="9129713" cy="400110"/>
          </a:xfrm>
          <a:prstGeom prst="rect">
            <a:avLst/>
          </a:prstGeom>
          <a:noFill/>
        </p:spPr>
        <p:txBody>
          <a:bodyPr wrap="square" lIns="360000" rIns="360000" rtlCol="0">
            <a:spAutoFit/>
          </a:bodyPr>
          <a:lstStyle/>
          <a:p>
            <a:r>
              <a:rPr lang="en-GB" b="1" dirty="0"/>
              <a:t>Insulators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1A312F-2F02-47B6-B09C-0338DA3FA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1467"/>
              </p:ext>
            </p:extLst>
          </p:nvPr>
        </p:nvGraphicFramePr>
        <p:xfrm>
          <a:off x="818" y="4224644"/>
          <a:ext cx="9143999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5816">
                  <a:extLst>
                    <a:ext uri="{9D8B030D-6E8A-4147-A177-3AD203B41FA5}">
                      <a16:colId xmlns:a16="http://schemas.microsoft.com/office/drawing/2014/main" val="369840513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35628462"/>
                    </a:ext>
                  </a:extLst>
                </a:gridCol>
                <a:gridCol w="3275855">
                  <a:extLst>
                    <a:ext uri="{9D8B030D-6E8A-4147-A177-3AD203B41FA5}">
                      <a16:colId xmlns:a16="http://schemas.microsoft.com/office/drawing/2014/main" val="1127764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rubber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glass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pure water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oil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air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0" marR="360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diamond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dry wood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dry cotton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plastic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asphalt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0" marR="36000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fiberglass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dry paper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porcelain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ceramic</a:t>
                      </a:r>
                    </a:p>
                    <a:p>
                      <a:pPr marL="342900" lvl="0" indent="-342900">
                        <a:spcAft>
                          <a:spcPts val="6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quartz</a:t>
                      </a:r>
                      <a:endParaRPr lang="en-GB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60000" marR="36000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441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00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-14288" y="260350"/>
            <a:ext cx="9144001" cy="981075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Electron theory</a:t>
            </a:r>
          </a:p>
        </p:txBody>
      </p:sp>
      <p:sp>
        <p:nvSpPr>
          <p:cNvPr id="17412" name="Line 9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TextBox 5"/>
          <p:cNvSpPr txBox="1"/>
          <p:nvPr/>
        </p:nvSpPr>
        <p:spPr>
          <a:xfrm>
            <a:off x="125413" y="1557338"/>
            <a:ext cx="8893175" cy="1754326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3600" b="1" dirty="0"/>
              <a:t>Effects of an electric current</a:t>
            </a:r>
          </a:p>
          <a:p>
            <a:pPr>
              <a:defRPr/>
            </a:pPr>
            <a:endParaRPr lang="en-GB" sz="3600" b="1" dirty="0">
              <a:solidFill>
                <a:schemeClr val="accent4"/>
              </a:solidFill>
            </a:endParaRP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sz="3600" dirty="0">
                <a:solidFill>
                  <a:schemeClr val="accent4"/>
                </a:solidFill>
              </a:rPr>
              <a:t>Thermal</a:t>
            </a:r>
            <a:endParaRPr lang="en-GB" sz="3600" dirty="0"/>
          </a:p>
        </p:txBody>
      </p:sp>
      <p:pic>
        <p:nvPicPr>
          <p:cNvPr id="9" name="Picture 8" descr="electric_heat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2276475"/>
            <a:ext cx="4792663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-14288" y="260350"/>
            <a:ext cx="9144001" cy="981075"/>
          </a:xfrm>
        </p:spPr>
        <p:txBody>
          <a:bodyPr/>
          <a:lstStyle/>
          <a:p>
            <a:pPr>
              <a:defRPr/>
            </a:pPr>
            <a:r>
              <a:rPr lang="en-GB" dirty="0">
                <a:latin typeface="+mn-lt"/>
              </a:rPr>
              <a:t>Electron theory</a:t>
            </a:r>
          </a:p>
        </p:txBody>
      </p:sp>
      <p:sp>
        <p:nvSpPr>
          <p:cNvPr id="17412" name="Line 9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" name="TextBox 5"/>
          <p:cNvSpPr txBox="1"/>
          <p:nvPr/>
        </p:nvSpPr>
        <p:spPr>
          <a:xfrm>
            <a:off x="125413" y="1557338"/>
            <a:ext cx="8893175" cy="2308324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en-GB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3600" b="1" dirty="0"/>
              <a:t>Effects of an electric current</a:t>
            </a:r>
          </a:p>
          <a:p>
            <a:pPr>
              <a:defRPr/>
            </a:pPr>
            <a:endParaRPr lang="en-GB" sz="3600" b="1" dirty="0">
              <a:solidFill>
                <a:schemeClr val="accent4"/>
              </a:solidFill>
            </a:endParaRP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sz="3600" dirty="0">
                <a:solidFill>
                  <a:schemeClr val="accent4"/>
                </a:solidFill>
              </a:rPr>
              <a:t>Thermal</a:t>
            </a:r>
          </a:p>
          <a:p>
            <a:pPr marL="355600" indent="-355600">
              <a:buFont typeface="Arial" pitchFamily="34" charset="0"/>
              <a:buChar char="•"/>
              <a:defRPr/>
            </a:pPr>
            <a:r>
              <a:rPr lang="en-GB" sz="3600" dirty="0"/>
              <a:t>Chemical</a:t>
            </a:r>
          </a:p>
        </p:txBody>
      </p:sp>
      <p:pic>
        <p:nvPicPr>
          <p:cNvPr id="6" name="Picture 5" descr="electrolysi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565400"/>
            <a:ext cx="3960813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8383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228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Symbol</vt:lpstr>
      <vt:lpstr>Times New Roman</vt:lpstr>
      <vt:lpstr>Custom Design</vt:lpstr>
      <vt:lpstr>Default Design</vt:lpstr>
      <vt:lpstr>PowerPoint Presentation</vt:lpstr>
      <vt:lpstr>Electron theory</vt:lpstr>
      <vt:lpstr>Electron theory</vt:lpstr>
      <vt:lpstr>Electron theory</vt:lpstr>
      <vt:lpstr>Electron theory</vt:lpstr>
      <vt:lpstr>Electron theory</vt:lpstr>
      <vt:lpstr>Electron theory</vt:lpstr>
      <vt:lpstr>Electron theory</vt:lpstr>
      <vt:lpstr>Electron theory</vt:lpstr>
      <vt:lpstr>Electron theory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71</cp:revision>
  <dcterms:created xsi:type="dcterms:W3CDTF">2010-05-25T15:15:29Z</dcterms:created>
  <dcterms:modified xsi:type="dcterms:W3CDTF">2017-10-05T10:43:46Z</dcterms:modified>
</cp:coreProperties>
</file>