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30"/>
  </p:notesMasterIdLst>
  <p:sldIdLst>
    <p:sldId id="269" r:id="rId3"/>
    <p:sldId id="278" r:id="rId4"/>
    <p:sldId id="292" r:id="rId5"/>
    <p:sldId id="293" r:id="rId6"/>
    <p:sldId id="294" r:id="rId7"/>
    <p:sldId id="295" r:id="rId8"/>
    <p:sldId id="291" r:id="rId9"/>
    <p:sldId id="279" r:id="rId10"/>
    <p:sldId id="280" r:id="rId11"/>
    <p:sldId id="285" r:id="rId12"/>
    <p:sldId id="290" r:id="rId13"/>
    <p:sldId id="286" r:id="rId14"/>
    <p:sldId id="287" r:id="rId15"/>
    <p:sldId id="288" r:id="rId16"/>
    <p:sldId id="289" r:id="rId17"/>
    <p:sldId id="296" r:id="rId18"/>
    <p:sldId id="297" r:id="rId19"/>
    <p:sldId id="298" r:id="rId20"/>
    <p:sldId id="299" r:id="rId21"/>
    <p:sldId id="300" r:id="rId22"/>
    <p:sldId id="301" r:id="rId23"/>
    <p:sldId id="302" r:id="rId24"/>
    <p:sldId id="303" r:id="rId25"/>
    <p:sldId id="304" r:id="rId26"/>
    <p:sldId id="305" r:id="rId27"/>
    <p:sldId id="306" r:id="rId28"/>
    <p:sldId id="277" r:id="rId29"/>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93A3A"/>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E2BD9F0-7894-4C79-A054-4542D8BFC233}" type="slidenum">
              <a:rPr lang="en-GB"/>
              <a:pPr>
                <a:defRPr/>
              </a:pPr>
              <a:t>‹#›</a:t>
            </a:fld>
            <a:endParaRPr lang="en-GB"/>
          </a:p>
        </p:txBody>
      </p:sp>
    </p:spTree>
    <p:extLst>
      <p:ext uri="{BB962C8B-B14F-4D97-AF65-F5344CB8AC3E}">
        <p14:creationId xmlns:p14="http://schemas.microsoft.com/office/powerpoint/2010/main" val="773195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AF1C3C8-8727-4644-88C9-CB96B71ED4EE}" type="slidenum">
              <a:rPr lang="en-GB"/>
              <a:pPr>
                <a:defRPr/>
              </a:pPr>
              <a:t>‹#›</a:t>
            </a:fld>
            <a:endParaRPr lang="en-GB"/>
          </a:p>
        </p:txBody>
      </p:sp>
    </p:spTree>
    <p:extLst>
      <p:ext uri="{BB962C8B-B14F-4D97-AF65-F5344CB8AC3E}">
        <p14:creationId xmlns:p14="http://schemas.microsoft.com/office/powerpoint/2010/main" val="268340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90B5594-9C20-4247-AE23-CD10535F79E2}" type="slidenum">
              <a:rPr lang="en-GB"/>
              <a:pPr>
                <a:defRPr/>
              </a:pPr>
              <a:t>‹#›</a:t>
            </a:fld>
            <a:endParaRPr lang="en-GB"/>
          </a:p>
        </p:txBody>
      </p:sp>
    </p:spTree>
    <p:extLst>
      <p:ext uri="{BB962C8B-B14F-4D97-AF65-F5344CB8AC3E}">
        <p14:creationId xmlns:p14="http://schemas.microsoft.com/office/powerpoint/2010/main" val="142975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4DA0BA5-70C8-4F9F-A094-0ECA6322FAB4}" type="slidenum">
              <a:rPr lang="en-GB"/>
              <a:pPr>
                <a:defRPr/>
              </a:pPr>
              <a:t>‹#›</a:t>
            </a:fld>
            <a:endParaRPr lang="en-GB"/>
          </a:p>
        </p:txBody>
      </p:sp>
    </p:spTree>
    <p:extLst>
      <p:ext uri="{BB962C8B-B14F-4D97-AF65-F5344CB8AC3E}">
        <p14:creationId xmlns:p14="http://schemas.microsoft.com/office/powerpoint/2010/main" val="3027126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A8C7DA96-C40D-48F7-BAD8-1729F68F4F13}" type="slidenum">
              <a:rPr lang="en-GB"/>
              <a:pPr>
                <a:defRPr/>
              </a:pPr>
              <a:t>‹#›</a:t>
            </a:fld>
            <a:endParaRPr lang="en-GB"/>
          </a:p>
        </p:txBody>
      </p:sp>
    </p:spTree>
    <p:extLst>
      <p:ext uri="{BB962C8B-B14F-4D97-AF65-F5344CB8AC3E}">
        <p14:creationId xmlns:p14="http://schemas.microsoft.com/office/powerpoint/2010/main" val="3959026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C404FC3-A166-4ED9-9159-665AFBF3321C}" type="slidenum">
              <a:rPr lang="en-GB"/>
              <a:pPr>
                <a:defRPr/>
              </a:pPr>
              <a:t>‹#›</a:t>
            </a:fld>
            <a:endParaRPr lang="en-GB"/>
          </a:p>
        </p:txBody>
      </p:sp>
    </p:spTree>
    <p:extLst>
      <p:ext uri="{BB962C8B-B14F-4D97-AF65-F5344CB8AC3E}">
        <p14:creationId xmlns:p14="http://schemas.microsoft.com/office/powerpoint/2010/main" val="982288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E0E45EE-776A-42FD-ADA2-D53A9CBC66EF}" type="slidenum">
              <a:rPr lang="en-GB"/>
              <a:pPr>
                <a:defRPr/>
              </a:pPr>
              <a:t>‹#›</a:t>
            </a:fld>
            <a:endParaRPr lang="en-GB"/>
          </a:p>
        </p:txBody>
      </p:sp>
    </p:spTree>
    <p:extLst>
      <p:ext uri="{BB962C8B-B14F-4D97-AF65-F5344CB8AC3E}">
        <p14:creationId xmlns:p14="http://schemas.microsoft.com/office/powerpoint/2010/main" val="32910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39DD6AC-8BB3-4294-9DD0-6D400CBBC743}" type="slidenum">
              <a:rPr lang="en-GB"/>
              <a:pPr>
                <a:defRPr/>
              </a:pPr>
              <a:t>‹#›</a:t>
            </a:fld>
            <a:endParaRPr lang="en-GB"/>
          </a:p>
        </p:txBody>
      </p:sp>
    </p:spTree>
    <p:extLst>
      <p:ext uri="{BB962C8B-B14F-4D97-AF65-F5344CB8AC3E}">
        <p14:creationId xmlns:p14="http://schemas.microsoft.com/office/powerpoint/2010/main" val="2584689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2A2218C-3A99-4163-8FDE-657D2F47066A}" type="slidenum">
              <a:rPr lang="en-GB"/>
              <a:pPr>
                <a:defRPr/>
              </a:pPr>
              <a:t>‹#›</a:t>
            </a:fld>
            <a:endParaRPr lang="en-GB"/>
          </a:p>
        </p:txBody>
      </p:sp>
    </p:spTree>
    <p:extLst>
      <p:ext uri="{BB962C8B-B14F-4D97-AF65-F5344CB8AC3E}">
        <p14:creationId xmlns:p14="http://schemas.microsoft.com/office/powerpoint/2010/main" val="289421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91CC663-2BED-4F8C-AC85-710CE560DAAD}" type="slidenum">
              <a:rPr lang="en-GB"/>
              <a:pPr>
                <a:defRPr/>
              </a:pPr>
              <a:t>‹#›</a:t>
            </a:fld>
            <a:endParaRPr lang="en-GB"/>
          </a:p>
        </p:txBody>
      </p:sp>
    </p:spTree>
    <p:extLst>
      <p:ext uri="{BB962C8B-B14F-4D97-AF65-F5344CB8AC3E}">
        <p14:creationId xmlns:p14="http://schemas.microsoft.com/office/powerpoint/2010/main" val="33847689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52B5612A-873A-441B-A6E1-5D0033A1A888}" type="slidenum">
              <a:rPr lang="en-GB"/>
              <a:pPr>
                <a:defRPr/>
              </a:pPr>
              <a:t>‹#›</a:t>
            </a:fld>
            <a:endParaRPr lang="en-GB"/>
          </a:p>
        </p:txBody>
      </p:sp>
    </p:spTree>
    <p:extLst>
      <p:ext uri="{BB962C8B-B14F-4D97-AF65-F5344CB8AC3E}">
        <p14:creationId xmlns:p14="http://schemas.microsoft.com/office/powerpoint/2010/main" val="35170864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5577023-8DF5-4935-8E19-897155EF48A5}" type="slidenum">
              <a:rPr lang="en-GB"/>
              <a:pPr>
                <a:defRPr/>
              </a:pPr>
              <a:t>‹#›</a:t>
            </a:fld>
            <a:endParaRPr lang="en-GB"/>
          </a:p>
        </p:txBody>
      </p:sp>
    </p:spTree>
    <p:extLst>
      <p:ext uri="{BB962C8B-B14F-4D97-AF65-F5344CB8AC3E}">
        <p14:creationId xmlns:p14="http://schemas.microsoft.com/office/powerpoint/2010/main" val="4216341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76DF4FC-8DB0-4B85-A562-D99EC4F5EC8C}" type="slidenum">
              <a:rPr lang="en-GB"/>
              <a:pPr>
                <a:defRPr/>
              </a:pPr>
              <a:t>‹#›</a:t>
            </a:fld>
            <a:endParaRPr lang="en-GB"/>
          </a:p>
        </p:txBody>
      </p:sp>
    </p:spTree>
    <p:extLst>
      <p:ext uri="{BB962C8B-B14F-4D97-AF65-F5344CB8AC3E}">
        <p14:creationId xmlns:p14="http://schemas.microsoft.com/office/powerpoint/2010/main" val="2066733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0CF88F7-5753-4FE9-BEDB-BB60A783B273}" type="slidenum">
              <a:rPr lang="en-GB"/>
              <a:pPr>
                <a:defRPr/>
              </a:pPr>
              <a:t>‹#›</a:t>
            </a:fld>
            <a:endParaRPr lang="en-GB"/>
          </a:p>
        </p:txBody>
      </p:sp>
    </p:spTree>
    <p:extLst>
      <p:ext uri="{BB962C8B-B14F-4D97-AF65-F5344CB8AC3E}">
        <p14:creationId xmlns:p14="http://schemas.microsoft.com/office/powerpoint/2010/main" val="743395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1CDC546-BD65-4911-9E7D-BD82149B4D2E}" type="slidenum">
              <a:rPr lang="en-GB"/>
              <a:pPr>
                <a:defRPr/>
              </a:pPr>
              <a:t>‹#›</a:t>
            </a:fld>
            <a:endParaRPr lang="en-GB"/>
          </a:p>
        </p:txBody>
      </p:sp>
    </p:spTree>
    <p:extLst>
      <p:ext uri="{BB962C8B-B14F-4D97-AF65-F5344CB8AC3E}">
        <p14:creationId xmlns:p14="http://schemas.microsoft.com/office/powerpoint/2010/main" val="1141196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6BD0BED-B4F6-4E9B-A09E-05EF40B5465F}" type="slidenum">
              <a:rPr lang="en-GB"/>
              <a:pPr>
                <a:defRPr/>
              </a:pPr>
              <a:t>‹#›</a:t>
            </a:fld>
            <a:endParaRPr lang="en-GB"/>
          </a:p>
        </p:txBody>
      </p:sp>
    </p:spTree>
    <p:extLst>
      <p:ext uri="{BB962C8B-B14F-4D97-AF65-F5344CB8AC3E}">
        <p14:creationId xmlns:p14="http://schemas.microsoft.com/office/powerpoint/2010/main" val="11343849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2266216-96CB-4DCF-8EC5-FB91F209C69F}" type="slidenum">
              <a:rPr lang="en-GB"/>
              <a:pPr>
                <a:defRPr/>
              </a:pPr>
              <a:t>‹#›</a:t>
            </a:fld>
            <a:endParaRPr lang="en-GB"/>
          </a:p>
        </p:txBody>
      </p:sp>
    </p:spTree>
    <p:extLst>
      <p:ext uri="{BB962C8B-B14F-4D97-AF65-F5344CB8AC3E}">
        <p14:creationId xmlns:p14="http://schemas.microsoft.com/office/powerpoint/2010/main" val="3552455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94A10BD1-0A5B-4436-AB17-D9A5FC613BC6}" type="slidenum">
              <a:rPr lang="en-GB"/>
              <a:pPr>
                <a:defRPr/>
              </a:pPr>
              <a:t>‹#›</a:t>
            </a:fld>
            <a:endParaRPr lang="en-GB"/>
          </a:p>
        </p:txBody>
      </p:sp>
    </p:spTree>
    <p:extLst>
      <p:ext uri="{BB962C8B-B14F-4D97-AF65-F5344CB8AC3E}">
        <p14:creationId xmlns:p14="http://schemas.microsoft.com/office/powerpoint/2010/main" val="476627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pPr>
              <a:defRPr/>
            </a:pPr>
            <a:fld id="{BAE1D8B6-577D-4592-BFE6-51BE2C884FD4}" type="slidenum">
              <a:rPr lang="en-GB"/>
              <a:pPr>
                <a:defRPr/>
              </a:pPr>
              <a:t>‹#›</a:t>
            </a:fld>
            <a:endParaRPr lang="en-GB"/>
          </a:p>
        </p:txBody>
      </p:sp>
    </p:spTree>
    <p:extLst>
      <p:ext uri="{BB962C8B-B14F-4D97-AF65-F5344CB8AC3E}">
        <p14:creationId xmlns:p14="http://schemas.microsoft.com/office/powerpoint/2010/main" val="285848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791D109-C6AC-474C-8F9D-E6B284A94D09}" type="slidenum">
              <a:rPr lang="en-GB"/>
              <a:pPr>
                <a:defRPr/>
              </a:pPr>
              <a:t>‹#›</a:t>
            </a:fld>
            <a:endParaRPr lang="en-GB"/>
          </a:p>
        </p:txBody>
      </p:sp>
    </p:spTree>
    <p:extLst>
      <p:ext uri="{BB962C8B-B14F-4D97-AF65-F5344CB8AC3E}">
        <p14:creationId xmlns:p14="http://schemas.microsoft.com/office/powerpoint/2010/main" val="294954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EC6C8A1-AA33-4888-8A9F-50AB0AD20A25}" type="slidenum">
              <a:rPr lang="en-GB"/>
              <a:pPr>
                <a:defRPr/>
              </a:pPr>
              <a:t>‹#›</a:t>
            </a:fld>
            <a:endParaRPr lang="en-GB"/>
          </a:p>
        </p:txBody>
      </p:sp>
    </p:spTree>
    <p:extLst>
      <p:ext uri="{BB962C8B-B14F-4D97-AF65-F5344CB8AC3E}">
        <p14:creationId xmlns:p14="http://schemas.microsoft.com/office/powerpoint/2010/main" val="4262460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C449C7FF-FA8A-4705-B4AA-AC4FE9A138DD}" type="slidenum">
              <a:rPr lang="en-GB"/>
              <a:pPr>
                <a:defRPr/>
              </a:pPr>
              <a:t>‹#›</a:t>
            </a:fld>
            <a:endParaRPr lang="en-GB"/>
          </a:p>
        </p:txBody>
      </p:sp>
    </p:spTree>
    <p:extLst>
      <p:ext uri="{BB962C8B-B14F-4D97-AF65-F5344CB8AC3E}">
        <p14:creationId xmlns:p14="http://schemas.microsoft.com/office/powerpoint/2010/main" val="219495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57F99E19-26D6-462F-AFAD-F5911BDC076E}" type="slidenum">
              <a:rPr lang="en-GB"/>
              <a:pPr>
                <a:defRPr/>
              </a:pPr>
              <a:t>‹#›</a:t>
            </a:fld>
            <a:endParaRPr lang="en-GB"/>
          </a:p>
        </p:txBody>
      </p:sp>
    </p:spTree>
    <p:extLst>
      <p:ext uri="{BB962C8B-B14F-4D97-AF65-F5344CB8AC3E}">
        <p14:creationId xmlns:p14="http://schemas.microsoft.com/office/powerpoint/2010/main" val="21028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AA151B1-BC4C-4D32-8EB9-246310A16DBF}" type="slidenum">
              <a:rPr lang="en-GB"/>
              <a:pPr>
                <a:defRPr/>
              </a:pPr>
              <a:t>‹#›</a:t>
            </a:fld>
            <a:endParaRPr lang="en-GB"/>
          </a:p>
        </p:txBody>
      </p:sp>
    </p:spTree>
    <p:extLst>
      <p:ext uri="{BB962C8B-B14F-4D97-AF65-F5344CB8AC3E}">
        <p14:creationId xmlns:p14="http://schemas.microsoft.com/office/powerpoint/2010/main" val="186077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D4F3421-19CA-4956-93D5-97EEC65B8E90}" type="slidenum">
              <a:rPr lang="en-GB"/>
              <a:pPr>
                <a:defRPr/>
              </a:pPr>
              <a:t>‹#›</a:t>
            </a:fld>
            <a:endParaRPr lang="en-GB"/>
          </a:p>
        </p:txBody>
      </p:sp>
    </p:spTree>
    <p:extLst>
      <p:ext uri="{BB962C8B-B14F-4D97-AF65-F5344CB8AC3E}">
        <p14:creationId xmlns:p14="http://schemas.microsoft.com/office/powerpoint/2010/main" val="71988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EDC711-FA1D-46B0-A062-86B61D7D9F0F}" type="slidenum">
              <a:rPr lang="en-GB"/>
              <a:pPr>
                <a:defRPr/>
              </a:pPr>
              <a:t>‹#›</a:t>
            </a:fld>
            <a:endParaRPr lang="en-GB"/>
          </a:p>
        </p:txBody>
      </p:sp>
    </p:spTree>
    <p:extLst>
      <p:ext uri="{BB962C8B-B14F-4D97-AF65-F5344CB8AC3E}">
        <p14:creationId xmlns:p14="http://schemas.microsoft.com/office/powerpoint/2010/main" val="374143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D8D70BC1-BC0B-4BAE-A840-4242CFB75355}"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A9B33B90-D86A-48C3-94CF-49B81C35543B}" type="slidenum">
              <a:rPr lang="en-GB"/>
              <a:pPr>
                <a:defRPr/>
              </a:pPr>
              <a:t>‹#›</a:t>
            </a:fld>
            <a:endParaRPr lang="en-GB"/>
          </a:p>
        </p:txBody>
      </p:sp>
      <p:pic>
        <p:nvPicPr>
          <p:cNvPr id="2055" name="Picture 7" descr="SmartScreen_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7" r:id="rId13"/>
    <p:sldLayoutId id="2147483728" r:id="rId14"/>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6147"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Mathematical principles</a:t>
            </a:r>
          </a:p>
        </p:txBody>
      </p:sp>
      <p:sp>
        <p:nvSpPr>
          <p:cNvPr id="6148"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31"/>
          <p:cNvSpPr txBox="1">
            <a:spLocks noChangeArrowheads="1"/>
          </p:cNvSpPr>
          <p:nvPr/>
        </p:nvSpPr>
        <p:spPr bwMode="auto">
          <a:xfrm>
            <a:off x="0" y="198913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altLang="en-US"/>
          </a:p>
        </p:txBody>
      </p:sp>
      <p:sp>
        <p:nvSpPr>
          <p:cNvPr id="229408" name="Text Box 32"/>
          <p:cNvSpPr txBox="1">
            <a:spLocks noChangeArrowheads="1"/>
          </p:cNvSpPr>
          <p:nvPr/>
        </p:nvSpPr>
        <p:spPr bwMode="auto">
          <a:xfrm>
            <a:off x="90488" y="2781300"/>
            <a:ext cx="9144000" cy="101600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The question is: ‘Make R the subject of the formula’. This means that ‘R’ must be put on its own on one side of the equals sign and the other terms must be on the other side.</a:t>
            </a:r>
            <a:endParaRPr lang="en-GB" dirty="0">
              <a:solidFill>
                <a:schemeClr val="accent4"/>
              </a:solidFill>
              <a:latin typeface="Lucida Handwriting" pitchFamily="66" charset="0"/>
              <a:cs typeface="+mn-cs"/>
            </a:endParaRPr>
          </a:p>
        </p:txBody>
      </p:sp>
      <p:graphicFrame>
        <p:nvGraphicFramePr>
          <p:cNvPr id="25" name="Table 24"/>
          <p:cNvGraphicFramePr>
            <a:graphicFrameLocks noGrp="1"/>
          </p:cNvGraphicFramePr>
          <p:nvPr/>
        </p:nvGraphicFramePr>
        <p:xfrm>
          <a:off x="2808288" y="1766888"/>
          <a:ext cx="3527425" cy="640034"/>
        </p:xfrm>
        <a:graphic>
          <a:graphicData uri="http://schemas.openxmlformats.org/drawingml/2006/table">
            <a:tbl>
              <a:tblPr firstRow="1" bandRow="1">
                <a:tableStyleId>{5C22544A-7EE6-4342-B048-85BDC9FD1C3A}</a:tableStyleId>
              </a:tblPr>
              <a:tblGrid>
                <a:gridCol w="1652600">
                  <a:extLst>
                    <a:ext uri="{9D8B030D-6E8A-4147-A177-3AD203B41FA5}">
                      <a16:colId xmlns:a16="http://schemas.microsoft.com/office/drawing/2014/main" val="20000"/>
                    </a:ext>
                  </a:extLst>
                </a:gridCol>
                <a:gridCol w="222225">
                  <a:extLst>
                    <a:ext uri="{9D8B030D-6E8A-4147-A177-3AD203B41FA5}">
                      <a16:colId xmlns:a16="http://schemas.microsoft.com/office/drawing/2014/main" val="20001"/>
                    </a:ext>
                  </a:extLst>
                </a:gridCol>
                <a:gridCol w="1652600">
                  <a:extLst>
                    <a:ext uri="{9D8B030D-6E8A-4147-A177-3AD203B41FA5}">
                      <a16:colId xmlns:a16="http://schemas.microsoft.com/office/drawing/2014/main" val="20002"/>
                    </a:ext>
                  </a:extLst>
                </a:gridCol>
              </a:tblGrid>
              <a:tr h="639762">
                <a:tc>
                  <a:txBody>
                    <a:bodyPr/>
                    <a:lstStyle/>
                    <a:p>
                      <a:pPr algn="r"/>
                      <a:r>
                        <a:rPr lang="en-GB" sz="1800" b="1" dirty="0">
                          <a:solidFill>
                            <a:schemeClr val="accent4"/>
                          </a:solidFill>
                        </a:rPr>
                        <a:t>I</a:t>
                      </a:r>
                    </a:p>
                  </a:txBody>
                  <a:tcPr marL="91415" marR="91415" marT="45697" marB="45697" anchor="ctr">
                    <a:noFill/>
                  </a:tcPr>
                </a:tc>
                <a:tc>
                  <a:txBody>
                    <a:bodyPr/>
                    <a:lstStyle/>
                    <a:p>
                      <a:pPr algn="ctr"/>
                      <a:r>
                        <a:rPr lang="en-GB" sz="1800" b="1" dirty="0">
                          <a:solidFill>
                            <a:schemeClr val="accent4"/>
                          </a:solidFill>
                        </a:rPr>
                        <a:t>=</a:t>
                      </a:r>
                    </a:p>
                  </a:txBody>
                  <a:tcPr marL="91415" marR="91415" marT="45697" marB="45697" anchor="ctr">
                    <a:noFill/>
                  </a:tcPr>
                </a:tc>
                <a:tc>
                  <a:txBody>
                    <a:bodyPr/>
                    <a:lstStyle/>
                    <a:p>
                      <a:r>
                        <a:rPr lang="en-GB" sz="1800" b="1" u="sng" dirty="0">
                          <a:solidFill>
                            <a:schemeClr val="accent4"/>
                          </a:solidFill>
                        </a:rPr>
                        <a:t>V</a:t>
                      </a:r>
                      <a:br>
                        <a:rPr lang="en-GB" sz="1800" b="1" dirty="0">
                          <a:solidFill>
                            <a:schemeClr val="accent4"/>
                          </a:solidFill>
                        </a:rPr>
                      </a:br>
                      <a:r>
                        <a:rPr lang="en-GB" sz="1800" b="1" dirty="0">
                          <a:solidFill>
                            <a:schemeClr val="accent4"/>
                          </a:solidFill>
                        </a:rPr>
                        <a:t>R</a:t>
                      </a:r>
                    </a:p>
                  </a:txBody>
                  <a:tcPr marL="91415" marR="91415" marT="45697" marB="45697" anchor="ctr">
                    <a:noFill/>
                  </a:tcPr>
                </a:tc>
                <a:extLst>
                  <a:ext uri="{0D108BD9-81ED-4DB2-BD59-A6C34878D82A}">
                    <a16:rowId xmlns:a16="http://schemas.microsoft.com/office/drawing/2014/main" val="10000"/>
                  </a:ext>
                </a:extLst>
              </a:tr>
            </a:tbl>
          </a:graphicData>
        </a:graphic>
      </p:graphicFrame>
      <p:sp>
        <p:nvSpPr>
          <p:cNvPr id="28" name="Text Box 32"/>
          <p:cNvSpPr txBox="1">
            <a:spLocks noChangeArrowheads="1"/>
          </p:cNvSpPr>
          <p:nvPr/>
        </p:nvSpPr>
        <p:spPr bwMode="auto">
          <a:xfrm>
            <a:off x="33338" y="4014788"/>
            <a:ext cx="5845175"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In order to do this, first multiply both sides by R:</a:t>
            </a:r>
            <a:endParaRPr lang="en-GB" dirty="0">
              <a:solidFill>
                <a:schemeClr val="accent4"/>
              </a:solidFill>
              <a:latin typeface="Lucida Handwriting" pitchFamily="66" charset="0"/>
              <a:cs typeface="+mn-cs"/>
            </a:endParaRPr>
          </a:p>
        </p:txBody>
      </p:sp>
      <p:graphicFrame>
        <p:nvGraphicFramePr>
          <p:cNvPr id="31" name="Table 30"/>
          <p:cNvGraphicFramePr>
            <a:graphicFrameLocks noGrp="1"/>
          </p:cNvGraphicFramePr>
          <p:nvPr/>
        </p:nvGraphicFramePr>
        <p:xfrm>
          <a:off x="5580063" y="3895725"/>
          <a:ext cx="1974851" cy="640034"/>
        </p:xfrm>
        <a:graphic>
          <a:graphicData uri="http://schemas.openxmlformats.org/drawingml/2006/table">
            <a:tbl>
              <a:tblPr firstRow="1" bandRow="1">
                <a:tableStyleId>{5C22544A-7EE6-4342-B048-85BDC9FD1C3A}</a:tableStyleId>
              </a:tblPr>
              <a:tblGrid>
                <a:gridCol w="883273">
                  <a:extLst>
                    <a:ext uri="{9D8B030D-6E8A-4147-A177-3AD203B41FA5}">
                      <a16:colId xmlns:a16="http://schemas.microsoft.com/office/drawing/2014/main" val="20000"/>
                    </a:ext>
                  </a:extLst>
                </a:gridCol>
                <a:gridCol w="208305">
                  <a:extLst>
                    <a:ext uri="{9D8B030D-6E8A-4147-A177-3AD203B41FA5}">
                      <a16:colId xmlns:a16="http://schemas.microsoft.com/office/drawing/2014/main" val="20001"/>
                    </a:ext>
                  </a:extLst>
                </a:gridCol>
                <a:gridCol w="883273">
                  <a:extLst>
                    <a:ext uri="{9D8B030D-6E8A-4147-A177-3AD203B41FA5}">
                      <a16:colId xmlns:a16="http://schemas.microsoft.com/office/drawing/2014/main" val="20002"/>
                    </a:ext>
                  </a:extLst>
                </a:gridCol>
              </a:tblGrid>
              <a:tr h="639763">
                <a:tc>
                  <a:txBody>
                    <a:bodyPr/>
                    <a:lstStyle/>
                    <a:p>
                      <a:pPr algn="r"/>
                      <a:r>
                        <a:rPr lang="en-GB" sz="1800" b="1" dirty="0">
                          <a:solidFill>
                            <a:schemeClr val="accent4"/>
                          </a:solidFill>
                        </a:rPr>
                        <a:t>I </a:t>
                      </a:r>
                      <a:r>
                        <a:rPr lang="en-GB" sz="1800" b="1" u="sng" dirty="0">
                          <a:solidFill>
                            <a:schemeClr val="accent4"/>
                          </a:solidFill>
                        </a:rPr>
                        <a:t>×</a:t>
                      </a:r>
                      <a:r>
                        <a:rPr lang="en-GB" sz="1800" b="1" dirty="0">
                          <a:solidFill>
                            <a:schemeClr val="accent4"/>
                          </a:solidFill>
                        </a:rPr>
                        <a:t> R</a:t>
                      </a:r>
                    </a:p>
                  </a:txBody>
                  <a:tcPr marL="91451" marR="91451" marT="45697" marB="45697" anchor="ctr">
                    <a:noFill/>
                  </a:tcPr>
                </a:tc>
                <a:tc>
                  <a:txBody>
                    <a:bodyPr/>
                    <a:lstStyle/>
                    <a:p>
                      <a:pPr algn="ctr"/>
                      <a:r>
                        <a:rPr lang="en-GB" sz="1800" b="1" dirty="0">
                          <a:solidFill>
                            <a:schemeClr val="accent4"/>
                          </a:solidFill>
                        </a:rPr>
                        <a:t>=</a:t>
                      </a:r>
                    </a:p>
                  </a:txBody>
                  <a:tcPr marL="91451" marR="91451" marT="45697" marB="45697" anchor="ctr">
                    <a:noFill/>
                  </a:tcPr>
                </a:tc>
                <a:tc>
                  <a:txBody>
                    <a:bodyPr/>
                    <a:lstStyle/>
                    <a:p>
                      <a:r>
                        <a:rPr lang="en-GB" sz="1800" b="1" u="sng" dirty="0">
                          <a:solidFill>
                            <a:schemeClr val="accent4"/>
                          </a:solidFill>
                        </a:rPr>
                        <a:t>V × R</a:t>
                      </a:r>
                      <a:br>
                        <a:rPr lang="en-GB" sz="1800" b="1" dirty="0">
                          <a:solidFill>
                            <a:schemeClr val="accent4"/>
                          </a:solidFill>
                        </a:rPr>
                      </a:br>
                      <a:r>
                        <a:rPr lang="en-GB" sz="1800" b="1" dirty="0">
                          <a:solidFill>
                            <a:schemeClr val="accent4"/>
                          </a:solidFill>
                        </a:rPr>
                        <a:t>    R</a:t>
                      </a:r>
                    </a:p>
                  </a:txBody>
                  <a:tcPr marL="91451" marR="91451" marT="45697" marB="45697" anchor="ctr">
                    <a:no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2496898" y="4749175"/>
          <a:ext cx="3528392" cy="640080"/>
        </p:xfrm>
        <a:graphic>
          <a:graphicData uri="http://schemas.openxmlformats.org/drawingml/2006/table">
            <a:tbl>
              <a:tblPr firstRow="1" bandRow="1">
                <a:tableStyleId>{5C22544A-7EE6-4342-B048-85BDC9FD1C3A}</a:tableStyleId>
              </a:tblPr>
              <a:tblGrid>
                <a:gridCol w="1653053">
                  <a:extLst>
                    <a:ext uri="{9D8B030D-6E8A-4147-A177-3AD203B41FA5}">
                      <a16:colId xmlns:a16="http://schemas.microsoft.com/office/drawing/2014/main" val="20000"/>
                    </a:ext>
                  </a:extLst>
                </a:gridCol>
                <a:gridCol w="222286">
                  <a:extLst>
                    <a:ext uri="{9D8B030D-6E8A-4147-A177-3AD203B41FA5}">
                      <a16:colId xmlns:a16="http://schemas.microsoft.com/office/drawing/2014/main" val="20001"/>
                    </a:ext>
                  </a:extLst>
                </a:gridCol>
                <a:gridCol w="1653053">
                  <a:extLst>
                    <a:ext uri="{9D8B030D-6E8A-4147-A177-3AD203B41FA5}">
                      <a16:colId xmlns:a16="http://schemas.microsoft.com/office/drawing/2014/main" val="20002"/>
                    </a:ext>
                  </a:extLst>
                </a:gridCol>
              </a:tblGrid>
              <a:tr h="370840">
                <a:tc>
                  <a:txBody>
                    <a:bodyPr/>
                    <a:lstStyle/>
                    <a:p>
                      <a:pPr algn="r"/>
                      <a:r>
                        <a:rPr lang="en-GB" b="1" dirty="0">
                          <a:solidFill>
                            <a:schemeClr val="accent4"/>
                          </a:solidFill>
                        </a:rPr>
                        <a:t>I </a:t>
                      </a:r>
                      <a:r>
                        <a:rPr lang="en-GB" sz="1800" b="1" u="sng" dirty="0">
                          <a:solidFill>
                            <a:schemeClr val="accent4"/>
                          </a:solidFill>
                        </a:rPr>
                        <a:t>×</a:t>
                      </a:r>
                      <a:r>
                        <a:rPr lang="en-GB" b="1" dirty="0">
                          <a:solidFill>
                            <a:schemeClr val="accent4"/>
                          </a:solidFill>
                        </a:rPr>
                        <a:t> R</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sng" dirty="0">
                          <a:solidFill>
                            <a:schemeClr val="accent4"/>
                          </a:solidFill>
                        </a:rPr>
                        <a:t>V </a:t>
                      </a:r>
                      <a:r>
                        <a:rPr lang="en-GB" sz="1800" b="1" u="sng" dirty="0">
                          <a:solidFill>
                            <a:schemeClr val="accent4"/>
                          </a:solidFill>
                        </a:rPr>
                        <a:t>×</a:t>
                      </a:r>
                      <a:r>
                        <a:rPr lang="en-GB" b="1" u="sng" dirty="0">
                          <a:solidFill>
                            <a:schemeClr val="accent4"/>
                          </a:solidFill>
                        </a:rPr>
                        <a:t> </a:t>
                      </a:r>
                      <a:r>
                        <a:rPr lang="en-GB" b="1" u="sng" strike="dblStrike" baseline="0" dirty="0">
                          <a:solidFill>
                            <a:schemeClr val="accent4"/>
                          </a:solidFill>
                        </a:rPr>
                        <a:t>R</a:t>
                      </a:r>
                      <a:br>
                        <a:rPr lang="en-GB" b="1" dirty="0">
                          <a:solidFill>
                            <a:schemeClr val="accent4"/>
                          </a:solidFill>
                        </a:rPr>
                      </a:br>
                      <a:r>
                        <a:rPr lang="en-GB" b="1" dirty="0">
                          <a:solidFill>
                            <a:schemeClr val="accent4"/>
                          </a:solidFill>
                        </a:rPr>
                        <a:t>    </a:t>
                      </a:r>
                      <a:r>
                        <a:rPr lang="en-GB" b="1" strike="dblStrike" baseline="0" dirty="0">
                          <a:solidFill>
                            <a:schemeClr val="accent4"/>
                          </a:solidFill>
                        </a:rPr>
                        <a:t>R</a:t>
                      </a:r>
                    </a:p>
                  </a:txBody>
                  <a:tcPr anchor="ctr">
                    <a:no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3144970" y="5445224"/>
          <a:ext cx="2205364" cy="370840"/>
        </p:xfrm>
        <a:graphic>
          <a:graphicData uri="http://schemas.openxmlformats.org/drawingml/2006/table">
            <a:tbl>
              <a:tblPr firstRow="1" bandRow="1">
                <a:tableStyleId>{5C22544A-7EE6-4342-B048-85BDC9FD1C3A}</a:tableStyleId>
              </a:tblPr>
              <a:tblGrid>
                <a:gridCol w="99854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98542">
                  <a:extLst>
                    <a:ext uri="{9D8B030D-6E8A-4147-A177-3AD203B41FA5}">
                      <a16:colId xmlns:a16="http://schemas.microsoft.com/office/drawing/2014/main" val="20002"/>
                    </a:ext>
                  </a:extLst>
                </a:gridCol>
              </a:tblGrid>
              <a:tr h="370840">
                <a:tc>
                  <a:txBody>
                    <a:bodyPr/>
                    <a:lstStyle/>
                    <a:p>
                      <a:pPr algn="r"/>
                      <a:r>
                        <a:rPr lang="en-GB" b="1" dirty="0">
                          <a:solidFill>
                            <a:schemeClr val="accent4"/>
                          </a:solidFill>
                        </a:rPr>
                        <a:t>I </a:t>
                      </a:r>
                      <a:r>
                        <a:rPr lang="en-GB" sz="1800" b="1" u="sng" dirty="0">
                          <a:solidFill>
                            <a:schemeClr val="accent4"/>
                          </a:solidFill>
                        </a:rPr>
                        <a:t>×</a:t>
                      </a:r>
                      <a:r>
                        <a:rPr lang="en-GB" b="1" dirty="0">
                          <a:solidFill>
                            <a:schemeClr val="accent4"/>
                          </a:solidFill>
                        </a:rPr>
                        <a:t> R</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none" dirty="0">
                          <a:solidFill>
                            <a:schemeClr val="accent4"/>
                          </a:solidFill>
                        </a:rPr>
                        <a:t>V</a:t>
                      </a:r>
                      <a:endParaRPr lang="en-GB" b="1" u="none" strike="dblStrike" baseline="0" dirty="0">
                        <a:solidFill>
                          <a:schemeClr val="accent4"/>
                        </a:solidFill>
                      </a:endParaRPr>
                    </a:p>
                  </a:txBody>
                  <a:tcPr anchor="ctr">
                    <a:noFill/>
                  </a:tcPr>
                </a:tc>
                <a:extLst>
                  <a:ext uri="{0D108BD9-81ED-4DB2-BD59-A6C34878D82A}">
                    <a16:rowId xmlns:a16="http://schemas.microsoft.com/office/drawing/2014/main" val="10000"/>
                  </a:ext>
                </a:extLst>
              </a:tr>
            </a:tbl>
          </a:graphicData>
        </a:graphic>
      </p:graphicFrame>
      <p:sp>
        <p:nvSpPr>
          <p:cNvPr id="14" name="Text Box 32"/>
          <p:cNvSpPr txBox="1">
            <a:spLocks noChangeArrowheads="1"/>
          </p:cNvSpPr>
          <p:nvPr/>
        </p:nvSpPr>
        <p:spPr bwMode="auto">
          <a:xfrm>
            <a:off x="36513" y="4868863"/>
            <a:ext cx="2922587"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cancel through:</a:t>
            </a:r>
            <a:endParaRPr lang="en-GB" dirty="0">
              <a:solidFill>
                <a:schemeClr val="accent4"/>
              </a:solidFill>
              <a:latin typeface="Lucida Handwriting" pitchFamily="66" charset="0"/>
              <a:cs typeface="+mn-cs"/>
            </a:endParaRPr>
          </a:p>
        </p:txBody>
      </p:sp>
      <p:sp>
        <p:nvSpPr>
          <p:cNvPr id="17" name="Rectangle 2"/>
          <p:cNvSpPr>
            <a:spLocks noGrp="1" noChangeArrowheads="1"/>
          </p:cNvSpPr>
          <p:nvPr>
            <p:ph type="title"/>
          </p:nvPr>
        </p:nvSpPr>
        <p:spPr>
          <a:xfrm>
            <a:off x="1547813" y="476250"/>
            <a:ext cx="6948487" cy="765175"/>
          </a:xfrm>
        </p:spPr>
        <p:txBody>
          <a:bodyPr/>
          <a:lstStyle/>
          <a:p>
            <a:pPr>
              <a:defRPr/>
            </a:pPr>
            <a:r>
              <a:rPr lang="en-GB" dirty="0">
                <a:latin typeface="+mn-lt"/>
              </a:rPr>
              <a:t>Example 2</a:t>
            </a:r>
          </a:p>
        </p:txBody>
      </p:sp>
      <p:sp>
        <p:nvSpPr>
          <p:cNvPr id="10269"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2"/>
          <p:cNvSpPr txBox="1">
            <a:spLocks noChangeArrowheads="1"/>
          </p:cNvSpPr>
          <p:nvPr/>
        </p:nvSpPr>
        <p:spPr bwMode="auto">
          <a:xfrm>
            <a:off x="225425" y="3189288"/>
            <a:ext cx="2735263"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cancel through:</a:t>
            </a:r>
            <a:endParaRPr lang="en-GB" dirty="0">
              <a:solidFill>
                <a:schemeClr val="accent4"/>
              </a:solidFill>
              <a:latin typeface="Lucida Handwriting" pitchFamily="66" charset="0"/>
              <a:cs typeface="+mn-cs"/>
            </a:endParaRPr>
          </a:p>
        </p:txBody>
      </p:sp>
      <p:sp>
        <p:nvSpPr>
          <p:cNvPr id="3" name="Rectangle 2"/>
          <p:cNvSpPr txBox="1">
            <a:spLocks noChangeArrowheads="1"/>
          </p:cNvSpPr>
          <p:nvPr/>
        </p:nvSpPr>
        <p:spPr>
          <a:xfrm>
            <a:off x="1547813" y="476250"/>
            <a:ext cx="6948487" cy="765175"/>
          </a:xfrm>
          <a:prstGeom prst="rect">
            <a:avLst/>
          </a:prstGeom>
        </p:spPr>
        <p:txBody>
          <a:bodyP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latin typeface="+mn-lt"/>
              </a:rPr>
              <a:t>Example 2</a:t>
            </a:r>
          </a:p>
        </p:txBody>
      </p:sp>
      <p:sp>
        <p:nvSpPr>
          <p:cNvPr id="11268"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aphicFrame>
        <p:nvGraphicFramePr>
          <p:cNvPr id="5" name="Table 4"/>
          <p:cNvGraphicFramePr>
            <a:graphicFrameLocks noGrp="1"/>
          </p:cNvGraphicFramePr>
          <p:nvPr>
            <p:extLst>
              <p:ext uri="{D42A27DB-BD31-4B8C-83A1-F6EECF244321}">
                <p14:modId xmlns:p14="http://schemas.microsoft.com/office/powerpoint/2010/main" val="4073563711"/>
              </p:ext>
            </p:extLst>
          </p:nvPr>
        </p:nvGraphicFramePr>
        <p:xfrm>
          <a:off x="2555776" y="3069273"/>
          <a:ext cx="3888432" cy="640080"/>
        </p:xfrm>
        <a:graphic>
          <a:graphicData uri="http://schemas.openxmlformats.org/drawingml/2006/table">
            <a:tbl>
              <a:tblPr firstRow="1" bandRow="1">
                <a:tableStyleId>{5C22544A-7EE6-4342-B048-85BDC9FD1C3A}</a:tableStyleId>
              </a:tblPr>
              <a:tblGrid>
                <a:gridCol w="1821732">
                  <a:extLst>
                    <a:ext uri="{9D8B030D-6E8A-4147-A177-3AD203B41FA5}">
                      <a16:colId xmlns:a16="http://schemas.microsoft.com/office/drawing/2014/main" val="20000"/>
                    </a:ext>
                  </a:extLst>
                </a:gridCol>
                <a:gridCol w="244968">
                  <a:extLst>
                    <a:ext uri="{9D8B030D-6E8A-4147-A177-3AD203B41FA5}">
                      <a16:colId xmlns:a16="http://schemas.microsoft.com/office/drawing/2014/main" val="20001"/>
                    </a:ext>
                  </a:extLst>
                </a:gridCol>
                <a:gridCol w="1821732">
                  <a:extLst>
                    <a:ext uri="{9D8B030D-6E8A-4147-A177-3AD203B41FA5}">
                      <a16:colId xmlns:a16="http://schemas.microsoft.com/office/drawing/2014/main" val="20002"/>
                    </a:ext>
                  </a:extLst>
                </a:gridCol>
              </a:tblGrid>
              <a:tr h="288032">
                <a:tc>
                  <a:txBody>
                    <a:bodyPr/>
                    <a:lstStyle/>
                    <a:p>
                      <a:pPr algn="r"/>
                      <a:r>
                        <a:rPr lang="en-GB" b="1" u="sng" strike="dblStrike" baseline="0" dirty="0">
                          <a:solidFill>
                            <a:schemeClr val="accent4"/>
                          </a:solidFill>
                        </a:rPr>
                        <a:t>I</a:t>
                      </a:r>
                      <a:r>
                        <a:rPr lang="en-GB" b="1" u="sng" dirty="0">
                          <a:solidFill>
                            <a:schemeClr val="accent4"/>
                          </a:solidFill>
                        </a:rPr>
                        <a:t> </a:t>
                      </a:r>
                      <a:r>
                        <a:rPr lang="en-GB" sz="1800" b="1" u="sng" dirty="0">
                          <a:solidFill>
                            <a:schemeClr val="accent4"/>
                          </a:solidFill>
                        </a:rPr>
                        <a:t>×</a:t>
                      </a:r>
                      <a:r>
                        <a:rPr lang="en-GB" b="1" u="sng" dirty="0">
                          <a:solidFill>
                            <a:schemeClr val="accent4"/>
                          </a:solidFill>
                        </a:rPr>
                        <a:t> R</a:t>
                      </a:r>
                      <a:br>
                        <a:rPr lang="en-GB" b="1" dirty="0">
                          <a:solidFill>
                            <a:schemeClr val="accent4"/>
                          </a:solidFill>
                        </a:rPr>
                      </a:br>
                      <a:r>
                        <a:rPr lang="en-GB" b="1" strike="dblStrike" baseline="0" dirty="0">
                          <a:solidFill>
                            <a:schemeClr val="accent4"/>
                          </a:solidFill>
                        </a:rPr>
                        <a:t>I </a:t>
                      </a:r>
                      <a:r>
                        <a:rPr lang="en-GB" b="1" dirty="0">
                          <a:solidFill>
                            <a:schemeClr val="accent4"/>
                          </a:solidFill>
                        </a:rPr>
                        <a:t>  .</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sng" dirty="0">
                          <a:solidFill>
                            <a:schemeClr val="accent4"/>
                          </a:solidFill>
                        </a:rPr>
                        <a:t>V</a:t>
                      </a:r>
                    </a:p>
                    <a:p>
                      <a:r>
                        <a:rPr lang="en-GB" b="1" u="none" dirty="0">
                          <a:solidFill>
                            <a:schemeClr val="accent4"/>
                          </a:solidFill>
                        </a:rPr>
                        <a:t> I</a:t>
                      </a:r>
                      <a:endParaRPr lang="en-GB" b="1" u="none" strike="dblStrike" baseline="0" dirty="0">
                        <a:solidFill>
                          <a:schemeClr val="accent4"/>
                        </a:solidFill>
                      </a:endParaRPr>
                    </a:p>
                  </a:txBody>
                  <a:tcPr anchor="ctr">
                    <a:no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75657371"/>
              </p:ext>
            </p:extLst>
          </p:nvPr>
        </p:nvGraphicFramePr>
        <p:xfrm>
          <a:off x="2985643" y="4005064"/>
          <a:ext cx="3042086" cy="640080"/>
        </p:xfrm>
        <a:graphic>
          <a:graphicData uri="http://schemas.openxmlformats.org/drawingml/2006/table">
            <a:tbl>
              <a:tblPr firstRow="1" bandRow="1">
                <a:tableStyleId>{5C22544A-7EE6-4342-B048-85BDC9FD1C3A}</a:tableStyleId>
              </a:tblPr>
              <a:tblGrid>
                <a:gridCol w="1416903">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416903">
                  <a:extLst>
                    <a:ext uri="{9D8B030D-6E8A-4147-A177-3AD203B41FA5}">
                      <a16:colId xmlns:a16="http://schemas.microsoft.com/office/drawing/2014/main" val="20002"/>
                    </a:ext>
                  </a:extLst>
                </a:gridCol>
              </a:tblGrid>
              <a:tr h="288032">
                <a:tc>
                  <a:txBody>
                    <a:bodyPr/>
                    <a:lstStyle/>
                    <a:p>
                      <a:pPr algn="r"/>
                      <a:r>
                        <a:rPr lang="en-GB" b="1" u="none" dirty="0">
                          <a:solidFill>
                            <a:srgbClr val="FF0000"/>
                          </a:solidFill>
                        </a:rPr>
                        <a:t>R</a:t>
                      </a:r>
                    </a:p>
                  </a:txBody>
                  <a:tcPr anchor="ctr">
                    <a:noFill/>
                  </a:tcPr>
                </a:tc>
                <a:tc>
                  <a:txBody>
                    <a:bodyPr/>
                    <a:lstStyle/>
                    <a:p>
                      <a:pPr algn="ctr"/>
                      <a:r>
                        <a:rPr lang="en-GB" b="1" dirty="0">
                          <a:solidFill>
                            <a:srgbClr val="FF0000"/>
                          </a:solidFill>
                        </a:rPr>
                        <a:t>=</a:t>
                      </a:r>
                    </a:p>
                  </a:txBody>
                  <a:tcPr anchor="ctr">
                    <a:noFill/>
                  </a:tcPr>
                </a:tc>
                <a:tc>
                  <a:txBody>
                    <a:bodyPr/>
                    <a:lstStyle/>
                    <a:p>
                      <a:r>
                        <a:rPr lang="en-GB" b="1" u="sng" dirty="0">
                          <a:solidFill>
                            <a:srgbClr val="FF0000"/>
                          </a:solidFill>
                        </a:rPr>
                        <a:t>V</a:t>
                      </a:r>
                    </a:p>
                    <a:p>
                      <a:r>
                        <a:rPr lang="en-GB" b="1" u="none" dirty="0">
                          <a:solidFill>
                            <a:srgbClr val="FF0000"/>
                          </a:solidFill>
                        </a:rPr>
                        <a:t> I</a:t>
                      </a:r>
                      <a:endParaRPr lang="en-GB" b="1" u="none" strike="dblStrike" baseline="0"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sp>
        <p:nvSpPr>
          <p:cNvPr id="7" name="Text Box 32"/>
          <p:cNvSpPr txBox="1">
            <a:spLocks noChangeArrowheads="1"/>
          </p:cNvSpPr>
          <p:nvPr/>
        </p:nvSpPr>
        <p:spPr bwMode="auto">
          <a:xfrm>
            <a:off x="165100" y="1931988"/>
            <a:ext cx="3744913"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divide both sides by I:</a:t>
            </a:r>
            <a:endParaRPr lang="en-GB" dirty="0">
              <a:solidFill>
                <a:schemeClr val="accent4"/>
              </a:solidFill>
              <a:latin typeface="Lucida Handwriting" pitchFamily="66" charset="0"/>
              <a:cs typeface="+mn-cs"/>
            </a:endParaRPr>
          </a:p>
        </p:txBody>
      </p:sp>
      <p:graphicFrame>
        <p:nvGraphicFramePr>
          <p:cNvPr id="8" name="Table 7"/>
          <p:cNvGraphicFramePr>
            <a:graphicFrameLocks noGrp="1"/>
          </p:cNvGraphicFramePr>
          <p:nvPr/>
        </p:nvGraphicFramePr>
        <p:xfrm>
          <a:off x="2961190" y="1916832"/>
          <a:ext cx="2872930" cy="640080"/>
        </p:xfrm>
        <a:graphic>
          <a:graphicData uri="http://schemas.openxmlformats.org/drawingml/2006/table">
            <a:tbl>
              <a:tblPr firstRow="1" bandRow="1">
                <a:tableStyleId>{5C22544A-7EE6-4342-B048-85BDC9FD1C3A}</a:tableStyleId>
              </a:tblPr>
              <a:tblGrid>
                <a:gridCol w="133232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332325">
                  <a:extLst>
                    <a:ext uri="{9D8B030D-6E8A-4147-A177-3AD203B41FA5}">
                      <a16:colId xmlns:a16="http://schemas.microsoft.com/office/drawing/2014/main" val="20002"/>
                    </a:ext>
                  </a:extLst>
                </a:gridCol>
              </a:tblGrid>
              <a:tr h="288032">
                <a:tc>
                  <a:txBody>
                    <a:bodyPr/>
                    <a:lstStyle/>
                    <a:p>
                      <a:pPr algn="r"/>
                      <a:r>
                        <a:rPr lang="en-GB" b="1" u="sng" dirty="0">
                          <a:solidFill>
                            <a:schemeClr val="accent4"/>
                          </a:solidFill>
                        </a:rPr>
                        <a:t>I </a:t>
                      </a:r>
                      <a:r>
                        <a:rPr lang="en-GB" sz="1800" b="1" u="sng" dirty="0">
                          <a:solidFill>
                            <a:schemeClr val="accent4"/>
                          </a:solidFill>
                        </a:rPr>
                        <a:t>×</a:t>
                      </a:r>
                      <a:r>
                        <a:rPr lang="en-GB" b="1" u="sng" dirty="0">
                          <a:solidFill>
                            <a:schemeClr val="accent4"/>
                          </a:solidFill>
                        </a:rPr>
                        <a:t> R</a:t>
                      </a:r>
                      <a:br>
                        <a:rPr lang="en-GB" b="1" dirty="0">
                          <a:solidFill>
                            <a:schemeClr val="accent4"/>
                          </a:solidFill>
                        </a:rPr>
                      </a:br>
                      <a:r>
                        <a:rPr lang="en-GB" b="1" dirty="0">
                          <a:solidFill>
                            <a:schemeClr val="accent4"/>
                          </a:solidFill>
                        </a:rPr>
                        <a:t>I   .</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sng" dirty="0">
                          <a:solidFill>
                            <a:schemeClr val="accent4"/>
                          </a:solidFill>
                        </a:rPr>
                        <a:t>V</a:t>
                      </a:r>
                    </a:p>
                    <a:p>
                      <a:r>
                        <a:rPr lang="en-GB" b="1" u="none" dirty="0">
                          <a:solidFill>
                            <a:schemeClr val="accent4"/>
                          </a:solidFill>
                        </a:rPr>
                        <a:t> I</a:t>
                      </a:r>
                      <a:endParaRPr lang="en-GB" b="1" u="none" strike="dblStrike" baseline="0" dirty="0">
                        <a:solidFill>
                          <a:schemeClr val="accent4"/>
                        </a:solidFill>
                      </a:endParaRPr>
                    </a:p>
                  </a:txBody>
                  <a:tcPr anchor="c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2200" y="2851150"/>
            <a:ext cx="33464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4" name="Rectangle 2"/>
          <p:cNvSpPr>
            <a:spLocks noGrp="1" noChangeArrowheads="1"/>
          </p:cNvSpPr>
          <p:nvPr>
            <p:ph type="title"/>
          </p:nvPr>
        </p:nvSpPr>
        <p:spPr>
          <a:xfrm>
            <a:off x="1300163" y="476250"/>
            <a:ext cx="6948487" cy="765175"/>
          </a:xfrm>
        </p:spPr>
        <p:txBody>
          <a:bodyPr/>
          <a:lstStyle/>
          <a:p>
            <a:pPr>
              <a:defRPr/>
            </a:pPr>
            <a:r>
              <a:rPr lang="en-GB" dirty="0">
                <a:latin typeface="+mn-lt"/>
              </a:rPr>
              <a:t>Ohm’s law triangle</a:t>
            </a:r>
          </a:p>
        </p:txBody>
      </p:sp>
      <p:sp>
        <p:nvSpPr>
          <p:cNvPr id="228355" name="Rectangle 3"/>
          <p:cNvSpPr>
            <a:spLocks noGrp="1" noChangeArrowheads="1"/>
          </p:cNvSpPr>
          <p:nvPr>
            <p:ph type="body" idx="1"/>
          </p:nvPr>
        </p:nvSpPr>
        <p:spPr>
          <a:xfrm>
            <a:off x="179388" y="2254250"/>
            <a:ext cx="5473700" cy="4176713"/>
          </a:xfrm>
        </p:spPr>
        <p:txBody>
          <a:bodyPr/>
          <a:lstStyle/>
          <a:p>
            <a:pPr marL="0" indent="0">
              <a:buFontTx/>
              <a:buNone/>
              <a:tabLst>
                <a:tab pos="0" algn="l"/>
              </a:tabLst>
              <a:defRPr/>
            </a:pPr>
            <a:r>
              <a:rPr lang="en-GB" sz="2400" b="1" dirty="0">
                <a:solidFill>
                  <a:schemeClr val="accent4"/>
                </a:solidFill>
              </a:rPr>
              <a:t>In order to find the formula for ‘V’, cover ‘V’ in the triangle.</a:t>
            </a:r>
          </a:p>
          <a:p>
            <a:pPr marL="0" indent="0">
              <a:buFontTx/>
              <a:buNone/>
              <a:tabLst>
                <a:tab pos="0" algn="l"/>
              </a:tabLst>
              <a:defRPr/>
            </a:pPr>
            <a:r>
              <a:rPr lang="en-GB" sz="2400" b="1" dirty="0">
                <a:solidFill>
                  <a:schemeClr val="accent4"/>
                </a:solidFill>
              </a:rPr>
              <a:t>What’s left is the formula</a:t>
            </a:r>
            <a:r>
              <a:rPr lang="en-GB" sz="2400" b="1" dirty="0">
                <a:solidFill>
                  <a:srgbClr val="0000FF"/>
                </a:solidFill>
              </a:rPr>
              <a:t>:</a:t>
            </a:r>
            <a:endParaRPr lang="en-GB" sz="2400" dirty="0">
              <a:solidFill>
                <a:srgbClr val="FF0000"/>
              </a:solidFill>
            </a:endParaRPr>
          </a:p>
        </p:txBody>
      </p:sp>
      <p:sp>
        <p:nvSpPr>
          <p:cNvPr id="7" name="TextBox 6"/>
          <p:cNvSpPr txBox="1">
            <a:spLocks noChangeArrowheads="1"/>
          </p:cNvSpPr>
          <p:nvPr/>
        </p:nvSpPr>
        <p:spPr bwMode="auto">
          <a:xfrm>
            <a:off x="684213" y="3768725"/>
            <a:ext cx="2159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800" b="1" dirty="0">
                <a:solidFill>
                  <a:srgbClr val="FF0000"/>
                </a:solidFill>
              </a:rPr>
              <a:t>V = I × R</a:t>
            </a:r>
          </a:p>
        </p:txBody>
      </p:sp>
      <p:pic>
        <p:nvPicPr>
          <p:cNvPr id="11" name="Picture 10" descr="hand side sma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8675" y="3355975"/>
            <a:ext cx="146843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p:cTn id="7" dur="500" decel="50000" fill="hold">
                                          <p:stCondLst>
                                            <p:cond delay="0"/>
                                          </p:stCondLst>
                                        </p:cTn>
                                        <p:tgtEl>
                                          <p:spTgt spid="22835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835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835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2835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835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835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835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8355">
                                            <p:txEl>
                                              <p:pRg st="0" end="0"/>
                                            </p:txEl>
                                          </p:spTgt>
                                        </p:tgtEl>
                                      </p:cBhvr>
                                    </p:animEffect>
                                  </p:childTnLst>
                                </p:cTn>
                              </p:par>
                            </p:childTnLst>
                          </p:cTn>
                        </p:par>
                        <p:par>
                          <p:cTn id="15" fill="hold" nodeType="afterGroup">
                            <p:stCondLst>
                              <p:cond delay="1000"/>
                            </p:stCondLst>
                            <p:childTnLst>
                              <p:par>
                                <p:cTn id="16" presetID="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fill="hold"/>
                                        <p:tgtEl>
                                          <p:spTgt spid="11"/>
                                        </p:tgtEl>
                                        <p:attrNameLst>
                                          <p:attrName>ppt_x</p:attrName>
                                        </p:attrNameLst>
                                      </p:cBhvr>
                                      <p:tavLst>
                                        <p:tav tm="0">
                                          <p:val>
                                            <p:strVal val="0-#ppt_w/2"/>
                                          </p:val>
                                        </p:tav>
                                        <p:tav tm="100000">
                                          <p:val>
                                            <p:strVal val="#ppt_x"/>
                                          </p:val>
                                        </p:tav>
                                      </p:tavLst>
                                    </p:anim>
                                    <p:anim calcmode="lin" valueType="num">
                                      <p:cBhvr additive="base">
                                        <p:cTn id="19"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5" presetClass="entr" presetSubtype="0" fill="hold" nodeType="clickEffect">
                                  <p:stCondLst>
                                    <p:cond delay="0"/>
                                  </p:stCondLst>
                                  <p:childTnLst>
                                    <p:set>
                                      <p:cBhvr>
                                        <p:cTn id="23" dur="1" fill="hold">
                                          <p:stCondLst>
                                            <p:cond delay="0"/>
                                          </p:stCondLst>
                                        </p:cTn>
                                        <p:tgtEl>
                                          <p:spTgt spid="228355">
                                            <p:txEl>
                                              <p:pRg st="1" end="1"/>
                                            </p:txEl>
                                          </p:spTgt>
                                        </p:tgtEl>
                                        <p:attrNameLst>
                                          <p:attrName>style.visibility</p:attrName>
                                        </p:attrNameLst>
                                      </p:cBhvr>
                                      <p:to>
                                        <p:strVal val="visible"/>
                                      </p:to>
                                    </p:set>
                                    <p:anim calcmode="lin" valueType="num">
                                      <p:cBhvr>
                                        <p:cTn id="24" dur="500" decel="50000" fill="hold">
                                          <p:stCondLst>
                                            <p:cond delay="0"/>
                                          </p:stCondLst>
                                        </p:cTn>
                                        <p:tgtEl>
                                          <p:spTgt spid="228355">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228355">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228355">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228355">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228355">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228355">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228355">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228355">
                                            <p:txEl>
                                              <p:pRg st="1" end="1"/>
                                            </p:txEl>
                                          </p:spTgt>
                                        </p:tgtEl>
                                      </p:cBhvr>
                                    </p:animEffect>
                                  </p:childTnLst>
                                </p:cTn>
                              </p:par>
                            </p:childTnLst>
                          </p:cTn>
                        </p:par>
                        <p:par>
                          <p:cTn id="32" fill="hold" nodeType="afterGroup">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0-#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grpId="1" nodeType="clickEffect">
                                  <p:stCondLst>
                                    <p:cond delay="0"/>
                                  </p:stCondLst>
                                  <p:childTnLst>
                                    <p:animEffect transition="out" filter="fade">
                                      <p:cBhvr>
                                        <p:cTn id="40" dur="2000"/>
                                        <p:tgtEl>
                                          <p:spTgt spid="7"/>
                                        </p:tgtEl>
                                      </p:cBhvr>
                                    </p:animEffect>
                                    <p:set>
                                      <p:cBhvr>
                                        <p:cTn id="41" dur="1" fill="hold">
                                          <p:stCondLst>
                                            <p:cond delay="19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2000"/>
                                        <p:tgtEl>
                                          <p:spTgt spid="228355">
                                            <p:txEl>
                                              <p:pRg st="1" end="1"/>
                                            </p:txEl>
                                          </p:spTgt>
                                        </p:tgtEl>
                                      </p:cBhvr>
                                    </p:animEffect>
                                    <p:set>
                                      <p:cBhvr>
                                        <p:cTn id="44" dur="1" fill="hold">
                                          <p:stCondLst>
                                            <p:cond delay="1999"/>
                                          </p:stCondLst>
                                        </p:cTn>
                                        <p:tgtEl>
                                          <p:spTgt spid="228355">
                                            <p:txEl>
                                              <p:pRg st="1" end="1"/>
                                            </p:txEl>
                                          </p:spTgt>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2000"/>
                                        <p:tgtEl>
                                          <p:spTgt spid="228355">
                                            <p:txEl>
                                              <p:pRg st="0" end="0"/>
                                            </p:txEl>
                                          </p:spTgt>
                                        </p:tgtEl>
                                      </p:cBhvr>
                                    </p:animEffect>
                                    <p:set>
                                      <p:cBhvr>
                                        <p:cTn id="47" dur="1" fill="hold">
                                          <p:stCondLst>
                                            <p:cond delay="1999"/>
                                          </p:stCondLst>
                                        </p:cTn>
                                        <p:tgtEl>
                                          <p:spTgt spid="228355">
                                            <p:txEl>
                                              <p:pRg st="0" end="0"/>
                                            </p:txEl>
                                          </p:spTgt>
                                        </p:tgtEl>
                                        <p:attrNameLst>
                                          <p:attrName>style.visibility</p:attrName>
                                        </p:attrNameLst>
                                      </p:cBhvr>
                                      <p:to>
                                        <p:strVal val="hidden"/>
                                      </p:to>
                                    </p:set>
                                  </p:childTnLst>
                                </p:cTn>
                              </p:par>
                              <p:par>
                                <p:cTn id="48" presetID="2" presetClass="exit" presetSubtype="8" fill="hold" nodeType="withEffect">
                                  <p:stCondLst>
                                    <p:cond delay="0"/>
                                  </p:stCondLst>
                                  <p:childTnLst>
                                    <p:anim calcmode="lin" valueType="num">
                                      <p:cBhvr additive="base">
                                        <p:cTn id="49" dur="1000"/>
                                        <p:tgtEl>
                                          <p:spTgt spid="11"/>
                                        </p:tgtEl>
                                        <p:attrNameLst>
                                          <p:attrName>ppt_x</p:attrName>
                                        </p:attrNameLst>
                                      </p:cBhvr>
                                      <p:tavLst>
                                        <p:tav tm="0">
                                          <p:val>
                                            <p:strVal val="ppt_x"/>
                                          </p:val>
                                        </p:tav>
                                        <p:tav tm="100000">
                                          <p:val>
                                            <p:strVal val="0-ppt_w/2"/>
                                          </p:val>
                                        </p:tav>
                                      </p:tavLst>
                                    </p:anim>
                                    <p:anim calcmode="lin" valueType="num">
                                      <p:cBhvr additive="base">
                                        <p:cTn id="50" dur="1000"/>
                                        <p:tgtEl>
                                          <p:spTgt spid="11"/>
                                        </p:tgtEl>
                                        <p:attrNameLst>
                                          <p:attrName>ppt_y</p:attrName>
                                        </p:attrNameLst>
                                      </p:cBhvr>
                                      <p:tavLst>
                                        <p:tav tm="0">
                                          <p:val>
                                            <p:strVal val="ppt_y"/>
                                          </p:val>
                                        </p:tav>
                                        <p:tav tm="100000">
                                          <p:val>
                                            <p:strVal val="ppt_y"/>
                                          </p:val>
                                        </p:tav>
                                      </p:tavLst>
                                    </p:anim>
                                    <p:set>
                                      <p:cBhvr>
                                        <p:cTn id="51" dur="1" fill="hold">
                                          <p:stCondLst>
                                            <p:cond delay="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2735263"/>
            <a:ext cx="334645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5" name="Rectangle 3"/>
          <p:cNvSpPr>
            <a:spLocks noGrp="1" noChangeArrowheads="1"/>
          </p:cNvSpPr>
          <p:nvPr>
            <p:ph type="body" idx="1"/>
          </p:nvPr>
        </p:nvSpPr>
        <p:spPr>
          <a:xfrm>
            <a:off x="179388" y="2087563"/>
            <a:ext cx="5473700" cy="4176712"/>
          </a:xfrm>
        </p:spPr>
        <p:txBody>
          <a:bodyPr/>
          <a:lstStyle/>
          <a:p>
            <a:pPr marL="0" indent="0">
              <a:buFontTx/>
              <a:buNone/>
              <a:tabLst>
                <a:tab pos="0" algn="l"/>
              </a:tabLst>
              <a:defRPr/>
            </a:pPr>
            <a:r>
              <a:rPr lang="en-GB" sz="2400" b="1" dirty="0">
                <a:solidFill>
                  <a:schemeClr val="accent4"/>
                </a:solidFill>
              </a:rPr>
              <a:t>In order to find the formula for ‘I’, cover ‘I’ in the triangle.</a:t>
            </a:r>
          </a:p>
          <a:p>
            <a:pPr marL="0" indent="0">
              <a:buFontTx/>
              <a:buNone/>
              <a:tabLst>
                <a:tab pos="0" algn="l"/>
              </a:tabLst>
              <a:defRPr/>
            </a:pPr>
            <a:r>
              <a:rPr lang="en-GB" sz="2400" b="1" dirty="0">
                <a:solidFill>
                  <a:schemeClr val="accent4"/>
                </a:solidFill>
              </a:rPr>
              <a:t>What’s left is the formula:</a:t>
            </a:r>
            <a:endParaRPr lang="en-GB" sz="2400" dirty="0">
              <a:solidFill>
                <a:schemeClr val="accent4"/>
              </a:solidFill>
            </a:endParaRPr>
          </a:p>
        </p:txBody>
      </p:sp>
      <p:sp>
        <p:nvSpPr>
          <p:cNvPr id="7" name="TextBox 6"/>
          <p:cNvSpPr txBox="1">
            <a:spLocks noChangeArrowheads="1"/>
          </p:cNvSpPr>
          <p:nvPr/>
        </p:nvSpPr>
        <p:spPr bwMode="auto">
          <a:xfrm>
            <a:off x="1571625" y="3698875"/>
            <a:ext cx="2159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800" b="1">
                <a:solidFill>
                  <a:srgbClr val="FF0000"/>
                </a:solidFill>
              </a:rPr>
              <a:t>I = </a:t>
            </a:r>
            <a:r>
              <a:rPr lang="en-GB" altLang="en-US" sz="2800" b="1" u="sng">
                <a:solidFill>
                  <a:srgbClr val="FF0000"/>
                </a:solidFill>
              </a:rPr>
              <a:t>V</a:t>
            </a:r>
            <a:br>
              <a:rPr lang="en-GB" altLang="en-US" sz="2800" b="1">
                <a:solidFill>
                  <a:srgbClr val="FF0000"/>
                </a:solidFill>
              </a:rPr>
            </a:br>
            <a:r>
              <a:rPr lang="en-GB" altLang="en-US" sz="2800" b="1">
                <a:solidFill>
                  <a:srgbClr val="FF0000"/>
                </a:solidFill>
              </a:rPr>
              <a:t>     R</a:t>
            </a:r>
          </a:p>
        </p:txBody>
      </p:sp>
      <p:pic>
        <p:nvPicPr>
          <p:cNvPr id="9" name="Picture 8" descr="hand up sma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2425" y="4535488"/>
            <a:ext cx="11811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a:spLocks noGrp="1" noChangeArrowheads="1"/>
          </p:cNvSpPr>
          <p:nvPr>
            <p:ph type="title"/>
          </p:nvPr>
        </p:nvSpPr>
        <p:spPr>
          <a:xfrm>
            <a:off x="1258888" y="476250"/>
            <a:ext cx="6948487" cy="765175"/>
          </a:xfrm>
        </p:spPr>
        <p:txBody>
          <a:bodyPr/>
          <a:lstStyle/>
          <a:p>
            <a:pPr>
              <a:defRPr/>
            </a:pPr>
            <a:r>
              <a:rPr lang="en-GB" dirty="0">
                <a:latin typeface="+mn-lt"/>
              </a:rPr>
              <a:t>Ohm’s law triangle</a:t>
            </a:r>
          </a:p>
        </p:txBody>
      </p:sp>
      <p:sp>
        <p:nvSpPr>
          <p:cNvPr id="13319"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p:cTn id="7" dur="500" decel="50000" fill="hold">
                                          <p:stCondLst>
                                            <p:cond delay="0"/>
                                          </p:stCondLst>
                                        </p:cTn>
                                        <p:tgtEl>
                                          <p:spTgt spid="22835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835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835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2835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835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835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835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8355">
                                            <p:txEl>
                                              <p:pRg st="0" end="0"/>
                                            </p:txEl>
                                          </p:spTgt>
                                        </p:tgtEl>
                                      </p:cBhvr>
                                    </p:animEffect>
                                  </p:childTnLst>
                                </p:cTn>
                              </p:par>
                            </p:childTnLst>
                          </p:cTn>
                        </p:par>
                        <p:par>
                          <p:cTn id="15" fill="hold" nodeType="afterGroup">
                            <p:stCondLst>
                              <p:cond delay="1000"/>
                            </p:stCondLst>
                            <p:childTnLst>
                              <p:par>
                                <p:cTn id="16" presetID="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5" presetClass="entr" presetSubtype="0" fill="hold" nodeType="clickEffect">
                                  <p:stCondLst>
                                    <p:cond delay="0"/>
                                  </p:stCondLst>
                                  <p:childTnLst>
                                    <p:set>
                                      <p:cBhvr>
                                        <p:cTn id="23" dur="1" fill="hold">
                                          <p:stCondLst>
                                            <p:cond delay="0"/>
                                          </p:stCondLst>
                                        </p:cTn>
                                        <p:tgtEl>
                                          <p:spTgt spid="228355">
                                            <p:txEl>
                                              <p:pRg st="1" end="1"/>
                                            </p:txEl>
                                          </p:spTgt>
                                        </p:tgtEl>
                                        <p:attrNameLst>
                                          <p:attrName>style.visibility</p:attrName>
                                        </p:attrNameLst>
                                      </p:cBhvr>
                                      <p:to>
                                        <p:strVal val="visible"/>
                                      </p:to>
                                    </p:set>
                                    <p:anim calcmode="lin" valueType="num">
                                      <p:cBhvr>
                                        <p:cTn id="24" dur="500" decel="50000" fill="hold">
                                          <p:stCondLst>
                                            <p:cond delay="0"/>
                                          </p:stCondLst>
                                        </p:cTn>
                                        <p:tgtEl>
                                          <p:spTgt spid="228355">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228355">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228355">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228355">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228355">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228355">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228355">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228355">
                                            <p:txEl>
                                              <p:pRg st="1" end="1"/>
                                            </p:txEl>
                                          </p:spTgt>
                                        </p:tgtEl>
                                      </p:cBhvr>
                                    </p:animEffect>
                                  </p:childTnLst>
                                </p:cTn>
                              </p:par>
                            </p:childTnLst>
                          </p:cTn>
                        </p:par>
                        <p:par>
                          <p:cTn id="32" fill="hold" nodeType="afterGroup">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0-#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grpId="1" nodeType="clickEffect">
                                  <p:stCondLst>
                                    <p:cond delay="0"/>
                                  </p:stCondLst>
                                  <p:childTnLst>
                                    <p:animEffect transition="out" filter="fade">
                                      <p:cBhvr>
                                        <p:cTn id="40" dur="2000"/>
                                        <p:tgtEl>
                                          <p:spTgt spid="7"/>
                                        </p:tgtEl>
                                      </p:cBhvr>
                                    </p:animEffect>
                                    <p:set>
                                      <p:cBhvr>
                                        <p:cTn id="41" dur="1" fill="hold">
                                          <p:stCondLst>
                                            <p:cond delay="19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2000"/>
                                        <p:tgtEl>
                                          <p:spTgt spid="228355">
                                            <p:txEl>
                                              <p:pRg st="1" end="1"/>
                                            </p:txEl>
                                          </p:spTgt>
                                        </p:tgtEl>
                                      </p:cBhvr>
                                    </p:animEffect>
                                    <p:set>
                                      <p:cBhvr>
                                        <p:cTn id="44" dur="1" fill="hold">
                                          <p:stCondLst>
                                            <p:cond delay="1999"/>
                                          </p:stCondLst>
                                        </p:cTn>
                                        <p:tgtEl>
                                          <p:spTgt spid="228355">
                                            <p:txEl>
                                              <p:pRg st="1" end="1"/>
                                            </p:txEl>
                                          </p:spTgt>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2000"/>
                                        <p:tgtEl>
                                          <p:spTgt spid="228355">
                                            <p:txEl>
                                              <p:pRg st="0" end="0"/>
                                            </p:txEl>
                                          </p:spTgt>
                                        </p:tgtEl>
                                      </p:cBhvr>
                                    </p:animEffect>
                                    <p:set>
                                      <p:cBhvr>
                                        <p:cTn id="47" dur="1" fill="hold">
                                          <p:stCondLst>
                                            <p:cond delay="1999"/>
                                          </p:stCondLst>
                                        </p:cTn>
                                        <p:tgtEl>
                                          <p:spTgt spid="228355">
                                            <p:txEl>
                                              <p:pRg st="0" end="0"/>
                                            </p:txEl>
                                          </p:spTgt>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1000"/>
                                        <p:tgtEl>
                                          <p:spTgt spid="9"/>
                                        </p:tgtEl>
                                        <p:attrNameLst>
                                          <p:attrName>ppt_x</p:attrName>
                                        </p:attrNameLst>
                                      </p:cBhvr>
                                      <p:tavLst>
                                        <p:tav tm="0">
                                          <p:val>
                                            <p:strVal val="ppt_x"/>
                                          </p:val>
                                        </p:tav>
                                        <p:tav tm="100000">
                                          <p:val>
                                            <p:strVal val="ppt_x"/>
                                          </p:val>
                                        </p:tav>
                                      </p:tavLst>
                                    </p:anim>
                                    <p:anim calcmode="lin" valueType="num">
                                      <p:cBhvr additive="base">
                                        <p:cTn id="50" dur="1000"/>
                                        <p:tgtEl>
                                          <p:spTgt spid="9"/>
                                        </p:tgtEl>
                                        <p:attrNameLst>
                                          <p:attrName>ppt_y</p:attrName>
                                        </p:attrNameLst>
                                      </p:cBhvr>
                                      <p:tavLst>
                                        <p:tav tm="0">
                                          <p:val>
                                            <p:strVal val="ppt_y"/>
                                          </p:val>
                                        </p:tav>
                                        <p:tav tm="100000">
                                          <p:val>
                                            <p:strVal val="1+ppt_h/2"/>
                                          </p:val>
                                        </p:tav>
                                      </p:tavLst>
                                    </p:anim>
                                    <p:set>
                                      <p:cBhvr>
                                        <p:cTn id="51"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693988"/>
            <a:ext cx="33464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5" name="Rectangle 3"/>
          <p:cNvSpPr>
            <a:spLocks noGrp="1" noChangeArrowheads="1"/>
          </p:cNvSpPr>
          <p:nvPr>
            <p:ph type="body" idx="1"/>
          </p:nvPr>
        </p:nvSpPr>
        <p:spPr>
          <a:xfrm>
            <a:off x="107950" y="1916113"/>
            <a:ext cx="5472113" cy="4176712"/>
          </a:xfrm>
        </p:spPr>
        <p:txBody>
          <a:bodyPr/>
          <a:lstStyle/>
          <a:p>
            <a:pPr marL="0" indent="0">
              <a:buFontTx/>
              <a:buNone/>
              <a:tabLst>
                <a:tab pos="0" algn="l"/>
              </a:tabLst>
              <a:defRPr/>
            </a:pPr>
            <a:r>
              <a:rPr lang="en-GB" sz="2400" b="1" dirty="0">
                <a:solidFill>
                  <a:schemeClr val="accent4"/>
                </a:solidFill>
              </a:rPr>
              <a:t>In order to find the formula for ‘R’, cover ‘R’ in the triangle.</a:t>
            </a:r>
          </a:p>
          <a:p>
            <a:pPr marL="0" indent="0">
              <a:buFontTx/>
              <a:buNone/>
              <a:tabLst>
                <a:tab pos="0" algn="l"/>
              </a:tabLst>
              <a:defRPr/>
            </a:pPr>
            <a:r>
              <a:rPr lang="en-GB" sz="2400" b="1" dirty="0">
                <a:solidFill>
                  <a:schemeClr val="accent4"/>
                </a:solidFill>
              </a:rPr>
              <a:t>What’s left is the formula:</a:t>
            </a:r>
            <a:endParaRPr lang="en-GB" sz="2400" dirty="0">
              <a:solidFill>
                <a:schemeClr val="accent4"/>
              </a:solidFill>
            </a:endParaRPr>
          </a:p>
        </p:txBody>
      </p:sp>
      <p:sp>
        <p:nvSpPr>
          <p:cNvPr id="7" name="TextBox 6"/>
          <p:cNvSpPr txBox="1">
            <a:spLocks noChangeArrowheads="1"/>
          </p:cNvSpPr>
          <p:nvPr/>
        </p:nvSpPr>
        <p:spPr bwMode="auto">
          <a:xfrm>
            <a:off x="1476375" y="3716338"/>
            <a:ext cx="21605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800" b="1" dirty="0">
                <a:solidFill>
                  <a:srgbClr val="FF0000"/>
                </a:solidFill>
              </a:rPr>
              <a:t>R = </a:t>
            </a:r>
            <a:r>
              <a:rPr lang="en-GB" altLang="en-US" sz="2800" b="1" u="sng" dirty="0">
                <a:solidFill>
                  <a:srgbClr val="FF0000"/>
                </a:solidFill>
              </a:rPr>
              <a:t>V</a:t>
            </a:r>
            <a:br>
              <a:rPr lang="en-GB" altLang="en-US" sz="2800" b="1" dirty="0">
                <a:solidFill>
                  <a:srgbClr val="FF0000"/>
                </a:solidFill>
              </a:rPr>
            </a:br>
            <a:r>
              <a:rPr lang="en-GB" altLang="en-US" sz="2800" b="1" dirty="0">
                <a:solidFill>
                  <a:srgbClr val="FF0000"/>
                </a:solidFill>
              </a:rPr>
              <a:t>       </a:t>
            </a:r>
            <a:r>
              <a:rPr lang="en-GB" altLang="en-US" sz="2800" b="1" spc="300" dirty="0">
                <a:solidFill>
                  <a:srgbClr val="FF0000"/>
                </a:solidFill>
              </a:rPr>
              <a:t>I</a:t>
            </a:r>
          </a:p>
        </p:txBody>
      </p:sp>
      <p:pic>
        <p:nvPicPr>
          <p:cNvPr id="9" name="Picture 8" descr="hand up sma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3875" y="4494213"/>
            <a:ext cx="11811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
          <p:cNvSpPr>
            <a:spLocks noGrp="1" noChangeArrowheads="1"/>
          </p:cNvSpPr>
          <p:nvPr>
            <p:ph type="title"/>
          </p:nvPr>
        </p:nvSpPr>
        <p:spPr>
          <a:xfrm>
            <a:off x="1258888" y="476250"/>
            <a:ext cx="6948487" cy="765175"/>
          </a:xfrm>
        </p:spPr>
        <p:txBody>
          <a:bodyPr/>
          <a:lstStyle/>
          <a:p>
            <a:pPr>
              <a:defRPr/>
            </a:pPr>
            <a:r>
              <a:rPr lang="en-GB" dirty="0">
                <a:latin typeface="+mn-lt"/>
              </a:rPr>
              <a:t>Ohm’s law triangle</a:t>
            </a:r>
          </a:p>
        </p:txBody>
      </p:sp>
      <p:sp>
        <p:nvSpPr>
          <p:cNvPr id="14343"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p:cTn id="7" dur="500" decel="50000" fill="hold">
                                          <p:stCondLst>
                                            <p:cond delay="0"/>
                                          </p:stCondLst>
                                        </p:cTn>
                                        <p:tgtEl>
                                          <p:spTgt spid="22835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835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835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2835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835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835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835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8355">
                                            <p:txEl>
                                              <p:pRg st="0" end="0"/>
                                            </p:txEl>
                                          </p:spTgt>
                                        </p:tgtEl>
                                      </p:cBhvr>
                                    </p:animEffect>
                                  </p:childTnLst>
                                </p:cTn>
                              </p:par>
                            </p:childTnLst>
                          </p:cTn>
                        </p:par>
                        <p:par>
                          <p:cTn id="15" fill="hold" nodeType="afterGroup">
                            <p:stCondLst>
                              <p:cond delay="1000"/>
                            </p:stCondLst>
                            <p:childTnLst>
                              <p:par>
                                <p:cTn id="16" presetID="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5" presetClass="entr" presetSubtype="0" fill="hold" nodeType="clickEffect">
                                  <p:stCondLst>
                                    <p:cond delay="0"/>
                                  </p:stCondLst>
                                  <p:childTnLst>
                                    <p:set>
                                      <p:cBhvr>
                                        <p:cTn id="23" dur="1" fill="hold">
                                          <p:stCondLst>
                                            <p:cond delay="0"/>
                                          </p:stCondLst>
                                        </p:cTn>
                                        <p:tgtEl>
                                          <p:spTgt spid="228355">
                                            <p:txEl>
                                              <p:pRg st="1" end="1"/>
                                            </p:txEl>
                                          </p:spTgt>
                                        </p:tgtEl>
                                        <p:attrNameLst>
                                          <p:attrName>style.visibility</p:attrName>
                                        </p:attrNameLst>
                                      </p:cBhvr>
                                      <p:to>
                                        <p:strVal val="visible"/>
                                      </p:to>
                                    </p:set>
                                    <p:anim calcmode="lin" valueType="num">
                                      <p:cBhvr>
                                        <p:cTn id="24" dur="500" decel="50000" fill="hold">
                                          <p:stCondLst>
                                            <p:cond delay="0"/>
                                          </p:stCondLst>
                                        </p:cTn>
                                        <p:tgtEl>
                                          <p:spTgt spid="228355">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228355">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228355">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228355">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228355">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228355">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228355">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228355">
                                            <p:txEl>
                                              <p:pRg st="1" end="1"/>
                                            </p:txEl>
                                          </p:spTgt>
                                        </p:tgtEl>
                                      </p:cBhvr>
                                    </p:animEffect>
                                  </p:childTnLst>
                                </p:cTn>
                              </p:par>
                            </p:childTnLst>
                          </p:cTn>
                        </p:par>
                        <p:par>
                          <p:cTn id="32" fill="hold" nodeType="afterGroup">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0-#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grpId="1" nodeType="clickEffect">
                                  <p:stCondLst>
                                    <p:cond delay="0"/>
                                  </p:stCondLst>
                                  <p:childTnLst>
                                    <p:animEffect transition="out" filter="fade">
                                      <p:cBhvr>
                                        <p:cTn id="40" dur="2000"/>
                                        <p:tgtEl>
                                          <p:spTgt spid="7"/>
                                        </p:tgtEl>
                                      </p:cBhvr>
                                    </p:animEffect>
                                    <p:set>
                                      <p:cBhvr>
                                        <p:cTn id="41" dur="1" fill="hold">
                                          <p:stCondLst>
                                            <p:cond delay="1999"/>
                                          </p:stCondLst>
                                        </p:cTn>
                                        <p:tgtEl>
                                          <p:spTgt spid="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2000"/>
                                        <p:tgtEl>
                                          <p:spTgt spid="228355">
                                            <p:txEl>
                                              <p:pRg st="1" end="1"/>
                                            </p:txEl>
                                          </p:spTgt>
                                        </p:tgtEl>
                                      </p:cBhvr>
                                    </p:animEffect>
                                    <p:set>
                                      <p:cBhvr>
                                        <p:cTn id="44" dur="1" fill="hold">
                                          <p:stCondLst>
                                            <p:cond delay="1999"/>
                                          </p:stCondLst>
                                        </p:cTn>
                                        <p:tgtEl>
                                          <p:spTgt spid="228355">
                                            <p:txEl>
                                              <p:pRg st="1" end="1"/>
                                            </p:txEl>
                                          </p:spTgt>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2000"/>
                                        <p:tgtEl>
                                          <p:spTgt spid="228355">
                                            <p:txEl>
                                              <p:pRg st="0" end="0"/>
                                            </p:txEl>
                                          </p:spTgt>
                                        </p:tgtEl>
                                      </p:cBhvr>
                                    </p:animEffect>
                                    <p:set>
                                      <p:cBhvr>
                                        <p:cTn id="47" dur="1" fill="hold">
                                          <p:stCondLst>
                                            <p:cond delay="1999"/>
                                          </p:stCondLst>
                                        </p:cTn>
                                        <p:tgtEl>
                                          <p:spTgt spid="228355">
                                            <p:txEl>
                                              <p:pRg st="0" end="0"/>
                                            </p:txEl>
                                          </p:spTgt>
                                        </p:tgtEl>
                                        <p:attrNameLst>
                                          <p:attrName>style.visibility</p:attrName>
                                        </p:attrNameLst>
                                      </p:cBhvr>
                                      <p:to>
                                        <p:strVal val="hidden"/>
                                      </p:to>
                                    </p:set>
                                  </p:childTnLst>
                                </p:cTn>
                              </p:par>
                              <p:par>
                                <p:cTn id="48" presetID="2" presetClass="exit" presetSubtype="4" fill="hold" nodeType="withEffect">
                                  <p:stCondLst>
                                    <p:cond delay="0"/>
                                  </p:stCondLst>
                                  <p:childTnLst>
                                    <p:anim calcmode="lin" valueType="num">
                                      <p:cBhvr additive="base">
                                        <p:cTn id="49" dur="1000"/>
                                        <p:tgtEl>
                                          <p:spTgt spid="9"/>
                                        </p:tgtEl>
                                        <p:attrNameLst>
                                          <p:attrName>ppt_x</p:attrName>
                                        </p:attrNameLst>
                                      </p:cBhvr>
                                      <p:tavLst>
                                        <p:tav tm="0">
                                          <p:val>
                                            <p:strVal val="ppt_x"/>
                                          </p:val>
                                        </p:tav>
                                        <p:tav tm="100000">
                                          <p:val>
                                            <p:strVal val="ppt_x"/>
                                          </p:val>
                                        </p:tav>
                                      </p:tavLst>
                                    </p:anim>
                                    <p:anim calcmode="lin" valueType="num">
                                      <p:cBhvr additive="base">
                                        <p:cTn id="50" dur="1000"/>
                                        <p:tgtEl>
                                          <p:spTgt spid="9"/>
                                        </p:tgtEl>
                                        <p:attrNameLst>
                                          <p:attrName>ppt_y</p:attrName>
                                        </p:attrNameLst>
                                      </p:cBhvr>
                                      <p:tavLst>
                                        <p:tav tm="0">
                                          <p:val>
                                            <p:strVal val="ppt_y"/>
                                          </p:val>
                                        </p:tav>
                                        <p:tav tm="100000">
                                          <p:val>
                                            <p:strVal val="1+ppt_h/2"/>
                                          </p:val>
                                        </p:tav>
                                      </p:tavLst>
                                    </p:anim>
                                    <p:set>
                                      <p:cBhvr>
                                        <p:cTn id="51"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31"/>
          <p:cNvSpPr txBox="1">
            <a:spLocks noChangeArrowheads="1"/>
          </p:cNvSpPr>
          <p:nvPr/>
        </p:nvSpPr>
        <p:spPr bwMode="auto">
          <a:xfrm>
            <a:off x="0" y="198913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altLang="en-US"/>
          </a:p>
        </p:txBody>
      </p:sp>
      <p:sp>
        <p:nvSpPr>
          <p:cNvPr id="229408" name="Text Box 32"/>
          <p:cNvSpPr txBox="1">
            <a:spLocks noChangeArrowheads="1"/>
          </p:cNvSpPr>
          <p:nvPr/>
        </p:nvSpPr>
        <p:spPr bwMode="auto">
          <a:xfrm>
            <a:off x="14288" y="2217738"/>
            <a:ext cx="9144000" cy="101600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The question is: ‘Make v the subject of the formula’. This means that ‘v’ must be put on its own on one side of the equals sign and the other terms must be on the other side.</a:t>
            </a:r>
            <a:endParaRPr lang="en-GB" dirty="0">
              <a:solidFill>
                <a:schemeClr val="accent4"/>
              </a:solidFill>
              <a:latin typeface="Lucida Handwriting" pitchFamily="66" charset="0"/>
              <a:cs typeface="+mn-cs"/>
            </a:endParaRPr>
          </a:p>
        </p:txBody>
      </p:sp>
      <p:graphicFrame>
        <p:nvGraphicFramePr>
          <p:cNvPr id="25" name="Table 24"/>
          <p:cNvGraphicFramePr>
            <a:graphicFrameLocks noGrp="1"/>
          </p:cNvGraphicFramePr>
          <p:nvPr>
            <p:extLst>
              <p:ext uri="{D42A27DB-BD31-4B8C-83A1-F6EECF244321}">
                <p14:modId xmlns:p14="http://schemas.microsoft.com/office/powerpoint/2010/main" val="235786303"/>
              </p:ext>
            </p:extLst>
          </p:nvPr>
        </p:nvGraphicFramePr>
        <p:xfrm>
          <a:off x="2555776" y="1682083"/>
          <a:ext cx="3143251" cy="371475"/>
        </p:xfrm>
        <a:graphic>
          <a:graphicData uri="http://schemas.openxmlformats.org/drawingml/2006/table">
            <a:tbl>
              <a:tblPr firstRow="1" bandRow="1">
                <a:tableStyleId>{5C22544A-7EE6-4342-B048-85BDC9FD1C3A}</a:tableStyleId>
              </a:tblPr>
              <a:tblGrid>
                <a:gridCol w="1467471">
                  <a:extLst>
                    <a:ext uri="{9D8B030D-6E8A-4147-A177-3AD203B41FA5}">
                      <a16:colId xmlns:a16="http://schemas.microsoft.com/office/drawing/2014/main" val="20000"/>
                    </a:ext>
                  </a:extLst>
                </a:gridCol>
                <a:gridCol w="208309">
                  <a:extLst>
                    <a:ext uri="{9D8B030D-6E8A-4147-A177-3AD203B41FA5}">
                      <a16:colId xmlns:a16="http://schemas.microsoft.com/office/drawing/2014/main" val="20001"/>
                    </a:ext>
                  </a:extLst>
                </a:gridCol>
                <a:gridCol w="1467471">
                  <a:extLst>
                    <a:ext uri="{9D8B030D-6E8A-4147-A177-3AD203B41FA5}">
                      <a16:colId xmlns:a16="http://schemas.microsoft.com/office/drawing/2014/main" val="20002"/>
                    </a:ext>
                  </a:extLst>
                </a:gridCol>
              </a:tblGrid>
              <a:tr h="371475">
                <a:tc>
                  <a:txBody>
                    <a:bodyPr/>
                    <a:lstStyle/>
                    <a:p>
                      <a:pPr algn="r"/>
                      <a:r>
                        <a:rPr lang="en-GB" sz="1800" b="1" dirty="0">
                          <a:solidFill>
                            <a:schemeClr val="accent4"/>
                          </a:solidFill>
                        </a:rPr>
                        <a:t>E</a:t>
                      </a:r>
                    </a:p>
                  </a:txBody>
                  <a:tcPr marL="91453" marR="91453" marT="45798" marB="45798" anchor="ctr">
                    <a:noFill/>
                  </a:tcPr>
                </a:tc>
                <a:tc>
                  <a:txBody>
                    <a:bodyPr/>
                    <a:lstStyle/>
                    <a:p>
                      <a:pPr algn="ctr"/>
                      <a:r>
                        <a:rPr lang="en-GB" sz="1800" b="1" dirty="0">
                          <a:solidFill>
                            <a:schemeClr val="accent4"/>
                          </a:solidFill>
                        </a:rPr>
                        <a:t>=</a:t>
                      </a:r>
                    </a:p>
                  </a:txBody>
                  <a:tcPr marL="91453" marR="91453" marT="45798" marB="45798" anchor="ctr">
                    <a:noFill/>
                  </a:tcPr>
                </a:tc>
                <a:tc>
                  <a:txBody>
                    <a:bodyPr/>
                    <a:lstStyle/>
                    <a:p>
                      <a:r>
                        <a:rPr lang="en-GB" sz="1800" b="1" u="none" dirty="0">
                          <a:solidFill>
                            <a:schemeClr val="accent4"/>
                          </a:solidFill>
                        </a:rPr>
                        <a:t>B × </a:t>
                      </a:r>
                      <a:r>
                        <a:rPr lang="en-GB" sz="1800" b="1" u="none">
                          <a:solidFill>
                            <a:schemeClr val="accent4"/>
                          </a:solidFill>
                        </a:rPr>
                        <a:t>l × </a:t>
                      </a:r>
                      <a:r>
                        <a:rPr lang="en-GB" sz="1800" b="1" u="none" dirty="0">
                          <a:solidFill>
                            <a:schemeClr val="accent4"/>
                          </a:solidFill>
                        </a:rPr>
                        <a:t>v</a:t>
                      </a:r>
                    </a:p>
                  </a:txBody>
                  <a:tcPr marL="91453" marR="91453" marT="45798" marB="45798" anchor="ctr">
                    <a:noFill/>
                  </a:tcPr>
                </a:tc>
                <a:extLst>
                  <a:ext uri="{0D108BD9-81ED-4DB2-BD59-A6C34878D82A}">
                    <a16:rowId xmlns:a16="http://schemas.microsoft.com/office/drawing/2014/main" val="10000"/>
                  </a:ext>
                </a:extLst>
              </a:tr>
            </a:tbl>
          </a:graphicData>
        </a:graphic>
      </p:graphicFrame>
      <p:sp>
        <p:nvSpPr>
          <p:cNvPr id="28" name="Text Box 32"/>
          <p:cNvSpPr txBox="1">
            <a:spLocks noChangeArrowheads="1"/>
          </p:cNvSpPr>
          <p:nvPr/>
        </p:nvSpPr>
        <p:spPr bwMode="auto">
          <a:xfrm>
            <a:off x="100013" y="3403600"/>
            <a:ext cx="5795962"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In order to do this, first divide both sides by B </a:t>
            </a:r>
            <a:r>
              <a:rPr lang="en-GB" dirty="0">
                <a:solidFill>
                  <a:schemeClr val="accent4"/>
                </a:solidFill>
              </a:rPr>
              <a:t>×</a:t>
            </a:r>
            <a:r>
              <a:rPr lang="en-GB" dirty="0">
                <a:solidFill>
                  <a:schemeClr val="accent4"/>
                </a:solidFill>
                <a:cs typeface="+mn-cs"/>
              </a:rPr>
              <a:t> l:</a:t>
            </a:r>
            <a:endParaRPr lang="en-GB" dirty="0">
              <a:solidFill>
                <a:schemeClr val="accent4"/>
              </a:solidFill>
              <a:latin typeface="Lucida Handwriting" pitchFamily="66" charset="0"/>
              <a:cs typeface="+mn-cs"/>
            </a:endParaRPr>
          </a:p>
        </p:txBody>
      </p:sp>
      <p:graphicFrame>
        <p:nvGraphicFramePr>
          <p:cNvPr id="31" name="Table 30"/>
          <p:cNvGraphicFramePr>
            <a:graphicFrameLocks noGrp="1"/>
          </p:cNvGraphicFramePr>
          <p:nvPr>
            <p:extLst>
              <p:ext uri="{D42A27DB-BD31-4B8C-83A1-F6EECF244321}">
                <p14:modId xmlns:p14="http://schemas.microsoft.com/office/powerpoint/2010/main" val="4130080257"/>
              </p:ext>
            </p:extLst>
          </p:nvPr>
        </p:nvGraphicFramePr>
        <p:xfrm>
          <a:off x="5734050" y="3233738"/>
          <a:ext cx="2670178" cy="640034"/>
        </p:xfrm>
        <a:graphic>
          <a:graphicData uri="http://schemas.openxmlformats.org/drawingml/2006/table">
            <a:tbl>
              <a:tblPr firstRow="1" bandRow="1">
                <a:tableStyleId>{5C22544A-7EE6-4342-B048-85BDC9FD1C3A}</a:tableStyleId>
              </a:tblPr>
              <a:tblGrid>
                <a:gridCol w="1230961">
                  <a:extLst>
                    <a:ext uri="{9D8B030D-6E8A-4147-A177-3AD203B41FA5}">
                      <a16:colId xmlns:a16="http://schemas.microsoft.com/office/drawing/2014/main" val="20000"/>
                    </a:ext>
                  </a:extLst>
                </a:gridCol>
                <a:gridCol w="208256">
                  <a:extLst>
                    <a:ext uri="{9D8B030D-6E8A-4147-A177-3AD203B41FA5}">
                      <a16:colId xmlns:a16="http://schemas.microsoft.com/office/drawing/2014/main" val="20001"/>
                    </a:ext>
                  </a:extLst>
                </a:gridCol>
                <a:gridCol w="1230961">
                  <a:extLst>
                    <a:ext uri="{9D8B030D-6E8A-4147-A177-3AD203B41FA5}">
                      <a16:colId xmlns:a16="http://schemas.microsoft.com/office/drawing/2014/main" val="20002"/>
                    </a:ext>
                  </a:extLst>
                </a:gridCol>
              </a:tblGrid>
              <a:tr h="639762">
                <a:tc>
                  <a:txBody>
                    <a:bodyPr/>
                    <a:lstStyle/>
                    <a:p>
                      <a:pPr algn="r"/>
                      <a:r>
                        <a:rPr lang="en-GB" sz="1800" b="1" u="sng" dirty="0">
                          <a:solidFill>
                            <a:schemeClr val="accent4"/>
                          </a:solidFill>
                        </a:rPr>
                        <a:t>   E  </a:t>
                      </a:r>
                      <a:r>
                        <a:rPr lang="en-GB" sz="1800" b="1" u="none" dirty="0">
                          <a:solidFill>
                            <a:schemeClr val="accent4"/>
                          </a:solidFill>
                        </a:rPr>
                        <a:t>.</a:t>
                      </a:r>
                    </a:p>
                    <a:p>
                      <a:pPr algn="r"/>
                      <a:r>
                        <a:rPr lang="en-GB" sz="1800" b="1" dirty="0">
                          <a:solidFill>
                            <a:schemeClr val="accent4"/>
                          </a:solidFill>
                        </a:rPr>
                        <a:t>B × l.</a:t>
                      </a:r>
                    </a:p>
                  </a:txBody>
                  <a:tcPr marL="91428" marR="91428" marT="45697" marB="45697" anchor="ctr">
                    <a:noFill/>
                  </a:tcPr>
                </a:tc>
                <a:tc>
                  <a:txBody>
                    <a:bodyPr/>
                    <a:lstStyle/>
                    <a:p>
                      <a:pPr algn="ctr"/>
                      <a:r>
                        <a:rPr lang="en-GB" sz="1800" b="1" dirty="0">
                          <a:solidFill>
                            <a:schemeClr val="accent4"/>
                          </a:solidFill>
                        </a:rPr>
                        <a:t>=</a:t>
                      </a:r>
                    </a:p>
                  </a:txBody>
                  <a:tcPr marL="91428" marR="91428" marT="45697" marB="45697" anchor="ctr">
                    <a:noFill/>
                  </a:tcPr>
                </a:tc>
                <a:tc>
                  <a:txBody>
                    <a:bodyPr/>
                    <a:lstStyle/>
                    <a:p>
                      <a:r>
                        <a:rPr lang="en-GB" sz="1800" b="1" u="sng" dirty="0">
                          <a:solidFill>
                            <a:schemeClr val="accent4"/>
                          </a:solidFill>
                        </a:rPr>
                        <a:t>B × l × v</a:t>
                      </a:r>
                      <a:br>
                        <a:rPr lang="en-GB" sz="1800" b="1" dirty="0">
                          <a:solidFill>
                            <a:schemeClr val="accent4"/>
                          </a:solidFill>
                        </a:rPr>
                      </a:br>
                      <a:r>
                        <a:rPr lang="en-GB" sz="1800" b="1" dirty="0">
                          <a:solidFill>
                            <a:schemeClr val="accent4"/>
                          </a:solidFill>
                        </a:rPr>
                        <a:t>   B × l</a:t>
                      </a:r>
                    </a:p>
                  </a:txBody>
                  <a:tcPr marL="91428" marR="91428" marT="45697" marB="45697" anchor="ctr">
                    <a:noFill/>
                  </a:tcPr>
                </a:tc>
                <a:extLst>
                  <a:ext uri="{0D108BD9-81ED-4DB2-BD59-A6C34878D82A}">
                    <a16:rowId xmlns:a16="http://schemas.microsoft.com/office/drawing/2014/main" val="10000"/>
                  </a:ext>
                </a:extLst>
              </a:tr>
            </a:tbl>
          </a:graphicData>
        </a:graphic>
      </p:graphicFrame>
      <p:sp>
        <p:nvSpPr>
          <p:cNvPr id="32" name="Text Box 32"/>
          <p:cNvSpPr txBox="1">
            <a:spLocks noChangeArrowheads="1"/>
          </p:cNvSpPr>
          <p:nvPr/>
        </p:nvSpPr>
        <p:spPr bwMode="auto">
          <a:xfrm>
            <a:off x="77788" y="4122738"/>
            <a:ext cx="2987675"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cancel through:</a:t>
            </a:r>
            <a:endParaRPr lang="en-GB" dirty="0">
              <a:solidFill>
                <a:schemeClr val="accent4"/>
              </a:solidFill>
              <a:latin typeface="Lucida Handwriting" pitchFamily="66" charset="0"/>
              <a:cs typeface="+mn-cs"/>
            </a:endParaRPr>
          </a:p>
        </p:txBody>
      </p:sp>
      <p:graphicFrame>
        <p:nvGraphicFramePr>
          <p:cNvPr id="33" name="Table 32"/>
          <p:cNvGraphicFramePr>
            <a:graphicFrameLocks noGrp="1"/>
          </p:cNvGraphicFramePr>
          <p:nvPr>
            <p:extLst>
              <p:ext uri="{D42A27DB-BD31-4B8C-83A1-F6EECF244321}">
                <p14:modId xmlns:p14="http://schemas.microsoft.com/office/powerpoint/2010/main" val="764642932"/>
              </p:ext>
            </p:extLst>
          </p:nvPr>
        </p:nvGraphicFramePr>
        <p:xfrm>
          <a:off x="5795113" y="4002723"/>
          <a:ext cx="2670516" cy="640080"/>
        </p:xfrm>
        <a:graphic>
          <a:graphicData uri="http://schemas.openxmlformats.org/drawingml/2006/table">
            <a:tbl>
              <a:tblPr firstRow="1" bandRow="1">
                <a:tableStyleId>{5C22544A-7EE6-4342-B048-85BDC9FD1C3A}</a:tableStyleId>
              </a:tblPr>
              <a:tblGrid>
                <a:gridCol w="1231118">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231118">
                  <a:extLst>
                    <a:ext uri="{9D8B030D-6E8A-4147-A177-3AD203B41FA5}">
                      <a16:colId xmlns:a16="http://schemas.microsoft.com/office/drawing/2014/main" val="20002"/>
                    </a:ext>
                  </a:extLst>
                </a:gridCol>
              </a:tblGrid>
              <a:tr h="370840">
                <a:tc>
                  <a:txBody>
                    <a:bodyPr/>
                    <a:lstStyle/>
                    <a:p>
                      <a:pPr algn="r"/>
                      <a:r>
                        <a:rPr lang="en-GB" b="1" u="sng" dirty="0">
                          <a:solidFill>
                            <a:schemeClr val="accent4"/>
                          </a:solidFill>
                        </a:rPr>
                        <a:t>   E  </a:t>
                      </a:r>
                      <a:r>
                        <a:rPr lang="en-GB" b="1" u="none" dirty="0">
                          <a:solidFill>
                            <a:schemeClr val="accent4"/>
                          </a:solidFill>
                        </a:rPr>
                        <a:t>.</a:t>
                      </a:r>
                    </a:p>
                    <a:p>
                      <a:pPr algn="r"/>
                      <a:r>
                        <a:rPr lang="en-GB" b="1" dirty="0">
                          <a:solidFill>
                            <a:schemeClr val="accent4"/>
                          </a:solidFill>
                        </a:rPr>
                        <a:t>B × l.</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sng" strike="dblStrike" baseline="0" dirty="0">
                          <a:solidFill>
                            <a:schemeClr val="accent4"/>
                          </a:solidFill>
                        </a:rPr>
                        <a:t>B </a:t>
                      </a:r>
                      <a:r>
                        <a:rPr lang="en-GB" sz="1800" b="1" u="sng" strike="dblStrike" kern="1200" baseline="0" dirty="0">
                          <a:solidFill>
                            <a:schemeClr val="accent4"/>
                          </a:solidFill>
                          <a:latin typeface="+mn-lt"/>
                          <a:ea typeface="+mn-ea"/>
                          <a:cs typeface="+mn-cs"/>
                        </a:rPr>
                        <a:t>×</a:t>
                      </a:r>
                      <a:r>
                        <a:rPr lang="en-GB" b="1" u="sng" strike="dblStrike" baseline="0" dirty="0">
                          <a:solidFill>
                            <a:schemeClr val="accent4"/>
                          </a:solidFill>
                        </a:rPr>
                        <a:t> l</a:t>
                      </a:r>
                      <a:r>
                        <a:rPr lang="en-GB" b="1" u="sng" dirty="0">
                          <a:solidFill>
                            <a:schemeClr val="accent4"/>
                          </a:solidFill>
                        </a:rPr>
                        <a:t> × v</a:t>
                      </a:r>
                      <a:br>
                        <a:rPr lang="en-GB" b="1" dirty="0">
                          <a:solidFill>
                            <a:schemeClr val="accent4"/>
                          </a:solidFill>
                        </a:rPr>
                      </a:br>
                      <a:r>
                        <a:rPr lang="en-GB" b="1" dirty="0">
                          <a:solidFill>
                            <a:schemeClr val="accent4"/>
                          </a:solidFill>
                        </a:rPr>
                        <a:t>   </a:t>
                      </a:r>
                      <a:r>
                        <a:rPr lang="en-GB" b="1" strike="dblStrike" baseline="0" dirty="0">
                          <a:solidFill>
                            <a:schemeClr val="accent4"/>
                          </a:solidFill>
                        </a:rPr>
                        <a:t>B </a:t>
                      </a:r>
                      <a:r>
                        <a:rPr lang="en-GB" sz="1800" b="1" strike="dblStrike" kern="1200" baseline="0" dirty="0">
                          <a:solidFill>
                            <a:schemeClr val="accent4"/>
                          </a:solidFill>
                          <a:latin typeface="+mn-lt"/>
                          <a:ea typeface="+mn-ea"/>
                          <a:cs typeface="+mn-cs"/>
                        </a:rPr>
                        <a:t>×</a:t>
                      </a:r>
                      <a:r>
                        <a:rPr lang="en-GB" b="1" strike="dblStrike" baseline="0" dirty="0">
                          <a:solidFill>
                            <a:schemeClr val="accent4"/>
                          </a:solidFill>
                        </a:rPr>
                        <a:t> l</a:t>
                      </a:r>
                    </a:p>
                  </a:txBody>
                  <a:tcPr anchor="ctr">
                    <a:no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35426825"/>
              </p:ext>
            </p:extLst>
          </p:nvPr>
        </p:nvGraphicFramePr>
        <p:xfrm>
          <a:off x="6180463" y="4661129"/>
          <a:ext cx="2063272" cy="640080"/>
        </p:xfrm>
        <a:graphic>
          <a:graphicData uri="http://schemas.openxmlformats.org/drawingml/2006/table">
            <a:tbl>
              <a:tblPr firstRow="1" bandRow="1">
                <a:tableStyleId>{5C22544A-7EE6-4342-B048-85BDC9FD1C3A}</a:tableStyleId>
              </a:tblPr>
              <a:tblGrid>
                <a:gridCol w="927496">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927496">
                  <a:extLst>
                    <a:ext uri="{9D8B030D-6E8A-4147-A177-3AD203B41FA5}">
                      <a16:colId xmlns:a16="http://schemas.microsoft.com/office/drawing/2014/main" val="20002"/>
                    </a:ext>
                  </a:extLst>
                </a:gridCol>
              </a:tblGrid>
              <a:tr h="576397">
                <a:tc>
                  <a:txBody>
                    <a:bodyPr/>
                    <a:lstStyle/>
                    <a:p>
                      <a:pPr algn="r"/>
                      <a:r>
                        <a:rPr lang="en-GB" b="1" u="sng" dirty="0">
                          <a:solidFill>
                            <a:schemeClr val="accent4"/>
                          </a:solidFill>
                        </a:rPr>
                        <a:t>  E   </a:t>
                      </a:r>
                      <a:r>
                        <a:rPr lang="en-GB" b="1" u="none" dirty="0">
                          <a:solidFill>
                            <a:schemeClr val="accent4"/>
                          </a:solidFill>
                        </a:rPr>
                        <a:t>.</a:t>
                      </a:r>
                    </a:p>
                    <a:p>
                      <a:pPr algn="r"/>
                      <a:r>
                        <a:rPr lang="en-GB" b="1" dirty="0">
                          <a:solidFill>
                            <a:schemeClr val="accent4"/>
                          </a:solidFill>
                        </a:rPr>
                        <a:t>B × l.</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none" dirty="0">
                          <a:solidFill>
                            <a:schemeClr val="accent4"/>
                          </a:solidFill>
                        </a:rPr>
                        <a:t>v</a:t>
                      </a:r>
                      <a:endParaRPr lang="en-GB" b="1" u="none" strike="dblStrike" baseline="0" dirty="0">
                        <a:solidFill>
                          <a:schemeClr val="accent4"/>
                        </a:solidFill>
                      </a:endParaRPr>
                    </a:p>
                  </a:txBody>
                  <a:tcPr anchor="ctr">
                    <a:noFill/>
                  </a:tcPr>
                </a:tc>
                <a:extLst>
                  <a:ext uri="{0D108BD9-81ED-4DB2-BD59-A6C34878D82A}">
                    <a16:rowId xmlns:a16="http://schemas.microsoft.com/office/drawing/2014/main" val="10000"/>
                  </a:ext>
                </a:extLst>
              </a:tr>
            </a:tbl>
          </a:graphicData>
        </a:graphic>
      </p:graphicFrame>
      <p:sp>
        <p:nvSpPr>
          <p:cNvPr id="35" name="Text Box 32"/>
          <p:cNvSpPr txBox="1">
            <a:spLocks noChangeArrowheads="1"/>
          </p:cNvSpPr>
          <p:nvPr/>
        </p:nvSpPr>
        <p:spPr bwMode="auto">
          <a:xfrm>
            <a:off x="41275" y="5562600"/>
            <a:ext cx="3581400"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reverse the formula:</a:t>
            </a:r>
            <a:endParaRPr lang="en-GB" dirty="0">
              <a:solidFill>
                <a:schemeClr val="accent4"/>
              </a:solidFill>
              <a:latin typeface="Lucida Handwriting" pitchFamily="66" charset="0"/>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2556860396"/>
              </p:ext>
            </p:extLst>
          </p:nvPr>
        </p:nvGraphicFramePr>
        <p:xfrm>
          <a:off x="6376540" y="5442883"/>
          <a:ext cx="1709284" cy="640080"/>
        </p:xfrm>
        <a:graphic>
          <a:graphicData uri="http://schemas.openxmlformats.org/drawingml/2006/table">
            <a:tbl>
              <a:tblPr firstRow="1" bandRow="1">
                <a:tableStyleId>{5C22544A-7EE6-4342-B048-85BDC9FD1C3A}</a:tableStyleId>
              </a:tblPr>
              <a:tblGrid>
                <a:gridCol w="75050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750502">
                  <a:extLst>
                    <a:ext uri="{9D8B030D-6E8A-4147-A177-3AD203B41FA5}">
                      <a16:colId xmlns:a16="http://schemas.microsoft.com/office/drawing/2014/main" val="20002"/>
                    </a:ext>
                  </a:extLst>
                </a:gridCol>
              </a:tblGrid>
              <a:tr h="288032">
                <a:tc>
                  <a:txBody>
                    <a:bodyPr/>
                    <a:lstStyle/>
                    <a:p>
                      <a:pPr algn="r"/>
                      <a:r>
                        <a:rPr lang="en-GB" b="1" u="none" dirty="0">
                          <a:solidFill>
                            <a:srgbClr val="FF0000"/>
                          </a:solidFill>
                        </a:rPr>
                        <a:t>v</a:t>
                      </a:r>
                      <a:endParaRPr lang="en-GB" b="1" dirty="0">
                        <a:solidFill>
                          <a:srgbClr val="FF0000"/>
                        </a:solidFill>
                      </a:endParaRPr>
                    </a:p>
                  </a:txBody>
                  <a:tcPr anchor="ctr">
                    <a:noFill/>
                  </a:tcPr>
                </a:tc>
                <a:tc>
                  <a:txBody>
                    <a:bodyPr/>
                    <a:lstStyle/>
                    <a:p>
                      <a:pPr algn="ctr"/>
                      <a:r>
                        <a:rPr lang="en-GB" b="1" dirty="0">
                          <a:solidFill>
                            <a:srgbClr val="FF0000"/>
                          </a:solidFill>
                        </a:rPr>
                        <a:t>=</a:t>
                      </a:r>
                    </a:p>
                  </a:txBody>
                  <a:tcPr anchor="ctr">
                    <a:noFill/>
                  </a:tcPr>
                </a:tc>
                <a:tc>
                  <a:txBody>
                    <a:bodyPr/>
                    <a:lstStyle/>
                    <a:p>
                      <a:pPr algn="l"/>
                      <a:r>
                        <a:rPr lang="en-GB" b="1" u="sng" dirty="0">
                          <a:solidFill>
                            <a:srgbClr val="FF0000"/>
                          </a:solidFill>
                        </a:rPr>
                        <a:t>  E   </a:t>
                      </a:r>
                      <a:r>
                        <a:rPr lang="en-GB" b="1" u="none" dirty="0">
                          <a:solidFill>
                            <a:schemeClr val="bg1"/>
                          </a:solidFill>
                        </a:rPr>
                        <a:t>.</a:t>
                      </a:r>
                    </a:p>
                    <a:p>
                      <a:pPr algn="l"/>
                      <a:r>
                        <a:rPr lang="en-GB" b="1" dirty="0">
                          <a:solidFill>
                            <a:srgbClr val="FF0000"/>
                          </a:solidFill>
                        </a:rPr>
                        <a:t>B × l</a:t>
                      </a:r>
                      <a:endParaRPr lang="en-GB" b="1" u="none" strike="dblStrike" baseline="0" dirty="0">
                        <a:solidFill>
                          <a:srgbClr val="FF0000"/>
                        </a:solidFill>
                      </a:endParaRPr>
                    </a:p>
                  </a:txBody>
                  <a:tcPr anchor="ctr">
                    <a:noFill/>
                  </a:tcPr>
                </a:tc>
                <a:extLst>
                  <a:ext uri="{0D108BD9-81ED-4DB2-BD59-A6C34878D82A}">
                    <a16:rowId xmlns:a16="http://schemas.microsoft.com/office/drawing/2014/main" val="10000"/>
                  </a:ext>
                </a:extLst>
              </a:tr>
            </a:tbl>
          </a:graphicData>
        </a:graphic>
      </p:graphicFrame>
      <p:sp>
        <p:nvSpPr>
          <p:cNvPr id="14" name="Rectangle 2"/>
          <p:cNvSpPr txBox="1">
            <a:spLocks noChangeArrowheads="1"/>
          </p:cNvSpPr>
          <p:nvPr/>
        </p:nvSpPr>
        <p:spPr>
          <a:xfrm>
            <a:off x="1043608" y="458788"/>
            <a:ext cx="6948487" cy="765175"/>
          </a:xfrm>
          <a:prstGeom prst="rect">
            <a:avLst/>
          </a:prstGeom>
        </p:spPr>
        <p:txBody>
          <a:bodyP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latin typeface="+mn-lt"/>
              </a:rPr>
              <a:t>Example 3</a:t>
            </a:r>
          </a:p>
        </p:txBody>
      </p:sp>
      <p:sp>
        <p:nvSpPr>
          <p:cNvPr id="15391"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Indices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Basically, they are a shorthand way of writing multiplications of the same number.</a:t>
                </a:r>
              </a:p>
              <a:p>
                <a:pPr marL="0" indent="0">
                  <a:spcBef>
                    <a:spcPts val="0"/>
                  </a:spcBef>
                  <a:spcAft>
                    <a:spcPts val="1200"/>
                  </a:spcAft>
                  <a:buNone/>
                </a:pPr>
                <a:r>
                  <a:rPr lang="en-GB" sz="2400" dirty="0"/>
                  <a:t>So, suppose we have </a:t>
                </a:r>
                <a14:m>
                  <m:oMath xmlns:m="http://schemas.openxmlformats.org/officeDocument/2006/math">
                    <m:r>
                      <a:rPr lang="en-GB" sz="2400" i="1"/>
                      <m:t>4×4×4</m:t>
                    </m:r>
                  </m:oMath>
                </a14:m>
                <a:endParaRPr lang="en-GB" sz="2400" dirty="0"/>
              </a:p>
              <a:p>
                <a:pPr marL="0" indent="0">
                  <a:spcBef>
                    <a:spcPts val="0"/>
                  </a:spcBef>
                  <a:spcAft>
                    <a:spcPts val="1200"/>
                  </a:spcAft>
                  <a:buNone/>
                </a:pPr>
                <a:r>
                  <a:rPr lang="en-GB" sz="2400" dirty="0"/>
                  <a:t>We write this as “4 to the power 3”:</a:t>
                </a:r>
              </a:p>
              <a:p>
                <a:pPr marL="0" indent="0" algn="ctr">
                  <a:spcBef>
                    <a:spcPts val="0"/>
                  </a:spcBef>
                  <a:spcAft>
                    <a:spcPts val="1200"/>
                  </a:spcAft>
                  <a:buNone/>
                </a:pPr>
                <a:r>
                  <a:rPr lang="en-GB" sz="2400" b="1" dirty="0">
                    <a:solidFill>
                      <a:srgbClr val="FF0000"/>
                    </a:solidFill>
                  </a:rPr>
                  <a:t>4</a:t>
                </a:r>
                <a:r>
                  <a:rPr lang="en-GB" sz="2400" b="1" baseline="30000" dirty="0">
                    <a:solidFill>
                      <a:srgbClr val="FF0000"/>
                    </a:solidFill>
                  </a:rPr>
                  <a:t>3</a:t>
                </a:r>
                <a:endParaRPr lang="en-GB" sz="2400" b="1" dirty="0">
                  <a:solidFill>
                    <a:srgbClr val="FF0000"/>
                  </a:solidFill>
                </a:endParaRPr>
              </a:p>
              <a:p>
                <a:pPr marL="0" indent="0">
                  <a:spcBef>
                    <a:spcPts val="0"/>
                  </a:spcBef>
                  <a:spcAft>
                    <a:spcPts val="1200"/>
                  </a:spcAft>
                  <a:buNone/>
                </a:pPr>
                <a:r>
                  <a:rPr lang="en-GB" sz="2400" dirty="0"/>
                  <a:t>So</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0" smtClean="0">
                          <a:solidFill>
                            <a:srgbClr val="FF0000"/>
                          </a:solidFill>
                        </a:rPr>
                        <m:t>𝟒</m:t>
                      </m:r>
                      <m:r>
                        <a:rPr lang="en-GB" sz="2400" b="1" i="0" smtClean="0">
                          <a:solidFill>
                            <a:srgbClr val="FF0000"/>
                          </a:solidFill>
                        </a:rPr>
                        <m:t>×</m:t>
                      </m:r>
                      <m:r>
                        <a:rPr lang="en-GB" sz="2400" b="1" i="0" smtClean="0">
                          <a:solidFill>
                            <a:srgbClr val="FF0000"/>
                          </a:solidFill>
                        </a:rPr>
                        <m:t>𝟒</m:t>
                      </m:r>
                      <m:r>
                        <a:rPr lang="en-GB" sz="2400" b="1" i="0" smtClean="0">
                          <a:solidFill>
                            <a:srgbClr val="FF0000"/>
                          </a:solidFill>
                        </a:rPr>
                        <m:t>×</m:t>
                      </m:r>
                      <m:r>
                        <a:rPr lang="en-GB" sz="2400" b="1" i="0" smtClean="0">
                          <a:solidFill>
                            <a:srgbClr val="FF0000"/>
                          </a:solidFill>
                        </a:rPr>
                        <m:t>𝟒</m:t>
                      </m:r>
                      <m:r>
                        <a:rPr lang="en-GB" sz="2400" b="1" i="0" smtClean="0">
                          <a:solidFill>
                            <a:srgbClr val="FF0000"/>
                          </a:solidFill>
                        </a:rPr>
                        <m:t>=</m:t>
                      </m:r>
                      <m:sSup>
                        <m:sSupPr>
                          <m:ctrlPr>
                            <a:rPr lang="en-GB" sz="2400" b="1">
                              <a:solidFill>
                                <a:srgbClr val="FF0000"/>
                              </a:solidFill>
                            </a:rPr>
                          </m:ctrlPr>
                        </m:sSupPr>
                        <m:e>
                          <m:r>
                            <a:rPr lang="en-GB" sz="2400" b="1" i="0">
                              <a:solidFill>
                                <a:srgbClr val="FF0000"/>
                              </a:solidFill>
                            </a:rPr>
                            <m:t>𝟒</m:t>
                          </m:r>
                        </m:e>
                        <m:sup>
                          <m:r>
                            <a:rPr lang="en-GB" sz="2400" b="1" i="0">
                              <a:solidFill>
                                <a:srgbClr val="FF0000"/>
                              </a:solidFill>
                            </a:rPr>
                            <m:t>𝟑</m:t>
                          </m:r>
                        </m:sup>
                      </m:sSup>
                    </m:oMath>
                  </m:oMathPara>
                </a14:m>
                <a:endParaRPr lang="en-GB" sz="2400" b="1" dirty="0"/>
              </a:p>
              <a:p>
                <a:pPr marL="0" indent="0">
                  <a:spcBef>
                    <a:spcPts val="0"/>
                  </a:spcBef>
                  <a:spcAft>
                    <a:spcPts val="1200"/>
                  </a:spcAft>
                  <a:buNone/>
                </a:pPr>
                <a:r>
                  <a:rPr lang="en-GB" sz="2400" dirty="0"/>
                  <a:t>The superscripted number 3 is called the power or index. Note that the plural of index is indices.</a:t>
                </a: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9144000"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97093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Indices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Indices can be positive or negative and we generally use them in electrical science to express very large or very small numbers easily.</a:t>
            </a:r>
          </a:p>
          <a:p>
            <a:pPr marL="0" indent="0">
              <a:spcBef>
                <a:spcPts val="0"/>
              </a:spcBef>
              <a:spcAft>
                <a:spcPts val="1200"/>
              </a:spcAft>
              <a:buNone/>
            </a:pPr>
            <a:r>
              <a:rPr lang="en-GB" sz="2400" dirty="0"/>
              <a:t>For example, a typical microwave motion detector uses a frequency of </a:t>
            </a:r>
            <a:r>
              <a:rPr lang="en-GB" sz="2400" b="1" dirty="0">
                <a:solidFill>
                  <a:srgbClr val="FF0000"/>
                </a:solidFill>
              </a:rPr>
              <a:t>2 420 000 000Hz</a:t>
            </a:r>
            <a:r>
              <a:rPr lang="en-GB" sz="2400" dirty="0"/>
              <a:t>. If you were to have to write numbers of this magnitude or input them into a calculator regularly it would be quite a chore. By using indices, the number could be written as:</a:t>
            </a:r>
          </a:p>
          <a:p>
            <a:pPr marL="0" indent="0" algn="ctr">
              <a:spcBef>
                <a:spcPts val="0"/>
              </a:spcBef>
              <a:spcAft>
                <a:spcPts val="1200"/>
              </a:spcAft>
              <a:buNone/>
            </a:pPr>
            <a:r>
              <a:rPr lang="en-GB" sz="2400" b="1" dirty="0">
                <a:solidFill>
                  <a:srgbClr val="FF0000"/>
                </a:solidFill>
              </a:rPr>
              <a:t>2.42 x 10</a:t>
            </a:r>
            <a:r>
              <a:rPr lang="en-GB" sz="2400" b="1" baseline="30000" dirty="0">
                <a:solidFill>
                  <a:srgbClr val="FF0000"/>
                </a:solidFill>
              </a:rPr>
              <a:t>9</a:t>
            </a:r>
            <a:r>
              <a:rPr lang="en-GB" sz="2400" b="1" dirty="0">
                <a:solidFill>
                  <a:srgbClr val="FF0000"/>
                </a:solidFill>
              </a:rPr>
              <a:t> Hz</a:t>
            </a:r>
            <a:endParaRPr lang="en-GB" sz="2400" dirty="0">
              <a:solidFill>
                <a:srgbClr val="FF0000"/>
              </a:solidFill>
            </a:endParaRPr>
          </a:p>
          <a:p>
            <a:pPr marL="0" indent="0">
              <a:spcBef>
                <a:spcPts val="0"/>
              </a:spcBef>
              <a:spcAft>
                <a:spcPts val="1200"/>
              </a:spcAft>
              <a:buNone/>
            </a:pPr>
            <a:r>
              <a:rPr lang="en-GB" sz="2400" dirty="0"/>
              <a:t>Effectively, the </a:t>
            </a:r>
            <a:r>
              <a:rPr lang="en-GB" sz="2400" b="1" dirty="0">
                <a:solidFill>
                  <a:srgbClr val="FF0000"/>
                </a:solidFill>
              </a:rPr>
              <a:t>10</a:t>
            </a:r>
            <a:r>
              <a:rPr lang="en-GB" sz="2400" b="1" baseline="30000" dirty="0">
                <a:solidFill>
                  <a:srgbClr val="FF0000"/>
                </a:solidFill>
              </a:rPr>
              <a:t>9</a:t>
            </a:r>
            <a:r>
              <a:rPr lang="en-GB" sz="2400" dirty="0"/>
              <a:t> means that the decimal place, which is initially at the extreme right of the number, is moved 9 places to the </a:t>
            </a:r>
            <a:r>
              <a:rPr lang="en-GB" sz="2400" b="1" dirty="0">
                <a:solidFill>
                  <a:srgbClr val="FF0000"/>
                </a:solidFill>
              </a:rPr>
              <a:t>left</a:t>
            </a:r>
            <a:r>
              <a:rPr lang="en-GB" sz="2400" dirty="0"/>
              <a:t>.</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54248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Indices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Another example is that the resistivity of copper is </a:t>
            </a:r>
            <a:r>
              <a:rPr lang="en-GB" sz="2400" b="1" dirty="0">
                <a:solidFill>
                  <a:srgbClr val="FF0000"/>
                </a:solidFill>
              </a:rPr>
              <a:t>0.000 000 017 2 ohm/metre</a:t>
            </a:r>
            <a:r>
              <a:rPr lang="en-GB" sz="2400" b="1" baseline="30000" dirty="0">
                <a:solidFill>
                  <a:srgbClr val="FF0000"/>
                </a:solidFill>
              </a:rPr>
              <a:t>3</a:t>
            </a:r>
            <a:r>
              <a:rPr lang="en-GB" sz="2400" dirty="0"/>
              <a:t>. Again, to write and input these numbers would be quite a chore. By using negative indices, the number could be written as:</a:t>
            </a:r>
          </a:p>
          <a:p>
            <a:pPr marL="0" indent="0" algn="ctr">
              <a:spcBef>
                <a:spcPts val="0"/>
              </a:spcBef>
              <a:spcAft>
                <a:spcPts val="1200"/>
              </a:spcAft>
              <a:buNone/>
            </a:pPr>
            <a:r>
              <a:rPr lang="en-GB" sz="2400" b="1" dirty="0">
                <a:solidFill>
                  <a:srgbClr val="FF0000"/>
                </a:solidFill>
              </a:rPr>
              <a:t>17.2 10</a:t>
            </a:r>
            <a:r>
              <a:rPr lang="en-GB" sz="2400" b="1" baseline="30000" dirty="0">
                <a:solidFill>
                  <a:srgbClr val="FF0000"/>
                </a:solidFill>
              </a:rPr>
              <a:t>-9</a:t>
            </a:r>
            <a:r>
              <a:rPr lang="en-GB" sz="2400" b="1" dirty="0">
                <a:solidFill>
                  <a:srgbClr val="FF0000"/>
                </a:solidFill>
              </a:rPr>
              <a:t> ohm/metre</a:t>
            </a:r>
            <a:r>
              <a:rPr lang="en-GB" sz="2400" b="1" baseline="30000" dirty="0">
                <a:solidFill>
                  <a:srgbClr val="FF0000"/>
                </a:solidFill>
              </a:rPr>
              <a:t>3</a:t>
            </a:r>
            <a:endParaRPr lang="en-GB" sz="2400" dirty="0">
              <a:solidFill>
                <a:srgbClr val="FF0000"/>
              </a:solidFill>
            </a:endParaRPr>
          </a:p>
          <a:p>
            <a:pPr marL="0" indent="0">
              <a:spcBef>
                <a:spcPts val="0"/>
              </a:spcBef>
              <a:spcAft>
                <a:spcPts val="1200"/>
              </a:spcAft>
              <a:buNone/>
            </a:pPr>
            <a:r>
              <a:rPr lang="en-GB" sz="2400" dirty="0"/>
              <a:t>Effectively, the </a:t>
            </a:r>
            <a:r>
              <a:rPr lang="en-GB" sz="2400" b="1" dirty="0">
                <a:solidFill>
                  <a:srgbClr val="FF0000"/>
                </a:solidFill>
              </a:rPr>
              <a:t>10</a:t>
            </a:r>
            <a:r>
              <a:rPr lang="en-GB" sz="2400" b="1" baseline="30000" dirty="0">
                <a:solidFill>
                  <a:srgbClr val="FF0000"/>
                </a:solidFill>
              </a:rPr>
              <a:t>-9</a:t>
            </a:r>
            <a:r>
              <a:rPr lang="en-GB" sz="2400" dirty="0"/>
              <a:t> means that the decimal place, which is initially at the left end of the number, is moved 9 places to the </a:t>
            </a:r>
            <a:r>
              <a:rPr lang="en-GB" sz="2400" b="1" dirty="0">
                <a:solidFill>
                  <a:srgbClr val="FF0000"/>
                </a:solidFill>
              </a:rPr>
              <a:t>right</a:t>
            </a:r>
            <a:r>
              <a:rPr lang="en-GB" sz="2400" dirty="0"/>
              <a:t>.</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32307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Notation</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b="1" dirty="0"/>
              <a:t>Standard Form or Scientific Notation</a:t>
            </a:r>
            <a:r>
              <a:rPr lang="en-GB" sz="2400" dirty="0"/>
              <a:t>: A number written with one digit to the left of the decimal point and multiplied by 10 raised to some power is written in standard form or with scientific notation. For example:</a:t>
            </a:r>
          </a:p>
          <a:p>
            <a:pPr marL="0" indent="0" algn="ctr">
              <a:spcBef>
                <a:spcPts val="0"/>
              </a:spcBef>
              <a:spcAft>
                <a:spcPts val="1200"/>
              </a:spcAft>
              <a:buNone/>
            </a:pPr>
            <a:r>
              <a:rPr lang="en-GB" sz="2400" b="1" dirty="0">
                <a:solidFill>
                  <a:srgbClr val="FF0000"/>
                </a:solidFill>
              </a:rPr>
              <a:t>43712 = 4.3712 x 10</a:t>
            </a:r>
            <a:r>
              <a:rPr lang="en-GB" sz="2400" b="1" baseline="30000" dirty="0">
                <a:solidFill>
                  <a:srgbClr val="FF0000"/>
                </a:solidFill>
              </a:rPr>
              <a:t>4</a:t>
            </a:r>
            <a:endParaRPr lang="en-GB" sz="2400" dirty="0">
              <a:solidFill>
                <a:srgbClr val="FF0000"/>
              </a:solidFill>
            </a:endParaRPr>
          </a:p>
          <a:p>
            <a:pPr marL="0" indent="0" algn="ctr">
              <a:spcBef>
                <a:spcPts val="0"/>
              </a:spcBef>
              <a:spcAft>
                <a:spcPts val="1200"/>
              </a:spcAft>
              <a:buNone/>
            </a:pPr>
            <a:r>
              <a:rPr lang="en-GB" sz="2400" b="1" dirty="0">
                <a:solidFill>
                  <a:srgbClr val="FF0000"/>
                </a:solidFill>
              </a:rPr>
              <a:t>0.036 = 3.6 x 10</a:t>
            </a:r>
            <a:r>
              <a:rPr lang="en-GB" sz="2400" b="1" baseline="30000" dirty="0">
                <a:solidFill>
                  <a:srgbClr val="FF0000"/>
                </a:solidFill>
              </a:rPr>
              <a:t>-2</a:t>
            </a:r>
            <a:endParaRPr lang="en-GB" sz="2400" dirty="0">
              <a:solidFill>
                <a:srgbClr val="FF0000"/>
              </a:solidFill>
            </a:endParaRPr>
          </a:p>
          <a:p>
            <a:pPr marL="0" indent="0">
              <a:spcBef>
                <a:spcPts val="0"/>
              </a:spcBef>
              <a:spcAft>
                <a:spcPts val="1200"/>
              </a:spcAft>
              <a:buNone/>
            </a:pPr>
            <a:r>
              <a:rPr lang="en-GB" sz="2400" b="1" dirty="0"/>
              <a:t>Engineering Notation</a:t>
            </a:r>
            <a:r>
              <a:rPr lang="en-GB" sz="2400" dirty="0"/>
              <a:t>: is like scientific notation except that the power of ten is always a multiple of 3. For example:</a:t>
            </a:r>
          </a:p>
          <a:p>
            <a:pPr marL="0" indent="0" algn="ctr">
              <a:spcBef>
                <a:spcPts val="0"/>
              </a:spcBef>
              <a:spcAft>
                <a:spcPts val="1200"/>
              </a:spcAft>
              <a:buNone/>
            </a:pPr>
            <a:r>
              <a:rPr lang="en-GB" sz="2400" b="1" dirty="0">
                <a:solidFill>
                  <a:srgbClr val="FF0000"/>
                </a:solidFill>
              </a:rPr>
              <a:t>43712 = 43.712x 10</a:t>
            </a:r>
            <a:r>
              <a:rPr lang="en-GB" sz="2400" b="1" baseline="30000" dirty="0">
                <a:solidFill>
                  <a:srgbClr val="FF0000"/>
                </a:solidFill>
              </a:rPr>
              <a:t>3</a:t>
            </a:r>
            <a:r>
              <a:rPr lang="en-GB" sz="2400" b="1" dirty="0">
                <a:solidFill>
                  <a:srgbClr val="FF0000"/>
                </a:solidFill>
              </a:rPr>
              <a:t> = 0.043712 x 10</a:t>
            </a:r>
            <a:r>
              <a:rPr lang="en-GB" sz="2400" b="1" baseline="30000" dirty="0">
                <a:solidFill>
                  <a:srgbClr val="FF0000"/>
                </a:solidFill>
              </a:rPr>
              <a:t>6</a:t>
            </a:r>
            <a:endParaRPr lang="en-GB" sz="2400" dirty="0">
              <a:solidFill>
                <a:srgbClr val="FF0000"/>
              </a:solidFill>
            </a:endParaRPr>
          </a:p>
          <a:p>
            <a:pPr marL="0" indent="0" algn="ctr">
              <a:spcBef>
                <a:spcPts val="0"/>
              </a:spcBef>
              <a:spcAft>
                <a:spcPts val="1200"/>
              </a:spcAft>
              <a:buNone/>
            </a:pPr>
            <a:r>
              <a:rPr lang="en-GB" sz="2400" b="1" dirty="0">
                <a:solidFill>
                  <a:srgbClr val="FF0000"/>
                </a:solidFill>
              </a:rPr>
              <a:t>0.036 = 36 x 10</a:t>
            </a:r>
            <a:r>
              <a:rPr lang="en-GB" sz="2400" b="1" baseline="30000" dirty="0">
                <a:solidFill>
                  <a:srgbClr val="FF0000"/>
                </a:solidFill>
              </a:rPr>
              <a:t>-3</a:t>
            </a:r>
            <a:r>
              <a:rPr lang="en-GB" sz="2400" b="1" dirty="0">
                <a:solidFill>
                  <a:srgbClr val="FF0000"/>
                </a:solidFill>
              </a:rPr>
              <a:t> = 36000 x 10</a:t>
            </a:r>
            <a:r>
              <a:rPr lang="en-GB" sz="2400" b="1" baseline="30000" dirty="0">
                <a:solidFill>
                  <a:srgbClr val="FF0000"/>
                </a:solidFill>
              </a:rPr>
              <a:t>-6</a:t>
            </a:r>
            <a:endParaRPr lang="en-GB" sz="2400" dirty="0">
              <a:solidFill>
                <a:srgbClr val="FF0000"/>
              </a:solidFill>
            </a:endParaRPr>
          </a:p>
          <a:p>
            <a:pPr marL="0" indent="0">
              <a:spcBef>
                <a:spcPts val="0"/>
              </a:spcBef>
              <a:spcAft>
                <a:spcPts val="1200"/>
              </a:spcAft>
              <a:buNone/>
            </a:pPr>
            <a:r>
              <a:rPr lang="en-GB" sz="2400" dirty="0"/>
              <a:t>In electrical installation, we generally use engineering notation.</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03139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Fractions</a:t>
            </a:r>
          </a:p>
        </p:txBody>
      </p:sp>
      <p:sp>
        <p:nvSpPr>
          <p:cNvPr id="227331" name="Rectangle 3"/>
          <p:cNvSpPr>
            <a:spLocks noGrp="1" noChangeArrowheads="1"/>
          </p:cNvSpPr>
          <p:nvPr>
            <p:ph type="body" sz="half" idx="1"/>
          </p:nvPr>
        </p:nvSpPr>
        <p:spPr>
          <a:xfrm>
            <a:off x="-1" y="1457324"/>
            <a:ext cx="9144000" cy="1899667"/>
          </a:xfrm>
        </p:spPr>
        <p:txBody>
          <a:bodyPr lIns="360000" rIns="360000"/>
          <a:lstStyle/>
          <a:p>
            <a:pPr marL="0" indent="0">
              <a:spcBef>
                <a:spcPts val="0"/>
              </a:spcBef>
              <a:spcAft>
                <a:spcPts val="1200"/>
              </a:spcAft>
              <a:buNone/>
            </a:pPr>
            <a:r>
              <a:rPr lang="en-GB" sz="2400" dirty="0"/>
              <a:t>Fractions can be classified in two ways:</a:t>
            </a:r>
          </a:p>
          <a:p>
            <a:pPr lvl="0">
              <a:spcBef>
                <a:spcPts val="0"/>
              </a:spcBef>
              <a:spcAft>
                <a:spcPts val="1200"/>
              </a:spcAft>
            </a:pPr>
            <a:r>
              <a:rPr lang="en-GB" sz="2400" dirty="0"/>
              <a:t>Vulgar fractions</a:t>
            </a:r>
          </a:p>
          <a:p>
            <a:pPr lvl="0">
              <a:spcBef>
                <a:spcPts val="0"/>
              </a:spcBef>
              <a:spcAft>
                <a:spcPts val="1200"/>
              </a:spcAft>
            </a:pPr>
            <a:r>
              <a:rPr lang="en-GB" sz="2400" dirty="0"/>
              <a:t>Decimal fractions</a:t>
            </a:r>
            <a:endParaRPr lang="en-GB" sz="2400" dirty="0">
              <a:effectLst/>
            </a:endParaRP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Triangles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7380313" cy="5400676"/>
              </a:xfrm>
            </p:spPr>
            <p:txBody>
              <a:bodyPr lIns="360000" rIns="360000"/>
              <a:lstStyle/>
              <a:p>
                <a:pPr marL="0" indent="0">
                  <a:spcBef>
                    <a:spcPts val="0"/>
                  </a:spcBef>
                  <a:spcAft>
                    <a:spcPts val="1200"/>
                  </a:spcAft>
                  <a:buNone/>
                </a:pPr>
                <a:r>
                  <a:rPr lang="en-GB" sz="2400" b="1" dirty="0"/>
                  <a:t>Pythagoras' theorem</a:t>
                </a:r>
                <a:r>
                  <a:rPr lang="en-GB" sz="2400" dirty="0"/>
                  <a:t> states that for all right-angled triangles, </a:t>
                </a:r>
                <a:r>
                  <a:rPr lang="en-GB" sz="2400" b="1" i="1" dirty="0"/>
                  <a:t>‘The square on the hypotenuse is equal to the sum of the squares on the other two sides’</a:t>
                </a:r>
                <a:r>
                  <a:rPr lang="en-GB" sz="2400" dirty="0"/>
                  <a:t>.</a:t>
                </a:r>
              </a:p>
              <a:p>
                <a:pPr marL="0" indent="0">
                  <a:spcBef>
                    <a:spcPts val="0"/>
                  </a:spcBef>
                  <a:spcAft>
                    <a:spcPts val="1200"/>
                  </a:spcAft>
                  <a:buNone/>
                </a:pPr>
                <a:r>
                  <a:rPr lang="en-GB" sz="2400" dirty="0"/>
                  <a:t>The hypotenuse is the longest side and it's always opposite the right angle.</a:t>
                </a:r>
              </a:p>
              <a:p>
                <a:pPr marL="0" indent="0">
                  <a:spcBef>
                    <a:spcPts val="0"/>
                  </a:spcBef>
                  <a:spcAft>
                    <a:spcPts val="1200"/>
                  </a:spcAft>
                  <a:buNone/>
                </a:pPr>
                <a:r>
                  <a:rPr lang="en-GB" sz="2400" dirty="0"/>
                  <a:t>If we draw a square on each side of a right‑angled triangle, Pythagoras found that the combined areas of sides A and B (see the diagram to the right) will equal the area of the square on the hypotenuse, side C in this case.</a:t>
                </a:r>
              </a:p>
              <a:p>
                <a:pPr marL="0" indent="0">
                  <a:spcBef>
                    <a:spcPts val="0"/>
                  </a:spcBef>
                  <a:spcAft>
                    <a:spcPts val="1200"/>
                  </a:spcAft>
                  <a:buNone/>
                </a:pPr>
                <a:r>
                  <a:rPr lang="en-GB" sz="2400" dirty="0"/>
                  <a:t>This gives the relationship: </a:t>
                </a:r>
                <a14:m>
                  <m:oMath xmlns:m="http://schemas.openxmlformats.org/officeDocument/2006/math">
                    <m:sSup>
                      <m:sSupPr>
                        <m:ctrlPr>
                          <a:rPr lang="en-GB" sz="2400" b="1" i="1" smtClean="0">
                            <a:solidFill>
                              <a:srgbClr val="FF0000"/>
                            </a:solidFill>
                          </a:rPr>
                        </m:ctrlPr>
                      </m:sSupPr>
                      <m:e>
                        <m:r>
                          <a:rPr lang="en-GB" sz="2400" b="1" i="1">
                            <a:solidFill>
                              <a:srgbClr val="FF0000"/>
                            </a:solidFill>
                          </a:rPr>
                          <m:t>𝐂</m:t>
                        </m:r>
                      </m:e>
                      <m:sup>
                        <m:r>
                          <a:rPr lang="en-GB" sz="2400" b="1" i="1">
                            <a:solidFill>
                              <a:srgbClr val="FF0000"/>
                            </a:solidFill>
                          </a:rPr>
                          <m:t>𝟐</m:t>
                        </m:r>
                      </m:sup>
                    </m:sSup>
                    <m:r>
                      <a:rPr lang="en-GB" sz="2400" b="1">
                        <a:solidFill>
                          <a:srgbClr val="FF0000"/>
                        </a:solidFill>
                      </a:rPr>
                      <m:t>=</m:t>
                    </m:r>
                    <m:sSup>
                      <m:sSupPr>
                        <m:ctrlPr>
                          <a:rPr lang="en-GB" sz="2400" b="1" i="1">
                            <a:solidFill>
                              <a:srgbClr val="FF0000"/>
                            </a:solidFill>
                          </a:rPr>
                        </m:ctrlPr>
                      </m:sSupPr>
                      <m:e>
                        <m:r>
                          <a:rPr lang="en-GB" sz="2400" b="1" i="1">
                            <a:solidFill>
                              <a:srgbClr val="FF0000"/>
                            </a:solidFill>
                          </a:rPr>
                          <m:t>𝐀</m:t>
                        </m:r>
                      </m:e>
                      <m:sup>
                        <m:r>
                          <a:rPr lang="en-GB" sz="2400" b="1" i="1">
                            <a:solidFill>
                              <a:srgbClr val="FF0000"/>
                            </a:solidFill>
                          </a:rPr>
                          <m:t>𝟐</m:t>
                        </m:r>
                      </m:sup>
                    </m:sSup>
                    <m:r>
                      <a:rPr lang="en-GB" sz="2400" b="1">
                        <a:solidFill>
                          <a:srgbClr val="FF0000"/>
                        </a:solidFill>
                      </a:rPr>
                      <m:t>+</m:t>
                    </m:r>
                    <m:sSup>
                      <m:sSupPr>
                        <m:ctrlPr>
                          <a:rPr lang="en-GB" sz="2400" b="1" i="1">
                            <a:solidFill>
                              <a:srgbClr val="FF0000"/>
                            </a:solidFill>
                          </a:rPr>
                        </m:ctrlPr>
                      </m:sSupPr>
                      <m:e>
                        <m:r>
                          <a:rPr lang="en-GB" sz="2400" b="1" i="1">
                            <a:solidFill>
                              <a:srgbClr val="FF0000"/>
                            </a:solidFill>
                          </a:rPr>
                          <m:t>𝐁</m:t>
                        </m:r>
                      </m:e>
                      <m:sup>
                        <m:r>
                          <a:rPr lang="en-GB" sz="2400" b="1" i="1">
                            <a:solidFill>
                              <a:srgbClr val="FF0000"/>
                            </a:solidFill>
                          </a:rPr>
                          <m:t>𝟐</m:t>
                        </m:r>
                      </m:sup>
                    </m:sSup>
                  </m:oMath>
                </a14:m>
                <a:endParaRPr lang="en-GB" sz="2400" dirty="0"/>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7380313"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5" name="Picture 4">
            <a:extLst>
              <a:ext uri="{FF2B5EF4-FFF2-40B4-BE49-F238E27FC236}">
                <a16:creationId xmlns:a16="http://schemas.microsoft.com/office/drawing/2014/main" id="{099F8F78-3CF5-4B1C-99AB-887051DD9666}"/>
              </a:ext>
            </a:extLst>
          </p:cNvPr>
          <p:cNvPicPr/>
          <p:nvPr/>
        </p:nvPicPr>
        <p:blipFill>
          <a:blip r:embed="rId3"/>
          <a:stretch>
            <a:fillRect/>
          </a:stretch>
        </p:blipFill>
        <p:spPr>
          <a:xfrm>
            <a:off x="6995055" y="1628800"/>
            <a:ext cx="2124710" cy="1950720"/>
          </a:xfrm>
          <a:prstGeom prst="rect">
            <a:avLst/>
          </a:prstGeom>
        </p:spPr>
      </p:pic>
    </p:spTree>
    <p:extLst>
      <p:ext uri="{BB962C8B-B14F-4D97-AF65-F5344CB8AC3E}">
        <p14:creationId xmlns:p14="http://schemas.microsoft.com/office/powerpoint/2010/main" val="420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6A5891-8461-4D58-98FF-3C3AF1A3069B}"/>
              </a:ext>
            </a:extLst>
          </p:cNvPr>
          <p:cNvPicPr/>
          <p:nvPr/>
        </p:nvPicPr>
        <p:blipFill>
          <a:blip r:embed="rId2"/>
          <a:stretch>
            <a:fillRect/>
          </a:stretch>
        </p:blipFill>
        <p:spPr>
          <a:xfrm>
            <a:off x="7524328" y="2636912"/>
            <a:ext cx="1619671" cy="2040632"/>
          </a:xfrm>
          <a:prstGeom prst="rect">
            <a:avLst/>
          </a:prstGeom>
        </p:spPr>
      </p:pic>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Trigonometry</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7524328" cy="5400676"/>
              </a:xfrm>
            </p:spPr>
            <p:txBody>
              <a:bodyPr lIns="360000" rIns="360000"/>
              <a:lstStyle/>
              <a:p>
                <a:pPr marL="0" indent="0">
                  <a:spcBef>
                    <a:spcPts val="0"/>
                  </a:spcBef>
                  <a:spcAft>
                    <a:spcPts val="600"/>
                  </a:spcAft>
                  <a:buNone/>
                </a:pPr>
                <a:r>
                  <a:rPr lang="en-GB" sz="2400" dirty="0"/>
                  <a:t>The ratios of the sides of a right triangle are called trigonometric ratios. Three common trigonometric ratios are the </a:t>
                </a:r>
                <a:r>
                  <a:rPr lang="en-GB" sz="2400" b="1" dirty="0"/>
                  <a:t>sine</a:t>
                </a:r>
                <a:r>
                  <a:rPr lang="en-GB" sz="2400" dirty="0"/>
                  <a:t> (sin), </a:t>
                </a:r>
                <a:r>
                  <a:rPr lang="en-GB" sz="2400" b="1" dirty="0"/>
                  <a:t>cosine</a:t>
                </a:r>
                <a:r>
                  <a:rPr lang="en-GB" sz="2400" dirty="0"/>
                  <a:t> (cos), and </a:t>
                </a:r>
                <a:r>
                  <a:rPr lang="en-GB" sz="2400" b="1" dirty="0"/>
                  <a:t>tangent</a:t>
                </a:r>
                <a:r>
                  <a:rPr lang="en-GB" sz="2400" dirty="0"/>
                  <a:t> (tan).</a:t>
                </a:r>
              </a:p>
              <a:p>
                <a:pPr marL="0" indent="0">
                  <a:spcBef>
                    <a:spcPts val="0"/>
                  </a:spcBef>
                  <a:spcAft>
                    <a:spcPts val="600"/>
                  </a:spcAft>
                  <a:buNone/>
                </a:pPr>
                <a:r>
                  <a:rPr lang="en-GB" sz="2400" dirty="0"/>
                  <a:t>These are defined for acute angle A below:</a:t>
                </a:r>
              </a:p>
              <a:p>
                <a:pPr>
                  <a:spcBef>
                    <a:spcPts val="0"/>
                  </a:spcBef>
                  <a:spcAft>
                    <a:spcPts val="600"/>
                  </a:spcAft>
                </a:pPr>
                <a14:m>
                  <m:oMath xmlns:m="http://schemas.openxmlformats.org/officeDocument/2006/math">
                    <m:r>
                      <a:rPr lang="en-GB" b="1" i="1" smtClean="0">
                        <a:solidFill>
                          <a:srgbClr val="FF0000"/>
                        </a:solidFill>
                      </a:rPr>
                      <m:t>𝐬𝐢𝐧</m:t>
                    </m:r>
                    <m:r>
                      <a:rPr lang="en-GB" b="1">
                        <a:solidFill>
                          <a:srgbClr val="FF0000"/>
                        </a:solidFill>
                      </a:rPr>
                      <m:t>(</m:t>
                    </m:r>
                    <m:r>
                      <a:rPr lang="en-GB" b="1" i="1">
                        <a:solidFill>
                          <a:srgbClr val="FF0000"/>
                        </a:solidFill>
                      </a:rPr>
                      <m:t>𝐀</m:t>
                    </m:r>
                    <m:r>
                      <a:rPr lang="en-GB" b="1">
                        <a:solidFill>
                          <a:srgbClr val="FF0000"/>
                        </a:solidFill>
                      </a:rPr>
                      <m:t>)=</m:t>
                    </m:r>
                    <m:f>
                      <m:fPr>
                        <m:ctrlPr>
                          <a:rPr lang="en-GB" b="1" i="1">
                            <a:solidFill>
                              <a:srgbClr val="FF0000"/>
                            </a:solidFill>
                          </a:rPr>
                        </m:ctrlPr>
                      </m:fPr>
                      <m:num>
                        <m:r>
                          <a:rPr lang="en-GB" b="1" i="1">
                            <a:solidFill>
                              <a:srgbClr val="FF0000"/>
                            </a:solidFill>
                          </a:rPr>
                          <m:t>𝐎𝐩𝐩𝐨𝐬𝐢𝐭𝐞</m:t>
                        </m:r>
                      </m:num>
                      <m:den>
                        <m:r>
                          <a:rPr lang="en-GB" b="1" i="1">
                            <a:solidFill>
                              <a:srgbClr val="FF0000"/>
                            </a:solidFill>
                          </a:rPr>
                          <m:t>𝐇𝐲𝐩𝐨𝐭𝐞𝐧𝐮𝐬𝐞</m:t>
                        </m:r>
                      </m:den>
                    </m:f>
                  </m:oMath>
                </a14:m>
                <a:endParaRPr lang="en-GB" dirty="0">
                  <a:solidFill>
                    <a:srgbClr val="FF0000"/>
                  </a:solidFill>
                </a:endParaRPr>
              </a:p>
              <a:p>
                <a:pPr>
                  <a:spcBef>
                    <a:spcPts val="0"/>
                  </a:spcBef>
                  <a:spcAft>
                    <a:spcPts val="600"/>
                  </a:spcAft>
                </a:pPr>
                <a14:m>
                  <m:oMath xmlns:m="http://schemas.openxmlformats.org/officeDocument/2006/math">
                    <m:r>
                      <a:rPr lang="en-GB" b="1" i="1">
                        <a:solidFill>
                          <a:srgbClr val="FF0000"/>
                        </a:solidFill>
                      </a:rPr>
                      <m:t>𝐜𝐨𝐬</m:t>
                    </m:r>
                    <m:r>
                      <a:rPr lang="en-GB" b="1">
                        <a:solidFill>
                          <a:srgbClr val="FF0000"/>
                        </a:solidFill>
                      </a:rPr>
                      <m:t>(</m:t>
                    </m:r>
                    <m:r>
                      <a:rPr lang="en-GB" b="1" i="1">
                        <a:solidFill>
                          <a:srgbClr val="FF0000"/>
                        </a:solidFill>
                      </a:rPr>
                      <m:t>𝐀</m:t>
                    </m:r>
                    <m:r>
                      <a:rPr lang="en-GB" b="1">
                        <a:solidFill>
                          <a:srgbClr val="FF0000"/>
                        </a:solidFill>
                      </a:rPr>
                      <m:t>)=</m:t>
                    </m:r>
                    <m:f>
                      <m:fPr>
                        <m:ctrlPr>
                          <a:rPr lang="en-GB" b="1" i="1">
                            <a:solidFill>
                              <a:srgbClr val="FF0000"/>
                            </a:solidFill>
                          </a:rPr>
                        </m:ctrlPr>
                      </m:fPr>
                      <m:num>
                        <m:r>
                          <a:rPr lang="en-GB" b="1" i="1">
                            <a:solidFill>
                              <a:srgbClr val="FF0000"/>
                            </a:solidFill>
                          </a:rPr>
                          <m:t>𝐀𝐝𝐣𝐚𝐜𝐞𝐧𝐭</m:t>
                        </m:r>
                      </m:num>
                      <m:den>
                        <m:r>
                          <a:rPr lang="en-GB" b="1" i="1">
                            <a:solidFill>
                              <a:srgbClr val="FF0000"/>
                            </a:solidFill>
                          </a:rPr>
                          <m:t>𝐇𝐲𝐩𝐨𝐭𝐞𝐧𝐮𝐬𝐞</m:t>
                        </m:r>
                      </m:den>
                    </m:f>
                  </m:oMath>
                </a14:m>
                <a:endParaRPr lang="en-GB" dirty="0">
                  <a:solidFill>
                    <a:srgbClr val="FF0000"/>
                  </a:solidFill>
                </a:endParaRPr>
              </a:p>
              <a:p>
                <a:pPr>
                  <a:spcBef>
                    <a:spcPts val="0"/>
                  </a:spcBef>
                  <a:spcAft>
                    <a:spcPts val="600"/>
                  </a:spcAft>
                </a:pPr>
                <a14:m>
                  <m:oMath xmlns:m="http://schemas.openxmlformats.org/officeDocument/2006/math">
                    <m:r>
                      <a:rPr lang="en-GB" b="1" i="1">
                        <a:solidFill>
                          <a:srgbClr val="FF0000"/>
                        </a:solidFill>
                      </a:rPr>
                      <m:t>𝐭𝐚𝐧</m:t>
                    </m:r>
                    <m:r>
                      <a:rPr lang="en-GB" b="1">
                        <a:solidFill>
                          <a:srgbClr val="FF0000"/>
                        </a:solidFill>
                      </a:rPr>
                      <m:t>(</m:t>
                    </m:r>
                    <m:r>
                      <a:rPr lang="en-GB" b="1" i="1">
                        <a:solidFill>
                          <a:srgbClr val="FF0000"/>
                        </a:solidFill>
                      </a:rPr>
                      <m:t>𝐀</m:t>
                    </m:r>
                    <m:r>
                      <a:rPr lang="en-GB" b="1">
                        <a:solidFill>
                          <a:srgbClr val="FF0000"/>
                        </a:solidFill>
                      </a:rPr>
                      <m:t>)=</m:t>
                    </m:r>
                    <m:f>
                      <m:fPr>
                        <m:ctrlPr>
                          <a:rPr lang="en-GB" b="1" i="1">
                            <a:solidFill>
                              <a:srgbClr val="FF0000"/>
                            </a:solidFill>
                          </a:rPr>
                        </m:ctrlPr>
                      </m:fPr>
                      <m:num>
                        <m:r>
                          <a:rPr lang="en-GB" b="1" i="1">
                            <a:solidFill>
                              <a:srgbClr val="FF0000"/>
                            </a:solidFill>
                          </a:rPr>
                          <m:t>𝐎𝐩𝐩𝐨𝐬𝐢𝐭𝐞</m:t>
                        </m:r>
                      </m:num>
                      <m:den>
                        <m:r>
                          <a:rPr lang="en-GB" b="1" i="1">
                            <a:solidFill>
                              <a:srgbClr val="FF0000"/>
                            </a:solidFill>
                          </a:rPr>
                          <m:t>𝐀𝐝𝐣𝐚𝐜𝐞𝐧𝐭</m:t>
                        </m:r>
                      </m:den>
                    </m:f>
                  </m:oMath>
                </a14:m>
                <a:endParaRPr lang="en-GB" dirty="0">
                  <a:solidFill>
                    <a:srgbClr val="FF0000"/>
                  </a:solidFill>
                </a:endParaRP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7524328" cy="5400676"/>
              </a:xfrm>
              <a:blipFill>
                <a:blip r:embed="rId3"/>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60273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Statistics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600"/>
              </a:spcAft>
              <a:buNone/>
            </a:pPr>
            <a:r>
              <a:rPr lang="en-GB" sz="2400" dirty="0"/>
              <a:t>This is a branch of mathematics dealing with the collection, analysis, interpretation, presentation, and organization of data. We would normal start with data collection which could be, for example, the number of people with red cars, blue cars, silver cars or white cars; this is referred to as the </a:t>
            </a:r>
            <a:r>
              <a:rPr lang="en-GB" sz="2400" b="1" dirty="0"/>
              <a:t>population</a:t>
            </a:r>
            <a:r>
              <a:rPr lang="en-GB" sz="2400" dirty="0"/>
              <a:t>.</a:t>
            </a:r>
          </a:p>
          <a:p>
            <a:pPr marL="0" indent="0">
              <a:spcBef>
                <a:spcPts val="0"/>
              </a:spcBef>
              <a:spcAft>
                <a:spcPts val="600"/>
              </a:spcAft>
              <a:buNone/>
            </a:pPr>
            <a:r>
              <a:rPr lang="en-GB" sz="2400" dirty="0"/>
              <a:t>Once the data has been collected it can then be analysed using simple statistical tools including ‘</a:t>
            </a:r>
            <a:r>
              <a:rPr lang="en-GB" sz="2400" b="1" dirty="0">
                <a:solidFill>
                  <a:srgbClr val="FF0000"/>
                </a:solidFill>
              </a:rPr>
              <a:t>range</a:t>
            </a:r>
            <a:r>
              <a:rPr lang="en-GB" sz="2400" dirty="0"/>
              <a:t>’, ‘</a:t>
            </a:r>
            <a:r>
              <a:rPr lang="en-GB" sz="2400" b="1" dirty="0">
                <a:solidFill>
                  <a:srgbClr val="FF0000"/>
                </a:solidFill>
              </a:rPr>
              <a:t>average</a:t>
            </a:r>
            <a:r>
              <a:rPr lang="en-GB" sz="2400" dirty="0"/>
              <a:t>’ (‘</a:t>
            </a:r>
            <a:r>
              <a:rPr lang="en-GB" sz="2400" b="1" dirty="0">
                <a:solidFill>
                  <a:srgbClr val="FF0000"/>
                </a:solidFill>
              </a:rPr>
              <a:t>mean</a:t>
            </a:r>
            <a:r>
              <a:rPr lang="en-GB" sz="2400" dirty="0"/>
              <a:t>’), ‘</a:t>
            </a:r>
            <a:r>
              <a:rPr lang="en-GB" sz="2400" b="1" dirty="0">
                <a:solidFill>
                  <a:srgbClr val="FF0000"/>
                </a:solidFill>
              </a:rPr>
              <a:t>median</a:t>
            </a:r>
            <a:r>
              <a:rPr lang="en-GB" sz="2400" dirty="0"/>
              <a:t>’ and </a:t>
            </a:r>
            <a:r>
              <a:rPr lang="en-GB" sz="2400" b="1" dirty="0">
                <a:solidFill>
                  <a:srgbClr val="FF0000"/>
                </a:solidFill>
              </a:rPr>
              <a:t>mode</a:t>
            </a:r>
            <a:r>
              <a:rPr lang="en-GB" sz="2400" dirty="0"/>
              <a:t>.</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676769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Statistics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The </a:t>
                </a:r>
                <a:r>
                  <a:rPr lang="en-GB" sz="2400" b="1" dirty="0">
                    <a:solidFill>
                      <a:srgbClr val="FF0000"/>
                    </a:solidFill>
                  </a:rPr>
                  <a:t>range</a:t>
                </a:r>
                <a:r>
                  <a:rPr lang="en-GB" sz="2400" dirty="0"/>
                  <a:t> is the difference between the lowest and highest values. For example:</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1"/>
                        <m:t>𝐃𝐚𝐭𝐚</m:t>
                      </m:r>
                      <m:r>
                        <a:rPr lang="en-GB" sz="2400" b="1"/>
                        <m:t> </m:t>
                      </m:r>
                      <m:r>
                        <a:rPr lang="en-GB" sz="2400" b="1" i="1"/>
                        <m:t>𝐬𝐞𝐭</m:t>
                      </m:r>
                      <m:r>
                        <a:rPr lang="en-GB" sz="2400" b="1"/>
                        <m:t>:</m:t>
                      </m:r>
                      <m:r>
                        <a:rPr lang="en-GB" sz="2400" b="1" i="1" smtClean="0">
                          <a:solidFill>
                            <a:srgbClr val="FF0000"/>
                          </a:solidFill>
                        </a:rPr>
                        <m:t>𝟖</m:t>
                      </m:r>
                      <m:r>
                        <a:rPr lang="en-GB" sz="2400" b="1">
                          <a:solidFill>
                            <a:srgbClr val="FF0000"/>
                          </a:solidFill>
                        </a:rPr>
                        <m:t>, </m:t>
                      </m:r>
                      <m:r>
                        <a:rPr lang="en-GB" sz="2400" b="1" i="1">
                          <a:solidFill>
                            <a:srgbClr val="FF0000"/>
                          </a:solidFill>
                        </a:rPr>
                        <m:t>𝟏𝟏</m:t>
                      </m:r>
                      <m:r>
                        <a:rPr lang="en-GB" sz="2400" b="1">
                          <a:solidFill>
                            <a:srgbClr val="FF0000"/>
                          </a:solidFill>
                        </a:rPr>
                        <m:t>, </m:t>
                      </m:r>
                      <m:r>
                        <a:rPr lang="en-GB" sz="2400" b="1" i="1">
                          <a:solidFill>
                            <a:srgbClr val="FF0000"/>
                          </a:solidFill>
                        </a:rPr>
                        <m:t>𝟓</m:t>
                      </m:r>
                      <m:r>
                        <a:rPr lang="en-GB" sz="2400" b="1">
                          <a:solidFill>
                            <a:srgbClr val="FF0000"/>
                          </a:solidFill>
                        </a:rPr>
                        <m:t>, </m:t>
                      </m:r>
                      <m:r>
                        <a:rPr lang="en-GB" sz="2400" b="1" i="1">
                          <a:solidFill>
                            <a:srgbClr val="FF0000"/>
                          </a:solidFill>
                        </a:rPr>
                        <m:t>𝟗</m:t>
                      </m:r>
                      <m:r>
                        <a:rPr lang="en-GB" sz="2400" b="1">
                          <a:solidFill>
                            <a:srgbClr val="FF0000"/>
                          </a:solidFill>
                        </a:rPr>
                        <m:t> , </m:t>
                      </m:r>
                      <m:r>
                        <a:rPr lang="en-GB" sz="2400" b="1" i="1">
                          <a:solidFill>
                            <a:srgbClr val="FF0000"/>
                          </a:solidFill>
                        </a:rPr>
                        <m:t>𝟕</m:t>
                      </m:r>
                      <m:r>
                        <a:rPr lang="en-GB" sz="2400" b="1">
                          <a:solidFill>
                            <a:srgbClr val="FF0000"/>
                          </a:solidFill>
                        </a:rPr>
                        <m:t>, </m:t>
                      </m:r>
                      <m:r>
                        <a:rPr lang="en-GB" sz="2400" b="1" i="1">
                          <a:solidFill>
                            <a:srgbClr val="FF0000"/>
                          </a:solidFill>
                        </a:rPr>
                        <m:t>𝟔</m:t>
                      </m:r>
                      <m:r>
                        <a:rPr lang="en-GB" sz="2400" b="1">
                          <a:solidFill>
                            <a:srgbClr val="FF0000"/>
                          </a:solidFill>
                        </a:rPr>
                        <m:t>, </m:t>
                      </m:r>
                      <m:r>
                        <a:rPr lang="en-GB" sz="2400" b="1" i="1">
                          <a:solidFill>
                            <a:srgbClr val="FF0000"/>
                          </a:solidFill>
                        </a:rPr>
                        <m:t>𝟖</m:t>
                      </m:r>
                      <m:r>
                        <a:rPr lang="en-GB" sz="2400" b="1">
                          <a:solidFill>
                            <a:srgbClr val="FF0000"/>
                          </a:solidFill>
                        </a:rPr>
                        <m:t>, </m:t>
                      </m:r>
                      <m:r>
                        <a:rPr lang="en-GB" sz="2400" b="1" i="1">
                          <a:solidFill>
                            <a:srgbClr val="FF0000"/>
                          </a:solidFill>
                        </a:rPr>
                        <m:t>𝟏𝟎</m:t>
                      </m:r>
                      <m:r>
                        <a:rPr lang="en-GB" sz="2400" b="1">
                          <a:solidFill>
                            <a:srgbClr val="FF0000"/>
                          </a:solidFill>
                        </a:rPr>
                        <m:t>, </m:t>
                      </m:r>
                      <m:r>
                        <a:rPr lang="en-GB" sz="2400" b="1" i="1">
                          <a:solidFill>
                            <a:srgbClr val="FF0000"/>
                          </a:solidFill>
                        </a:rPr>
                        <m:t>𝟔</m:t>
                      </m:r>
                    </m:oMath>
                  </m:oMathPara>
                </a14:m>
                <a:endParaRPr lang="en-GB" sz="2400" dirty="0">
                  <a:solidFill>
                    <a:srgbClr val="FF0000"/>
                  </a:solidFill>
                </a:endParaRPr>
              </a:p>
              <a:p>
                <a:pPr marL="0" lvl="0" indent="0">
                  <a:spcBef>
                    <a:spcPts val="0"/>
                  </a:spcBef>
                  <a:spcAft>
                    <a:spcPts val="1200"/>
                  </a:spcAft>
                  <a:buNone/>
                </a:pPr>
                <a:r>
                  <a:rPr lang="en-GB" sz="2400" dirty="0"/>
                  <a:t>The lowest value is </a:t>
                </a:r>
                <a:r>
                  <a:rPr lang="en-GB" sz="2400" b="1" dirty="0">
                    <a:solidFill>
                      <a:srgbClr val="FF0000"/>
                    </a:solidFill>
                  </a:rPr>
                  <a:t>5</a:t>
                </a:r>
              </a:p>
              <a:p>
                <a:pPr marL="0" lvl="0" indent="0">
                  <a:spcBef>
                    <a:spcPts val="0"/>
                  </a:spcBef>
                  <a:spcAft>
                    <a:spcPts val="1200"/>
                  </a:spcAft>
                  <a:buNone/>
                </a:pPr>
                <a:r>
                  <a:rPr lang="en-GB" sz="2400" dirty="0"/>
                  <a:t>The highest value is </a:t>
                </a:r>
                <a:r>
                  <a:rPr lang="en-GB" sz="2400" b="1" dirty="0">
                    <a:solidFill>
                      <a:srgbClr val="FF0000"/>
                    </a:solidFill>
                  </a:rPr>
                  <a:t>11</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0" smtClean="0">
                          <a:solidFill>
                            <a:srgbClr val="FF0000"/>
                          </a:solidFill>
                        </a:rPr>
                        <m:t>𝐒𝐨</m:t>
                      </m:r>
                      <m:r>
                        <a:rPr lang="en-GB" sz="2400" b="1" i="0">
                          <a:solidFill>
                            <a:srgbClr val="FF0000"/>
                          </a:solidFill>
                        </a:rPr>
                        <m:t> </m:t>
                      </m:r>
                      <m:r>
                        <a:rPr lang="en-GB" sz="2400" b="1" i="0">
                          <a:solidFill>
                            <a:srgbClr val="FF0000"/>
                          </a:solidFill>
                        </a:rPr>
                        <m:t>𝐭𝐡𝐞</m:t>
                      </m:r>
                      <m:r>
                        <a:rPr lang="en-GB" sz="2400" b="1" i="0">
                          <a:solidFill>
                            <a:srgbClr val="FF0000"/>
                          </a:solidFill>
                        </a:rPr>
                        <m:t> </m:t>
                      </m:r>
                      <m:r>
                        <a:rPr lang="en-GB" sz="2400" b="1" i="0">
                          <a:solidFill>
                            <a:srgbClr val="FF0000"/>
                          </a:solidFill>
                        </a:rPr>
                        <m:t>𝐫𝐚𝐧𝐠𝐞</m:t>
                      </m:r>
                      <m:r>
                        <a:rPr lang="en-GB" sz="2400" b="1" i="0">
                          <a:solidFill>
                            <a:srgbClr val="FF0000"/>
                          </a:solidFill>
                        </a:rPr>
                        <m:t>=</m:t>
                      </m:r>
                      <m:r>
                        <a:rPr lang="en-GB" sz="2400" b="1" i="0">
                          <a:solidFill>
                            <a:srgbClr val="FF0000"/>
                          </a:solidFill>
                        </a:rPr>
                        <m:t>𝐇𝐢𝐠𝐡𝐞𝐬𝐭</m:t>
                      </m:r>
                      <m:r>
                        <a:rPr lang="en-GB" sz="2400" b="1" i="0">
                          <a:solidFill>
                            <a:srgbClr val="FF0000"/>
                          </a:solidFill>
                        </a:rPr>
                        <m:t> </m:t>
                      </m:r>
                      <m:r>
                        <a:rPr lang="en-GB" sz="2400" b="1" i="0">
                          <a:solidFill>
                            <a:srgbClr val="FF0000"/>
                          </a:solidFill>
                        </a:rPr>
                        <m:t>𝐯𝐚𝐥𝐮𝐞</m:t>
                      </m:r>
                      <m:r>
                        <a:rPr lang="en-GB" sz="2400" b="1" i="0">
                          <a:solidFill>
                            <a:srgbClr val="FF0000"/>
                          </a:solidFill>
                        </a:rPr>
                        <m:t>−</m:t>
                      </m:r>
                      <m:r>
                        <a:rPr lang="en-GB" sz="2400" b="1" i="0">
                          <a:solidFill>
                            <a:srgbClr val="FF0000"/>
                          </a:solidFill>
                        </a:rPr>
                        <m:t>𝐋𝐨𝐰𝐞𝐬𝐭</m:t>
                      </m:r>
                      <m:r>
                        <a:rPr lang="en-GB" sz="2400" b="1" i="0">
                          <a:solidFill>
                            <a:srgbClr val="FF0000"/>
                          </a:solidFill>
                        </a:rPr>
                        <m:t> </m:t>
                      </m:r>
                      <m:r>
                        <a:rPr lang="en-GB" sz="2400" b="1" i="0">
                          <a:solidFill>
                            <a:srgbClr val="FF0000"/>
                          </a:solidFill>
                        </a:rPr>
                        <m:t>𝐯𝐚𝐥𝐮𝐞</m:t>
                      </m:r>
                      <m:r>
                        <a:rPr lang="en-GB" sz="2400" b="1" i="0">
                          <a:solidFill>
                            <a:srgbClr val="FF0000"/>
                          </a:solidFill>
                        </a:rPr>
                        <m:t>=</m:t>
                      </m:r>
                      <m:r>
                        <a:rPr lang="en-GB" sz="2400" b="1" i="0">
                          <a:solidFill>
                            <a:srgbClr val="FF0000"/>
                          </a:solidFill>
                        </a:rPr>
                        <m:t>𝟏𝟏</m:t>
                      </m:r>
                      <m:r>
                        <a:rPr lang="en-GB" sz="2400" b="1" i="0">
                          <a:solidFill>
                            <a:srgbClr val="FF0000"/>
                          </a:solidFill>
                        </a:rPr>
                        <m:t>−</m:t>
                      </m:r>
                      <m:r>
                        <a:rPr lang="en-GB" sz="2400" b="1" i="0">
                          <a:solidFill>
                            <a:srgbClr val="FF0000"/>
                          </a:solidFill>
                        </a:rPr>
                        <m:t>𝟓</m:t>
                      </m:r>
                      <m:r>
                        <a:rPr lang="en-GB" sz="2400" b="1" i="0">
                          <a:solidFill>
                            <a:srgbClr val="FF0000"/>
                          </a:solidFill>
                        </a:rPr>
                        <m:t>=</m:t>
                      </m:r>
                      <m:r>
                        <a:rPr lang="en-GB" sz="2400" b="1" i="0">
                          <a:solidFill>
                            <a:srgbClr val="FF0000"/>
                          </a:solidFill>
                        </a:rPr>
                        <m:t>𝟔</m:t>
                      </m:r>
                    </m:oMath>
                  </m:oMathPara>
                </a14:m>
                <a:endParaRPr lang="en-GB" sz="2400" b="1" dirty="0">
                  <a:solidFill>
                    <a:srgbClr val="FF0000"/>
                  </a:solidFill>
                </a:endParaRPr>
              </a:p>
              <a:p>
                <a:pPr marL="0" indent="0">
                  <a:spcBef>
                    <a:spcPts val="0"/>
                  </a:spcBef>
                  <a:spcAft>
                    <a:spcPts val="1200"/>
                  </a:spcAft>
                  <a:buNone/>
                </a:pPr>
                <a:r>
                  <a:rPr lang="en-GB" sz="2400" dirty="0"/>
                  <a:t>Very simple but the result can be very misleading if there is an extraordinarily high or low value in the data set compared to the rest.</a:t>
                </a: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9144000"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3007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Statistics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The </a:t>
                </a:r>
                <a:r>
                  <a:rPr lang="en-GB" sz="2400" b="1" dirty="0">
                    <a:solidFill>
                      <a:srgbClr val="FF0000"/>
                    </a:solidFill>
                  </a:rPr>
                  <a:t>average</a:t>
                </a:r>
                <a:r>
                  <a:rPr lang="en-GB" sz="2400" dirty="0"/>
                  <a:t> or </a:t>
                </a:r>
                <a:r>
                  <a:rPr lang="en-GB" sz="2400" b="1" dirty="0">
                    <a:solidFill>
                      <a:srgbClr val="FF0000"/>
                    </a:solidFill>
                  </a:rPr>
                  <a:t>mean</a:t>
                </a:r>
                <a:r>
                  <a:rPr lang="en-GB" sz="2400" dirty="0"/>
                  <a:t> value is defined as the number that measures the central tendency of a given set of numbers. You calculate this by adding up all the numbers in the data set and dividing this answer by the number of items in the data set. For example, using the numbers above:</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0" smtClean="0">
                          <a:solidFill>
                            <a:srgbClr val="FF0000"/>
                          </a:solidFill>
                          <a:latin typeface="Cambria Math" panose="02040503050406030204" pitchFamily="18" charset="0"/>
                        </a:rPr>
                        <m:t>𝐀𝐯𝐞𝐫𝐚𝐠𝐞</m:t>
                      </m:r>
                      <m:r>
                        <a:rPr lang="en-GB" sz="2400" b="1" i="0" smtClean="0">
                          <a:solidFill>
                            <a:srgbClr val="FF0000"/>
                          </a:solidFill>
                          <a:latin typeface="Cambria Math" panose="02040503050406030204" pitchFamily="18" charset="0"/>
                        </a:rPr>
                        <m:t> </m:t>
                      </m:r>
                      <m:r>
                        <a:rPr lang="en-GB" sz="2400" b="1" i="0" smtClean="0">
                          <a:solidFill>
                            <a:srgbClr val="FF0000"/>
                          </a:solidFill>
                          <a:latin typeface="Cambria Math" panose="02040503050406030204" pitchFamily="18" charset="0"/>
                        </a:rPr>
                        <m:t>𝐨𝐫</m:t>
                      </m:r>
                      <m:r>
                        <a:rPr lang="en-GB" sz="2400" b="1" i="0" smtClean="0">
                          <a:solidFill>
                            <a:srgbClr val="FF0000"/>
                          </a:solidFill>
                          <a:latin typeface="Cambria Math" panose="02040503050406030204" pitchFamily="18" charset="0"/>
                        </a:rPr>
                        <m:t> </m:t>
                      </m:r>
                      <m:r>
                        <a:rPr lang="en-GB" sz="2400" b="1" i="0" smtClean="0">
                          <a:solidFill>
                            <a:srgbClr val="FF0000"/>
                          </a:solidFill>
                          <a:latin typeface="Cambria Math" panose="02040503050406030204" pitchFamily="18" charset="0"/>
                        </a:rPr>
                        <m:t>𝐦𝐞𝐚𝐧</m:t>
                      </m:r>
                      <m:r>
                        <a:rPr lang="en-GB" sz="2400" b="1" i="0" smtClean="0">
                          <a:solidFill>
                            <a:srgbClr val="FF0000"/>
                          </a:solidFill>
                          <a:latin typeface="Cambria Math" panose="02040503050406030204" pitchFamily="18" charset="0"/>
                          <a:ea typeface="Cambria Math" panose="02040503050406030204" pitchFamily="18" charset="0"/>
                        </a:rPr>
                        <m:t>=</m:t>
                      </m:r>
                      <m:f>
                        <m:fPr>
                          <m:ctrlPr>
                            <a:rPr lang="en-GB" sz="2400" b="1" smtClean="0">
                              <a:solidFill>
                                <a:srgbClr val="FF0000"/>
                              </a:solidFill>
                              <a:latin typeface="Cambria Math" panose="02040503050406030204" pitchFamily="18" charset="0"/>
                              <a:ea typeface="Cambria Math" panose="02040503050406030204" pitchFamily="18" charset="0"/>
                            </a:rPr>
                          </m:ctrlPr>
                        </m:fPr>
                        <m:num>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𝟖</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𝟏𝟏</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𝟓</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𝟗</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𝟕</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𝟔</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𝟖</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𝟏𝟎</m:t>
                          </m:r>
                          <m:r>
                            <a:rPr lang="en-GB" sz="2400" b="1" i="0" smtClean="0">
                              <a:solidFill>
                                <a:srgbClr val="FF0000"/>
                              </a:solidFill>
                              <a:latin typeface="Cambria Math" panose="02040503050406030204" pitchFamily="18" charset="0"/>
                              <a:ea typeface="Cambria Math" panose="02040503050406030204" pitchFamily="18" charset="0"/>
                            </a:rPr>
                            <m:t>+</m:t>
                          </m:r>
                          <m:r>
                            <a:rPr lang="en-GB" sz="2400" b="1" i="0" smtClean="0">
                              <a:solidFill>
                                <a:srgbClr val="FF0000"/>
                              </a:solidFill>
                              <a:latin typeface="Cambria Math" panose="02040503050406030204" pitchFamily="18" charset="0"/>
                              <a:ea typeface="Cambria Math" panose="02040503050406030204" pitchFamily="18" charset="0"/>
                            </a:rPr>
                            <m:t>𝟔</m:t>
                          </m:r>
                          <m:r>
                            <a:rPr lang="en-GB" sz="2400" b="1" i="0" smtClean="0">
                              <a:solidFill>
                                <a:srgbClr val="FF0000"/>
                              </a:solidFill>
                              <a:latin typeface="Cambria Math" panose="02040503050406030204" pitchFamily="18" charset="0"/>
                              <a:ea typeface="Cambria Math" panose="02040503050406030204" pitchFamily="18" charset="0"/>
                            </a:rPr>
                            <m:t>)</m:t>
                          </m:r>
                        </m:num>
                        <m:den>
                          <m:r>
                            <a:rPr lang="en-GB" sz="2400" b="1" i="0" smtClean="0">
                              <a:solidFill>
                                <a:srgbClr val="FF0000"/>
                              </a:solidFill>
                              <a:latin typeface="Cambria Math" panose="02040503050406030204" pitchFamily="18" charset="0"/>
                              <a:ea typeface="Cambria Math" panose="02040503050406030204" pitchFamily="18" charset="0"/>
                            </a:rPr>
                            <m:t>𝟗</m:t>
                          </m:r>
                        </m:den>
                      </m:f>
                    </m:oMath>
                  </m:oMathPara>
                </a14:m>
                <a:endParaRPr lang="en-GB" sz="2400" b="1" dirty="0">
                  <a:solidFill>
                    <a:srgbClr val="FF0000"/>
                  </a:solidFill>
                </a:endParaRP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0" smtClean="0">
                          <a:solidFill>
                            <a:srgbClr val="FF0000"/>
                          </a:solidFill>
                          <a:latin typeface="Cambria Math" panose="02040503050406030204" pitchFamily="18" charset="0"/>
                        </a:rPr>
                        <m:t>=</m:t>
                      </m:r>
                      <m:f>
                        <m:fPr>
                          <m:ctrlPr>
                            <a:rPr lang="en-GB" sz="2400" b="1" smtClean="0">
                              <a:solidFill>
                                <a:srgbClr val="FF0000"/>
                              </a:solidFill>
                              <a:latin typeface="Cambria Math" panose="02040503050406030204" pitchFamily="18" charset="0"/>
                            </a:rPr>
                          </m:ctrlPr>
                        </m:fPr>
                        <m:num>
                          <m:r>
                            <a:rPr lang="en-GB" sz="2400" b="1" i="0" smtClean="0">
                              <a:solidFill>
                                <a:srgbClr val="FF0000"/>
                              </a:solidFill>
                              <a:latin typeface="Cambria Math" panose="02040503050406030204" pitchFamily="18" charset="0"/>
                            </a:rPr>
                            <m:t>𝟕𝟎</m:t>
                          </m:r>
                        </m:num>
                        <m:den>
                          <m:r>
                            <a:rPr lang="en-GB" sz="2400" b="1" i="0" smtClean="0">
                              <a:solidFill>
                                <a:srgbClr val="FF0000"/>
                              </a:solidFill>
                              <a:latin typeface="Cambria Math" panose="02040503050406030204" pitchFamily="18" charset="0"/>
                            </a:rPr>
                            <m:t>𝟗</m:t>
                          </m:r>
                        </m:den>
                      </m:f>
                    </m:oMath>
                  </m:oMathPara>
                </a14:m>
                <a:endParaRPr lang="en-GB" sz="2400" b="1" dirty="0">
                  <a:solidFill>
                    <a:srgbClr val="FF0000"/>
                  </a:solidFill>
                </a:endParaRP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r>
                        <a:rPr lang="en-GB" sz="2400" b="1" i="0" smtClean="0">
                          <a:solidFill>
                            <a:srgbClr val="FF0000"/>
                          </a:solidFill>
                          <a:latin typeface="Cambria Math" panose="02040503050406030204" pitchFamily="18" charset="0"/>
                        </a:rPr>
                        <m:t>=</m:t>
                      </m:r>
                      <m:r>
                        <a:rPr lang="en-GB" sz="2400" b="1" i="0" smtClean="0">
                          <a:solidFill>
                            <a:srgbClr val="FF0000"/>
                          </a:solidFill>
                          <a:latin typeface="Cambria Math" panose="02040503050406030204" pitchFamily="18" charset="0"/>
                        </a:rPr>
                        <m:t>𝟕</m:t>
                      </m:r>
                      <m:r>
                        <a:rPr lang="en-GB" sz="2400" b="1" i="0" smtClean="0">
                          <a:solidFill>
                            <a:srgbClr val="FF0000"/>
                          </a:solidFill>
                          <a:latin typeface="Cambria Math" panose="02040503050406030204" pitchFamily="18" charset="0"/>
                        </a:rPr>
                        <m:t>.</m:t>
                      </m:r>
                      <m:r>
                        <a:rPr lang="en-GB" sz="2400" b="1" i="0" smtClean="0">
                          <a:solidFill>
                            <a:srgbClr val="FF0000"/>
                          </a:solidFill>
                          <a:latin typeface="Cambria Math" panose="02040503050406030204" pitchFamily="18" charset="0"/>
                        </a:rPr>
                        <m:t>𝟕𝟖</m:t>
                      </m:r>
                    </m:oMath>
                  </m:oMathPara>
                </a14:m>
                <a:endParaRPr lang="en-GB" sz="2400" b="1" dirty="0">
                  <a:solidFill>
                    <a:srgbClr val="FF0000"/>
                  </a:solidFill>
                </a:endParaRP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9144000"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05185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Statistics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The </a:t>
            </a:r>
            <a:r>
              <a:rPr lang="en-GB" sz="2400" b="1" dirty="0">
                <a:solidFill>
                  <a:srgbClr val="FF0000"/>
                </a:solidFill>
              </a:rPr>
              <a:t>median</a:t>
            </a:r>
            <a:r>
              <a:rPr lang="en-GB" sz="2400" dirty="0"/>
              <a:t> is the middle value of a data set. To find the median, list the values of the data set in numerical order and identify which value appears in the middle of the list. For example, again using the data set above:</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5" name="Picture 4">
            <a:extLst>
              <a:ext uri="{FF2B5EF4-FFF2-40B4-BE49-F238E27FC236}">
                <a16:creationId xmlns:a16="http://schemas.microsoft.com/office/drawing/2014/main" id="{C4F891DD-71EE-4C7D-8672-9DF81A8CCDA6}"/>
              </a:ext>
            </a:extLst>
          </p:cNvPr>
          <p:cNvPicPr/>
          <p:nvPr/>
        </p:nvPicPr>
        <p:blipFill>
          <a:blip r:embed="rId2"/>
          <a:stretch>
            <a:fillRect/>
          </a:stretch>
        </p:blipFill>
        <p:spPr>
          <a:xfrm>
            <a:off x="2591779" y="3429000"/>
            <a:ext cx="3960440" cy="2429047"/>
          </a:xfrm>
          <a:prstGeom prst="rect">
            <a:avLst/>
          </a:prstGeom>
        </p:spPr>
      </p:pic>
    </p:spTree>
    <p:extLst>
      <p:ext uri="{BB962C8B-B14F-4D97-AF65-F5344CB8AC3E}">
        <p14:creationId xmlns:p14="http://schemas.microsoft.com/office/powerpoint/2010/main" val="4147528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Statistics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buNone/>
            </a:pPr>
            <a:r>
              <a:rPr lang="en-GB" sz="2400" dirty="0"/>
              <a:t>The </a:t>
            </a:r>
            <a:r>
              <a:rPr lang="en-GB" sz="2400" b="1" dirty="0">
                <a:solidFill>
                  <a:srgbClr val="FF0000"/>
                </a:solidFill>
              </a:rPr>
              <a:t>mode</a:t>
            </a:r>
            <a:r>
              <a:rPr lang="en-GB" sz="2400" dirty="0"/>
              <a:t> is the value that occurs the most and there can be more than one. For example, using the data set above it can be seen that the values that occur the most is </a:t>
            </a:r>
            <a:r>
              <a:rPr lang="en-GB" sz="2400" b="1" dirty="0"/>
              <a:t>6</a:t>
            </a:r>
            <a:r>
              <a:rPr lang="en-GB" sz="2400" dirty="0"/>
              <a:t> and </a:t>
            </a:r>
            <a:r>
              <a:rPr lang="en-GB" sz="2400" b="1" dirty="0"/>
              <a:t>8</a:t>
            </a:r>
            <a:r>
              <a:rPr lang="en-GB" sz="2400" dirty="0"/>
              <a:t> with two of each so these are the mode values.</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5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6387"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r>
              <a:rPr lang="en-GB" altLang="en-US" sz="4400" b="1">
                <a:solidFill>
                  <a:schemeClr val="bg1"/>
                </a:solidFill>
              </a:rPr>
              <a:t>The End</a:t>
            </a:r>
          </a:p>
          <a:p>
            <a:pPr eaLnBrk="1" hangingPunct="1"/>
            <a:endParaRPr lang="en-GB" altLang="en-US" sz="4400"/>
          </a:p>
        </p:txBody>
      </p:sp>
      <p:sp>
        <p:nvSpPr>
          <p:cNvPr id="16388"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Vulgar fractions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A vulgar fraction consists of an integer (whole number) </a:t>
                </a:r>
                <a:r>
                  <a:rPr lang="en-GB" sz="2400" b="1" dirty="0"/>
                  <a:t>numerator</a:t>
                </a:r>
                <a:r>
                  <a:rPr lang="en-GB" sz="2400" dirty="0"/>
                  <a:t> displayed above a line (or before a slash), and a non-zero integer </a:t>
                </a:r>
                <a:r>
                  <a:rPr lang="en-GB" sz="2400" b="1" dirty="0"/>
                  <a:t>denominator</a:t>
                </a:r>
                <a:r>
                  <a:rPr lang="en-GB" sz="2400" dirty="0"/>
                  <a:t>, displayed below (or after) that line. Some examples are:</a:t>
                </a:r>
              </a:p>
              <a:p>
                <a:pPr marL="0" indent="0" algn="ctr">
                  <a:spcBef>
                    <a:spcPts val="0"/>
                  </a:spcBef>
                  <a:spcAft>
                    <a:spcPts val="1200"/>
                  </a:spcAft>
                  <a:buNone/>
                </a:pPr>
                <a14:m>
                  <m:oMath xmlns:m="http://schemas.openxmlformats.org/officeDocument/2006/math">
                    <m:f>
                      <m:fPr>
                        <m:ctrlPr>
                          <a:rPr lang="en-GB" sz="4000" b="1" i="1" smtClean="0">
                            <a:solidFill>
                              <a:srgbClr val="FF0000"/>
                            </a:solidFill>
                            <a:effectLst/>
                            <a:latin typeface="Cambria Math" panose="02040503050406030204" pitchFamily="18" charset="0"/>
                            <a:ea typeface="Cambria Math" panose="02040503050406030204" pitchFamily="18" charset="0"/>
                          </a:rPr>
                        </m:ctrlPr>
                      </m:fPr>
                      <m:num>
                        <m:r>
                          <a:rPr lang="en-GB" sz="4000" b="1" i="1" smtClean="0">
                            <a:solidFill>
                              <a:srgbClr val="FF0000"/>
                            </a:solidFill>
                            <a:effectLst/>
                            <a:latin typeface="Cambria Math" panose="02040503050406030204" pitchFamily="18" charset="0"/>
                            <a:ea typeface="Cambria Math" panose="02040503050406030204" pitchFamily="18" charset="0"/>
                          </a:rPr>
                          <m:t>𝟏</m:t>
                        </m:r>
                      </m:num>
                      <m:den>
                        <m:r>
                          <a:rPr lang="en-GB" sz="4000" b="1" i="1" smtClean="0">
                            <a:solidFill>
                              <a:srgbClr val="FF0000"/>
                            </a:solidFill>
                            <a:effectLst/>
                            <a:latin typeface="Cambria Math" panose="02040503050406030204" pitchFamily="18" charset="0"/>
                            <a:ea typeface="Cambria Math" panose="02040503050406030204" pitchFamily="18" charset="0"/>
                          </a:rPr>
                          <m:t>𝟐</m:t>
                        </m:r>
                      </m:den>
                    </m:f>
                  </m:oMath>
                </a14:m>
                <a:r>
                  <a:rPr lang="en-GB" sz="4000" b="1" dirty="0">
                    <a:solidFill>
                      <a:srgbClr val="FF0000"/>
                    </a:solidFill>
                    <a:effectLst/>
                    <a:latin typeface="Cambria Math" panose="02040503050406030204" pitchFamily="18" charset="0"/>
                    <a:ea typeface="Cambria Math" panose="02040503050406030204" pitchFamily="18" charset="0"/>
                  </a:rPr>
                  <a:t>        </a:t>
                </a:r>
                <a14:m>
                  <m:oMath xmlns:m="http://schemas.openxmlformats.org/officeDocument/2006/math">
                    <m:f>
                      <m:fPr>
                        <m:type m:val="lin"/>
                        <m:ctrlPr>
                          <a:rPr lang="en-GB" sz="4000" b="1" i="1" dirty="0" smtClean="0">
                            <a:solidFill>
                              <a:srgbClr val="FF0000"/>
                            </a:solidFill>
                            <a:effectLst/>
                            <a:latin typeface="Cambria Math" panose="02040503050406030204" pitchFamily="18" charset="0"/>
                            <a:ea typeface="Cambria Math" panose="02040503050406030204" pitchFamily="18" charset="0"/>
                          </a:rPr>
                        </m:ctrlPr>
                      </m:fPr>
                      <m:num>
                        <m:r>
                          <a:rPr lang="en-GB" sz="4000" b="1" i="1" dirty="0" smtClean="0">
                            <a:solidFill>
                              <a:srgbClr val="FF0000"/>
                            </a:solidFill>
                            <a:effectLst/>
                            <a:latin typeface="Cambria Math" panose="02040503050406030204" pitchFamily="18" charset="0"/>
                            <a:ea typeface="Cambria Math" panose="02040503050406030204" pitchFamily="18" charset="0"/>
                          </a:rPr>
                          <m:t>𝟖</m:t>
                        </m:r>
                      </m:num>
                      <m:den>
                        <m:r>
                          <a:rPr lang="en-GB" sz="4000" b="1" i="1" dirty="0" smtClean="0">
                            <a:solidFill>
                              <a:srgbClr val="FF0000"/>
                            </a:solidFill>
                            <a:effectLst/>
                            <a:latin typeface="Cambria Math" panose="02040503050406030204" pitchFamily="18" charset="0"/>
                            <a:ea typeface="Cambria Math" panose="02040503050406030204" pitchFamily="18" charset="0"/>
                          </a:rPr>
                          <m:t>𝟓</m:t>
                        </m:r>
                      </m:den>
                    </m:f>
                  </m:oMath>
                </a14:m>
                <a:r>
                  <a:rPr lang="en-GB" sz="4000" b="1" dirty="0">
                    <a:solidFill>
                      <a:srgbClr val="FF0000"/>
                    </a:solidFill>
                    <a:effectLst/>
                    <a:latin typeface="Cambria Math" panose="02040503050406030204" pitchFamily="18" charset="0"/>
                    <a:ea typeface="Cambria Math" panose="02040503050406030204" pitchFamily="18" charset="0"/>
                  </a:rPr>
                  <a:t>        </a:t>
                </a:r>
                <a14:m>
                  <m:oMath xmlns:m="http://schemas.openxmlformats.org/officeDocument/2006/math">
                    <m:f>
                      <m:fPr>
                        <m:ctrlPr>
                          <a:rPr lang="en-GB" sz="4000" b="1" i="1" dirty="0" smtClean="0">
                            <a:solidFill>
                              <a:srgbClr val="FF0000"/>
                            </a:solidFill>
                            <a:effectLst/>
                            <a:latin typeface="Cambria Math" panose="02040503050406030204" pitchFamily="18" charset="0"/>
                            <a:ea typeface="Cambria Math" panose="02040503050406030204" pitchFamily="18" charset="0"/>
                          </a:rPr>
                        </m:ctrlPr>
                      </m:fPr>
                      <m:num>
                        <m:r>
                          <a:rPr lang="en-GB" sz="4000" b="1" i="1" dirty="0" smtClean="0">
                            <a:solidFill>
                              <a:srgbClr val="FF0000"/>
                            </a:solidFill>
                            <a:effectLst/>
                            <a:latin typeface="Cambria Math" panose="02040503050406030204" pitchFamily="18" charset="0"/>
                            <a:ea typeface="Cambria Math" panose="02040503050406030204" pitchFamily="18" charset="0"/>
                          </a:rPr>
                          <m:t>𝟑</m:t>
                        </m:r>
                      </m:num>
                      <m:den>
                        <m:r>
                          <a:rPr lang="en-GB" sz="4000" b="1" i="1" dirty="0" smtClean="0">
                            <a:solidFill>
                              <a:srgbClr val="FF0000"/>
                            </a:solidFill>
                            <a:effectLst/>
                            <a:latin typeface="Cambria Math" panose="02040503050406030204" pitchFamily="18" charset="0"/>
                            <a:ea typeface="Cambria Math" panose="02040503050406030204" pitchFamily="18" charset="0"/>
                          </a:rPr>
                          <m:t>𝟒</m:t>
                        </m:r>
                      </m:den>
                    </m:f>
                  </m:oMath>
                </a14:m>
                <a:r>
                  <a:rPr lang="en-GB" sz="4000" b="1" dirty="0">
                    <a:solidFill>
                      <a:srgbClr val="FF0000"/>
                    </a:solidFill>
                    <a:effectLst/>
                    <a:latin typeface="Cambria Math" panose="02040503050406030204" pitchFamily="18" charset="0"/>
                    <a:ea typeface="Cambria Math" panose="02040503050406030204" pitchFamily="18" charset="0"/>
                  </a:rPr>
                  <a:t>        </a:t>
                </a:r>
                <a14:m>
                  <m:oMath xmlns:m="http://schemas.openxmlformats.org/officeDocument/2006/math">
                    <m:f>
                      <m:fPr>
                        <m:type m:val="lin"/>
                        <m:ctrlPr>
                          <a:rPr lang="en-GB" sz="4000" b="1" i="1" dirty="0" smtClean="0">
                            <a:solidFill>
                              <a:srgbClr val="FF0000"/>
                            </a:solidFill>
                            <a:effectLst/>
                            <a:latin typeface="Cambria Math" panose="02040503050406030204" pitchFamily="18" charset="0"/>
                            <a:ea typeface="Cambria Math" panose="02040503050406030204" pitchFamily="18" charset="0"/>
                          </a:rPr>
                        </m:ctrlPr>
                      </m:fPr>
                      <m:num>
                        <m:r>
                          <a:rPr lang="en-GB" sz="4000" b="1" i="1" dirty="0" smtClean="0">
                            <a:solidFill>
                              <a:srgbClr val="FF0000"/>
                            </a:solidFill>
                            <a:effectLst/>
                            <a:latin typeface="Cambria Math" panose="02040503050406030204" pitchFamily="18" charset="0"/>
                            <a:ea typeface="Cambria Math" panose="02040503050406030204" pitchFamily="18" charset="0"/>
                          </a:rPr>
                          <m:t>𝟑</m:t>
                        </m:r>
                      </m:num>
                      <m:den>
                        <m:r>
                          <a:rPr lang="en-GB" sz="4000" b="1" i="1" dirty="0" smtClean="0">
                            <a:solidFill>
                              <a:srgbClr val="FF0000"/>
                            </a:solidFill>
                            <a:effectLst/>
                            <a:latin typeface="Cambria Math" panose="02040503050406030204" pitchFamily="18" charset="0"/>
                            <a:ea typeface="Cambria Math" panose="02040503050406030204" pitchFamily="18" charset="0"/>
                          </a:rPr>
                          <m:t>𝟖</m:t>
                        </m:r>
                      </m:den>
                    </m:f>
                  </m:oMath>
                </a14:m>
                <a:endParaRPr lang="en-GB" sz="4000" b="1" dirty="0">
                  <a:effectLst/>
                  <a:latin typeface="Cambria Math" panose="02040503050406030204" pitchFamily="18" charset="0"/>
                  <a:ea typeface="Cambria Math" panose="02040503050406030204" pitchFamily="18" charset="0"/>
                </a:endParaRPr>
              </a:p>
              <a:p>
                <a:pPr marL="0" indent="0">
                  <a:spcBef>
                    <a:spcPts val="0"/>
                  </a:spcBef>
                  <a:spcAft>
                    <a:spcPts val="1200"/>
                  </a:spcAft>
                  <a:buNone/>
                </a:pPr>
                <a:r>
                  <a:rPr lang="en-GB" sz="2400" dirty="0"/>
                  <a:t>The number at the bottom (or to the right of the slash) is the denominator and tells us how many pieces an item is divided up by. The number on the top (or to the left of the slash) tells us how many of those pieces we have. </a:t>
                </a:r>
                <a:endParaRPr lang="en-GB" sz="4000" b="1" dirty="0">
                  <a:effectLst/>
                  <a:latin typeface="Cambria Math" panose="02040503050406030204" pitchFamily="18" charset="0"/>
                  <a:ea typeface="Cambria Math" panose="02040503050406030204" pitchFamily="18" charset="0"/>
                </a:endParaRP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9144000"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897836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Vulgar fractions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6228185" cy="5400676"/>
              </a:xfrm>
            </p:spPr>
            <p:txBody>
              <a:bodyPr lIns="360000" rIns="360000"/>
              <a:lstStyle/>
              <a:p>
                <a:pPr marL="0" lvl="0" indent="0">
                  <a:spcBef>
                    <a:spcPts val="0"/>
                  </a:spcBef>
                  <a:spcAft>
                    <a:spcPts val="1200"/>
                  </a:spcAft>
                  <a:buNone/>
                </a:pPr>
                <a:r>
                  <a:rPr lang="en-GB" sz="2000" dirty="0"/>
                  <a:t>For example:</a:t>
                </a:r>
              </a:p>
              <a:p>
                <a:pPr lvl="0">
                  <a:spcBef>
                    <a:spcPts val="0"/>
                  </a:spcBef>
                  <a:spcAft>
                    <a:spcPts val="1200"/>
                  </a:spcAft>
                </a:pPr>
                <a:r>
                  <a:rPr lang="en-GB" sz="2000" dirty="0"/>
                  <a:t>The picture to the right represents a cake.</a:t>
                </a:r>
              </a:p>
              <a:p>
                <a:pPr lvl="0">
                  <a:spcBef>
                    <a:spcPts val="0"/>
                  </a:spcBef>
                  <a:spcAft>
                    <a:spcPts val="1200"/>
                  </a:spcAft>
                </a:pPr>
                <a:r>
                  <a:rPr lang="en-GB" sz="2000" dirty="0"/>
                  <a:t>It has been divided into eight equal pieces.</a:t>
                </a:r>
              </a:p>
              <a:p>
                <a:pPr lvl="0">
                  <a:spcBef>
                    <a:spcPts val="0"/>
                  </a:spcBef>
                  <a:spcAft>
                    <a:spcPts val="1200"/>
                  </a:spcAft>
                </a:pPr>
                <a:r>
                  <a:rPr lang="en-GB" sz="2000" dirty="0"/>
                  <a:t>Because the cake has eight equal pieces the </a:t>
                </a:r>
                <a:r>
                  <a:rPr lang="en-GB" sz="2000" b="1" dirty="0"/>
                  <a:t>denominator</a:t>
                </a:r>
                <a:r>
                  <a:rPr lang="en-GB" sz="2000" dirty="0"/>
                  <a:t> will be </a:t>
                </a:r>
                <a:r>
                  <a:rPr lang="en-GB" sz="2000" b="1" dirty="0"/>
                  <a:t>8</a:t>
                </a:r>
                <a:r>
                  <a:rPr lang="en-GB" sz="2000" dirty="0"/>
                  <a:t>.</a:t>
                </a:r>
              </a:p>
              <a:p>
                <a:pPr lvl="0">
                  <a:spcBef>
                    <a:spcPts val="0"/>
                  </a:spcBef>
                  <a:spcAft>
                    <a:spcPts val="1200"/>
                  </a:spcAft>
                </a:pPr>
                <a:r>
                  <a:rPr lang="en-GB" sz="2000" dirty="0"/>
                  <a:t>We are taking the green pieces of the cake and there are three of these.</a:t>
                </a:r>
              </a:p>
              <a:p>
                <a:pPr lvl="0">
                  <a:spcBef>
                    <a:spcPts val="0"/>
                  </a:spcBef>
                  <a:spcAft>
                    <a:spcPts val="1200"/>
                  </a:spcAft>
                </a:pPr>
                <a:r>
                  <a:rPr lang="en-GB" sz="2000" dirty="0"/>
                  <a:t>These </a:t>
                </a:r>
                <a:r>
                  <a:rPr lang="en-GB" sz="2000" b="1" dirty="0"/>
                  <a:t>3</a:t>
                </a:r>
                <a:r>
                  <a:rPr lang="en-GB" sz="2000" dirty="0"/>
                  <a:t> pieces will be the </a:t>
                </a:r>
                <a:r>
                  <a:rPr lang="en-GB" sz="2000" b="1" dirty="0"/>
                  <a:t>numerator</a:t>
                </a:r>
                <a:r>
                  <a:rPr lang="en-GB" sz="2000" dirty="0"/>
                  <a:t> or the number of pieces we have.</a:t>
                </a:r>
              </a:p>
              <a:p>
                <a:pPr>
                  <a:spcBef>
                    <a:spcPts val="0"/>
                  </a:spcBef>
                  <a:spcAft>
                    <a:spcPts val="1200"/>
                  </a:spcAft>
                </a:pPr>
                <a:r>
                  <a:rPr lang="en-GB" sz="2000" dirty="0"/>
                  <a:t>The resulting fraction will be:</a:t>
                </a:r>
              </a:p>
              <a:p>
                <a:pPr marL="0" indent="0" algn="ctr">
                  <a:spcBef>
                    <a:spcPts val="0"/>
                  </a:spcBef>
                  <a:spcAft>
                    <a:spcPts val="1200"/>
                  </a:spcAft>
                  <a:buNone/>
                </a:pPr>
                <a14:m>
                  <m:oMath xmlns:m="http://schemas.openxmlformats.org/officeDocument/2006/math">
                    <m:f>
                      <m:fPr>
                        <m:type m:val="lin"/>
                        <m:ctrlPr>
                          <a:rPr lang="en-GB" b="1" i="1" dirty="0" smtClean="0">
                            <a:solidFill>
                              <a:srgbClr val="FF0000"/>
                            </a:solidFill>
                            <a:latin typeface="Cambria Math" panose="02040503050406030204" pitchFamily="18" charset="0"/>
                            <a:ea typeface="Cambria Math" panose="02040503050406030204" pitchFamily="18" charset="0"/>
                          </a:rPr>
                        </m:ctrlPr>
                      </m:fPr>
                      <m:num>
                        <m:r>
                          <a:rPr lang="en-GB" b="1" i="1" dirty="0" smtClean="0">
                            <a:solidFill>
                              <a:srgbClr val="FF0000"/>
                            </a:solidFill>
                            <a:latin typeface="Cambria Math" panose="02040503050406030204" pitchFamily="18" charset="0"/>
                            <a:ea typeface="Cambria Math" panose="02040503050406030204" pitchFamily="18" charset="0"/>
                          </a:rPr>
                          <m:t>𝟑</m:t>
                        </m:r>
                      </m:num>
                      <m:den>
                        <m:r>
                          <a:rPr lang="en-GB" b="1" i="1" dirty="0" smtClean="0">
                            <a:solidFill>
                              <a:srgbClr val="FF0000"/>
                            </a:solidFill>
                            <a:latin typeface="Cambria Math" panose="02040503050406030204" pitchFamily="18" charset="0"/>
                            <a:ea typeface="Cambria Math" panose="02040503050406030204" pitchFamily="18" charset="0"/>
                          </a:rPr>
                          <m:t>𝟖</m:t>
                        </m:r>
                      </m:den>
                    </m:f>
                  </m:oMath>
                </a14:m>
                <a:r>
                  <a:rPr lang="en-GB" b="1" dirty="0">
                    <a:solidFill>
                      <a:srgbClr val="FF0000"/>
                    </a:solidFill>
                    <a:latin typeface="Cambria Math" panose="02040503050406030204" pitchFamily="18" charset="0"/>
                    <a:ea typeface="Cambria Math" panose="02040503050406030204" pitchFamily="18" charset="0"/>
                  </a:rPr>
                  <a:t>        </a:t>
                </a:r>
                <a14:m>
                  <m:oMath xmlns:m="http://schemas.openxmlformats.org/officeDocument/2006/math">
                    <m:f>
                      <m:fPr>
                        <m:ctrlPr>
                          <a:rPr lang="en-GB" b="1" i="1" dirty="0">
                            <a:solidFill>
                              <a:srgbClr val="FF0000"/>
                            </a:solidFill>
                            <a:latin typeface="Cambria Math" panose="02040503050406030204" pitchFamily="18" charset="0"/>
                            <a:ea typeface="Cambria Math" panose="02040503050406030204" pitchFamily="18" charset="0"/>
                          </a:rPr>
                        </m:ctrlPr>
                      </m:fPr>
                      <m:num>
                        <m:r>
                          <a:rPr lang="en-GB" b="1" i="1" dirty="0">
                            <a:solidFill>
                              <a:srgbClr val="FF0000"/>
                            </a:solidFill>
                            <a:latin typeface="Cambria Math" panose="02040503050406030204" pitchFamily="18" charset="0"/>
                            <a:ea typeface="Cambria Math" panose="02040503050406030204" pitchFamily="18" charset="0"/>
                          </a:rPr>
                          <m:t>𝟑</m:t>
                        </m:r>
                      </m:num>
                      <m:den>
                        <m:r>
                          <a:rPr lang="en-GB" b="1" i="1" dirty="0" smtClean="0">
                            <a:solidFill>
                              <a:srgbClr val="FF0000"/>
                            </a:solidFill>
                            <a:latin typeface="Cambria Math" panose="02040503050406030204" pitchFamily="18" charset="0"/>
                            <a:ea typeface="Cambria Math" panose="02040503050406030204" pitchFamily="18" charset="0"/>
                          </a:rPr>
                          <m:t>𝟖</m:t>
                        </m:r>
                      </m:den>
                    </m:f>
                  </m:oMath>
                </a14:m>
                <a:endParaRPr lang="en-GB" dirty="0"/>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6228185" cy="5400676"/>
              </a:xfrm>
              <a:blipFill>
                <a:blip r:embed="rId2"/>
                <a:stretch>
                  <a:fillRect t="-451"/>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6" name="Picture 5">
            <a:extLst>
              <a:ext uri="{FF2B5EF4-FFF2-40B4-BE49-F238E27FC236}">
                <a16:creationId xmlns:a16="http://schemas.microsoft.com/office/drawing/2014/main" id="{645FCA0D-E840-4367-B86E-D658E898A2D8}"/>
              </a:ext>
            </a:extLst>
          </p:cNvPr>
          <p:cNvPicPr/>
          <p:nvPr/>
        </p:nvPicPr>
        <p:blipFill>
          <a:blip r:embed="rId3"/>
          <a:stretch>
            <a:fillRect/>
          </a:stretch>
        </p:blipFill>
        <p:spPr>
          <a:xfrm>
            <a:off x="6457366" y="2429087"/>
            <a:ext cx="2003066" cy="1936017"/>
          </a:xfrm>
          <a:prstGeom prst="rect">
            <a:avLst/>
          </a:prstGeom>
        </p:spPr>
      </p:pic>
    </p:spTree>
    <p:extLst>
      <p:ext uri="{BB962C8B-B14F-4D97-AF65-F5344CB8AC3E}">
        <p14:creationId xmlns:p14="http://schemas.microsoft.com/office/powerpoint/2010/main" val="152150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Decimal fractions</a:t>
            </a:r>
          </a:p>
        </p:txBody>
      </p:sp>
      <mc:AlternateContent xmlns:mc="http://schemas.openxmlformats.org/markup-compatibility/2006">
        <mc:Choice xmlns:a14="http://schemas.microsoft.com/office/drawing/2010/main" Requires="a14">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A decimal fraction is a fraction where the denominator (the bottom number) is a power of ten (such as 10, 100, 1000, etc).</a:t>
                </a:r>
              </a:p>
              <a:p>
                <a:pPr marL="0" indent="0">
                  <a:spcBef>
                    <a:spcPts val="0"/>
                  </a:spcBef>
                  <a:spcAft>
                    <a:spcPts val="1200"/>
                  </a:spcAft>
                  <a:buNone/>
                </a:pPr>
                <a:r>
                  <a:rPr lang="en-GB" sz="2400" dirty="0"/>
                  <a:t>You can write decimal fractions with a decimal point (and no denominator), which make it easier to do calculations like addition and multiplication on fractions. for example:</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f>
                        <m:fPr>
                          <m:ctrlPr>
                            <a:rPr lang="en-GB" b="1" i="1" smtClean="0">
                              <a:solidFill>
                                <a:srgbClr val="FF0000"/>
                              </a:solidFill>
                            </a:rPr>
                          </m:ctrlPr>
                        </m:fPr>
                        <m:num>
                          <m:r>
                            <a:rPr lang="en-GB" b="1" i="1">
                              <a:solidFill>
                                <a:srgbClr val="FF0000"/>
                              </a:solidFill>
                            </a:rPr>
                            <m:t>𝟒𝟑</m:t>
                          </m:r>
                        </m:num>
                        <m:den>
                          <m:r>
                            <a:rPr lang="en-GB" b="1" i="1">
                              <a:solidFill>
                                <a:srgbClr val="FF0000"/>
                              </a:solidFill>
                            </a:rPr>
                            <m:t>𝟏𝟎𝟎</m:t>
                          </m:r>
                        </m:den>
                      </m:f>
                      <m:r>
                        <a:rPr lang="en-GB" b="1" i="1">
                          <a:solidFill>
                            <a:srgbClr val="FF0000"/>
                          </a:solidFill>
                        </a:rPr>
                        <m:t>=</m:t>
                      </m:r>
                      <m:r>
                        <a:rPr lang="en-GB" b="1" i="1">
                          <a:solidFill>
                            <a:srgbClr val="FF0000"/>
                          </a:solidFill>
                        </a:rPr>
                        <m:t>𝟎</m:t>
                      </m:r>
                      <m:r>
                        <a:rPr lang="en-GB" b="1" i="1">
                          <a:solidFill>
                            <a:srgbClr val="FF0000"/>
                          </a:solidFill>
                        </a:rPr>
                        <m:t>.</m:t>
                      </m:r>
                      <m:r>
                        <a:rPr lang="en-GB" b="1" i="1">
                          <a:solidFill>
                            <a:srgbClr val="FF0000"/>
                          </a:solidFill>
                        </a:rPr>
                        <m:t>𝟒𝟑</m:t>
                      </m:r>
                    </m:oMath>
                  </m:oMathPara>
                </a14:m>
                <a:endParaRPr lang="en-GB" b="1" dirty="0">
                  <a:solidFill>
                    <a:srgbClr val="FF0000"/>
                  </a:solidFill>
                </a:endParaRPr>
              </a:p>
              <a:p>
                <a:pPr marL="0" indent="0">
                  <a:spcBef>
                    <a:spcPts val="0"/>
                  </a:spcBef>
                  <a:spcAft>
                    <a:spcPts val="1200"/>
                  </a:spcAft>
                  <a:buNone/>
                </a:pPr>
                <a:r>
                  <a:rPr lang="en-GB" sz="2400" dirty="0"/>
                  <a:t>Decimal fractions are ideal for use with calculators they can be entered directly into the calculator. Vulgar fractions can be converted to decimal fractions by dividing the numerator by the denominator. </a:t>
                </a:r>
                <a:endParaRPr lang="en-GB" sz="2400" b="1" dirty="0">
                  <a:effectLst/>
                  <a:latin typeface="Cambria Math" panose="02040503050406030204" pitchFamily="18" charset="0"/>
                  <a:ea typeface="Cambria Math" panose="02040503050406030204" pitchFamily="18" charset="0"/>
                </a:endParaRPr>
              </a:p>
            </p:txBody>
          </p:sp>
        </mc:Choice>
        <mc:Fallback>
          <p:sp>
            <p:nvSpPr>
              <p:cNvPr id="227331" name="Rectangle 3"/>
              <p:cNvSpPr>
                <a:spLocks noGrp="1" noRot="1" noChangeAspect="1" noMove="1" noResize="1" noEditPoints="1" noAdjustHandles="1" noChangeArrowheads="1" noChangeShapeType="1" noTextEdit="1"/>
              </p:cNvSpPr>
              <p:nvPr>
                <p:ph type="body" sz="half" idx="1"/>
              </p:nvPr>
            </p:nvSpPr>
            <p:spPr>
              <a:xfrm>
                <a:off x="-1" y="1457324"/>
                <a:ext cx="9144000" cy="5400676"/>
              </a:xfrm>
              <a:blipFill>
                <a:blip r:embed="rId2"/>
                <a:stretch>
                  <a:fillRect t="-790"/>
                </a:stretch>
              </a:blipFill>
            </p:spPr>
            <p:txBody>
              <a:bodyPr/>
              <a:lstStyle/>
              <a:p>
                <a:r>
                  <a:rPr lang="en-GB">
                    <a:noFill/>
                  </a:rPr>
                  <a:t> </a:t>
                </a:r>
              </a:p>
            </p:txBody>
          </p:sp>
        </mc:Fallback>
      </mc:AlternateContent>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20397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0" y="476250"/>
            <a:ext cx="9143999" cy="981075"/>
          </a:xfrm>
        </p:spPr>
        <p:txBody>
          <a:bodyPr lIns="360000" rIns="360000" anchor="ctr" anchorCtr="1"/>
          <a:lstStyle/>
          <a:p>
            <a:pPr>
              <a:defRPr/>
            </a:pPr>
            <a:r>
              <a:rPr lang="en-GB" dirty="0">
                <a:latin typeface="+mn-lt"/>
              </a:rPr>
              <a:t>Percentages</a:t>
            </a:r>
          </a:p>
        </p:txBody>
      </p:sp>
      <p:sp>
        <p:nvSpPr>
          <p:cNvPr id="227331" name="Rectangle 3"/>
          <p:cNvSpPr>
            <a:spLocks noGrp="1" noChangeArrowheads="1"/>
          </p:cNvSpPr>
          <p:nvPr>
            <p:ph type="body" sz="half" idx="1"/>
          </p:nvPr>
        </p:nvSpPr>
        <p:spPr>
          <a:xfrm>
            <a:off x="-1" y="1457324"/>
            <a:ext cx="9144000" cy="5400676"/>
          </a:xfrm>
        </p:spPr>
        <p:txBody>
          <a:bodyPr lIns="360000" rIns="360000"/>
          <a:lstStyle/>
          <a:p>
            <a:pPr marL="0" indent="0">
              <a:spcBef>
                <a:spcPts val="0"/>
              </a:spcBef>
              <a:spcAft>
                <a:spcPts val="1200"/>
              </a:spcAft>
              <a:buNone/>
            </a:pPr>
            <a:r>
              <a:rPr lang="en-GB" sz="2400" dirty="0"/>
              <a:t>‘Percent’ means </a:t>
            </a:r>
            <a:r>
              <a:rPr lang="en-GB" sz="2400" b="1" dirty="0"/>
              <a:t>out of 100</a:t>
            </a:r>
            <a:r>
              <a:rPr lang="en-GB" sz="2400" dirty="0"/>
              <a:t>. The current basic income tax rate is 20 per cent taxable pay, this means that for £100 you will have to pay £20 in income tax. The symbol % means per cent.</a:t>
            </a:r>
          </a:p>
          <a:p>
            <a:pPr marL="0" indent="0">
              <a:spcBef>
                <a:spcPts val="0"/>
              </a:spcBef>
              <a:spcAft>
                <a:spcPts val="1200"/>
              </a:spcAft>
              <a:buNone/>
            </a:pPr>
            <a:r>
              <a:rPr lang="en-GB" sz="2400" dirty="0"/>
              <a:t>How to calculate a percentage.</a:t>
            </a:r>
          </a:p>
          <a:p>
            <a:pPr marL="0" indent="0">
              <a:spcBef>
                <a:spcPts val="0"/>
              </a:spcBef>
              <a:spcAft>
                <a:spcPts val="1200"/>
              </a:spcAft>
              <a:buNone/>
            </a:pPr>
            <a:r>
              <a:rPr lang="en-GB" sz="2400" dirty="0"/>
              <a:t>A percentage is a fraction with a denominator of 100.</a:t>
            </a:r>
          </a:p>
          <a:p>
            <a:pPr marL="0" indent="0">
              <a:spcBef>
                <a:spcPts val="0"/>
              </a:spcBef>
              <a:spcAft>
                <a:spcPts val="1200"/>
              </a:spcAft>
              <a:buNone/>
            </a:pPr>
            <a:r>
              <a:rPr lang="en-GB" sz="2400" dirty="0"/>
              <a:t>60% (60 in each 100) as a fraction is 60/100</a:t>
            </a:r>
          </a:p>
          <a:p>
            <a:pPr marL="0" indent="0">
              <a:spcBef>
                <a:spcPts val="0"/>
              </a:spcBef>
              <a:spcAft>
                <a:spcPts val="1200"/>
              </a:spcAft>
              <a:buNone/>
            </a:pPr>
            <a:r>
              <a:rPr lang="en-GB" sz="2400" dirty="0"/>
              <a:t>60% as a decimal is 0.6.</a:t>
            </a:r>
          </a:p>
          <a:p>
            <a:pPr marL="0" indent="0">
              <a:spcBef>
                <a:spcPts val="0"/>
              </a:spcBef>
              <a:spcAft>
                <a:spcPts val="1200"/>
              </a:spcAft>
              <a:buNone/>
            </a:pPr>
            <a:r>
              <a:rPr lang="en-GB" sz="2400" dirty="0"/>
              <a:t>You will frequently need to find a percentage of a quantity.</a:t>
            </a:r>
          </a:p>
          <a:p>
            <a:pPr marL="0" indent="0">
              <a:spcBef>
                <a:spcPts val="0"/>
              </a:spcBef>
              <a:spcAft>
                <a:spcPts val="1200"/>
              </a:spcAft>
              <a:buNone/>
            </a:pPr>
            <a:r>
              <a:rPr lang="en-GB" sz="2400" dirty="0"/>
              <a:t>First, write the percentage as a fraction or a decimal, then multiply by the quantity.</a:t>
            </a:r>
          </a:p>
        </p:txBody>
      </p:sp>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70504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331913" y="476250"/>
            <a:ext cx="7164387" cy="981075"/>
          </a:xfrm>
        </p:spPr>
        <p:txBody>
          <a:bodyPr/>
          <a:lstStyle/>
          <a:p>
            <a:pPr>
              <a:defRPr/>
            </a:pPr>
            <a:r>
              <a:rPr lang="en-GB" dirty="0">
                <a:latin typeface="+mn-lt"/>
              </a:rPr>
              <a:t>Transposition of formulae</a:t>
            </a:r>
          </a:p>
        </p:txBody>
      </p:sp>
      <p:sp>
        <p:nvSpPr>
          <p:cNvPr id="227331" name="Rectangle 3"/>
          <p:cNvSpPr>
            <a:spLocks noGrp="1" noChangeArrowheads="1"/>
          </p:cNvSpPr>
          <p:nvPr>
            <p:ph type="body" sz="half" idx="1"/>
          </p:nvPr>
        </p:nvSpPr>
        <p:spPr>
          <a:xfrm>
            <a:off x="215900" y="1989138"/>
            <a:ext cx="9144000" cy="647700"/>
          </a:xfrm>
        </p:spPr>
        <p:txBody>
          <a:bodyPr/>
          <a:lstStyle/>
          <a:p>
            <a:pPr marL="0" indent="0">
              <a:buFont typeface="Wingdings" pitchFamily="2" charset="2"/>
              <a:buNone/>
              <a:defRPr/>
            </a:pPr>
            <a:r>
              <a:rPr lang="en-GB" sz="2400" dirty="0">
                <a:solidFill>
                  <a:schemeClr val="accent4"/>
                </a:solidFill>
              </a:rPr>
              <a:t>This is also known as ‘</a:t>
            </a:r>
            <a:r>
              <a:rPr lang="en-GB" sz="2400" b="1" dirty="0">
                <a:solidFill>
                  <a:schemeClr val="accent4"/>
                </a:solidFill>
              </a:rPr>
              <a:t>changing the subject of the formula</a:t>
            </a:r>
            <a:r>
              <a:rPr lang="en-GB" sz="2400" dirty="0">
                <a:solidFill>
                  <a:schemeClr val="accent4"/>
                </a:solidFill>
              </a:rPr>
              <a:t>’.</a:t>
            </a:r>
          </a:p>
        </p:txBody>
      </p:sp>
      <p:pic>
        <p:nvPicPr>
          <p:cNvPr id="7" name="Content Placeholder 6" descr="transposition.png"/>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908175" y="2636838"/>
            <a:ext cx="5176838" cy="3919537"/>
          </a:xfrm>
        </p:spPr>
      </p:pic>
      <p:sp>
        <p:nvSpPr>
          <p:cNvPr id="7173" name="Line 9"/>
          <p:cNvSpPr>
            <a:spLocks noChangeShapeType="1"/>
          </p:cNvSpPr>
          <p:nvPr/>
        </p:nvSpPr>
        <p:spPr bwMode="auto">
          <a:xfrm>
            <a:off x="0" y="14128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8873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1547813" y="476250"/>
            <a:ext cx="6948487" cy="765175"/>
          </a:xfrm>
        </p:spPr>
        <p:txBody>
          <a:bodyPr/>
          <a:lstStyle/>
          <a:p>
            <a:pPr>
              <a:defRPr/>
            </a:pPr>
            <a:r>
              <a:rPr lang="en-GB" dirty="0">
                <a:latin typeface="+mn-lt"/>
              </a:rPr>
              <a:t>Rules for transposition</a:t>
            </a:r>
          </a:p>
        </p:txBody>
      </p:sp>
      <p:sp>
        <p:nvSpPr>
          <p:cNvPr id="228355" name="Rectangle 3"/>
          <p:cNvSpPr>
            <a:spLocks noGrp="1" noChangeArrowheads="1"/>
          </p:cNvSpPr>
          <p:nvPr>
            <p:ph type="body" idx="1"/>
          </p:nvPr>
        </p:nvSpPr>
        <p:spPr>
          <a:xfrm>
            <a:off x="250825" y="1412875"/>
            <a:ext cx="8642350" cy="3887788"/>
          </a:xfrm>
        </p:spPr>
        <p:txBody>
          <a:bodyPr/>
          <a:lstStyle/>
          <a:p>
            <a:pPr marL="0" indent="0">
              <a:spcAft>
                <a:spcPts val="600"/>
              </a:spcAft>
              <a:buFontTx/>
              <a:buNone/>
              <a:tabLst>
                <a:tab pos="0" algn="l"/>
              </a:tabLst>
              <a:defRPr/>
            </a:pPr>
            <a:r>
              <a:rPr lang="en-GB" sz="2400" b="1" dirty="0">
                <a:solidFill>
                  <a:schemeClr val="accent4"/>
                </a:solidFill>
              </a:rPr>
              <a:t>Whatever you do to one side of the formula you must do the same to the other side</a:t>
            </a:r>
            <a:r>
              <a:rPr lang="en-GB" sz="2400" dirty="0">
                <a:solidFill>
                  <a:schemeClr val="accent4"/>
                </a:solidFill>
              </a:rPr>
              <a:t>.</a:t>
            </a:r>
            <a:r>
              <a:rPr lang="en-GB" sz="2400" b="1" dirty="0">
                <a:solidFill>
                  <a:schemeClr val="accent4"/>
                </a:solidFill>
              </a:rPr>
              <a:t> </a:t>
            </a:r>
            <a:r>
              <a:rPr lang="en-GB" sz="2400" dirty="0">
                <a:solidFill>
                  <a:schemeClr val="accent4"/>
                </a:solidFill>
              </a:rPr>
              <a:t>In other words:</a:t>
            </a:r>
          </a:p>
          <a:p>
            <a:pPr>
              <a:spcBef>
                <a:spcPts val="0"/>
              </a:spcBef>
              <a:spcAft>
                <a:spcPts val="1200"/>
              </a:spcAft>
              <a:defRPr/>
            </a:pPr>
            <a:r>
              <a:rPr lang="en-GB" sz="2400" dirty="0">
                <a:solidFill>
                  <a:srgbClr val="FF0000"/>
                </a:solidFill>
              </a:rPr>
              <a:t>add the same quantity to both sides of the formula</a:t>
            </a:r>
          </a:p>
          <a:p>
            <a:pPr>
              <a:spcBef>
                <a:spcPts val="0"/>
              </a:spcBef>
              <a:spcAft>
                <a:spcPts val="1200"/>
              </a:spcAft>
              <a:defRPr/>
            </a:pPr>
            <a:r>
              <a:rPr lang="en-GB" sz="2400" dirty="0">
                <a:solidFill>
                  <a:srgbClr val="FF0000"/>
                </a:solidFill>
              </a:rPr>
              <a:t>subtract the same quantity from both sides of the formula</a:t>
            </a:r>
          </a:p>
          <a:p>
            <a:pPr>
              <a:spcBef>
                <a:spcPts val="0"/>
              </a:spcBef>
              <a:spcAft>
                <a:spcPts val="1200"/>
              </a:spcAft>
              <a:defRPr/>
            </a:pPr>
            <a:r>
              <a:rPr lang="en-GB" sz="2400" dirty="0">
                <a:solidFill>
                  <a:srgbClr val="FF0000"/>
                </a:solidFill>
              </a:rPr>
              <a:t>multiply both sides of the formula by the same quantity</a:t>
            </a:r>
          </a:p>
          <a:p>
            <a:pPr>
              <a:spcBef>
                <a:spcPts val="0"/>
              </a:spcBef>
              <a:spcAft>
                <a:spcPts val="1200"/>
              </a:spcAft>
              <a:defRPr/>
            </a:pPr>
            <a:r>
              <a:rPr lang="en-GB" sz="2400" dirty="0">
                <a:solidFill>
                  <a:srgbClr val="FF0000"/>
                </a:solidFill>
              </a:rPr>
              <a:t>divide both sides of the formula by the same quantity</a:t>
            </a:r>
          </a:p>
          <a:p>
            <a:pPr>
              <a:spcBef>
                <a:spcPts val="0"/>
              </a:spcBef>
              <a:spcAft>
                <a:spcPts val="1200"/>
              </a:spcAft>
              <a:defRPr/>
            </a:pPr>
            <a:r>
              <a:rPr lang="en-GB" sz="2400" dirty="0">
                <a:solidFill>
                  <a:srgbClr val="FF0000"/>
                </a:solidFill>
              </a:rPr>
              <a:t>take ‘functions’ of both sides of the formula; for example, square both sides or ﬁnd the reciprocal of both sides.</a:t>
            </a:r>
          </a:p>
        </p:txBody>
      </p:sp>
      <p:sp>
        <p:nvSpPr>
          <p:cNvPr id="228356" name="Text Box 4"/>
          <p:cNvSpPr txBox="1">
            <a:spLocks noChangeArrowheads="1"/>
          </p:cNvSpPr>
          <p:nvPr/>
        </p:nvSpPr>
        <p:spPr bwMode="auto">
          <a:xfrm>
            <a:off x="0" y="5589588"/>
            <a:ext cx="9144000" cy="1089025"/>
          </a:xfrm>
          <a:prstGeom prst="rect">
            <a:avLst/>
          </a:prstGeom>
          <a:noFill/>
          <a:ln w="9525">
            <a:noFill/>
            <a:miter lim="800000"/>
            <a:headEnd/>
            <a:tailEnd/>
          </a:ln>
          <a:effectLst/>
        </p:spPr>
        <p:txBody>
          <a:bodyPr>
            <a:spAutoFit/>
          </a:bodyPr>
          <a:lstStyle/>
          <a:p>
            <a:pPr>
              <a:lnSpc>
                <a:spcPct val="90000"/>
              </a:lnSpc>
              <a:spcBef>
                <a:spcPct val="20000"/>
              </a:spcBef>
              <a:buClr>
                <a:schemeClr val="hlink"/>
              </a:buClr>
              <a:buSzPct val="90000"/>
              <a:buFont typeface="Wingdings" pitchFamily="2" charset="2"/>
              <a:buNone/>
              <a:defRPr/>
            </a:pPr>
            <a:r>
              <a:rPr lang="en-GB" sz="2400" b="1" i="1" dirty="0">
                <a:solidFill>
                  <a:srgbClr val="FF0000"/>
                </a:solidFill>
                <a:effectLst>
                  <a:outerShdw blurRad="38100" dist="38100" dir="2700000" algn="tl">
                    <a:srgbClr val="000000"/>
                  </a:outerShdw>
                </a:effectLst>
                <a:cs typeface="+mn-cs"/>
              </a:rPr>
              <a:t>This is a lot to remember in one go but do not worry! Keep referring back to these as you work through the examples. Practice makes perfect!</a:t>
            </a:r>
            <a:endParaRPr lang="en-GB" sz="2400" dirty="0">
              <a:solidFill>
                <a:srgbClr val="FF0000"/>
              </a:solidFill>
              <a:cs typeface="+mn-cs"/>
            </a:endParaRPr>
          </a:p>
        </p:txBody>
      </p:sp>
      <p:sp>
        <p:nvSpPr>
          <p:cNvPr id="8197"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31"/>
          <p:cNvSpPr txBox="1">
            <a:spLocks noChangeArrowheads="1"/>
          </p:cNvSpPr>
          <p:nvPr/>
        </p:nvSpPr>
        <p:spPr bwMode="auto">
          <a:xfrm>
            <a:off x="0" y="1989138"/>
            <a:ext cx="914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spcBef>
                <a:spcPct val="50000"/>
              </a:spcBef>
            </a:pPr>
            <a:endParaRPr lang="en-US" altLang="en-US"/>
          </a:p>
        </p:txBody>
      </p:sp>
      <p:sp>
        <p:nvSpPr>
          <p:cNvPr id="229408" name="Text Box 32"/>
          <p:cNvSpPr txBox="1">
            <a:spLocks noChangeArrowheads="1"/>
          </p:cNvSpPr>
          <p:nvPr/>
        </p:nvSpPr>
        <p:spPr bwMode="auto">
          <a:xfrm>
            <a:off x="0" y="2708275"/>
            <a:ext cx="9144000" cy="101600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The question is: ‘Make V the subject of the formula’. This means that ‘V’ must be put on its own on one side of the equals sign and the other terms must be on the other side.</a:t>
            </a:r>
            <a:endParaRPr lang="en-GB" dirty="0">
              <a:solidFill>
                <a:schemeClr val="accent4"/>
              </a:solidFill>
              <a:latin typeface="Lucida Handwriting" pitchFamily="66" charset="0"/>
              <a:cs typeface="+mn-cs"/>
            </a:endParaRPr>
          </a:p>
        </p:txBody>
      </p:sp>
      <p:graphicFrame>
        <p:nvGraphicFramePr>
          <p:cNvPr id="25" name="Table 24"/>
          <p:cNvGraphicFramePr>
            <a:graphicFrameLocks noGrp="1"/>
          </p:cNvGraphicFramePr>
          <p:nvPr/>
        </p:nvGraphicFramePr>
        <p:xfrm>
          <a:off x="1760538" y="1852613"/>
          <a:ext cx="5546725" cy="640034"/>
        </p:xfrm>
        <a:graphic>
          <a:graphicData uri="http://schemas.openxmlformats.org/drawingml/2006/table">
            <a:tbl>
              <a:tblPr firstRow="1" bandRow="1">
                <a:tableStyleId>{5C22544A-7EE6-4342-B048-85BDC9FD1C3A}</a:tableStyleId>
              </a:tblPr>
              <a:tblGrid>
                <a:gridCol w="2598643">
                  <a:extLst>
                    <a:ext uri="{9D8B030D-6E8A-4147-A177-3AD203B41FA5}">
                      <a16:colId xmlns:a16="http://schemas.microsoft.com/office/drawing/2014/main" val="20000"/>
                    </a:ext>
                  </a:extLst>
                </a:gridCol>
                <a:gridCol w="349439">
                  <a:extLst>
                    <a:ext uri="{9D8B030D-6E8A-4147-A177-3AD203B41FA5}">
                      <a16:colId xmlns:a16="http://schemas.microsoft.com/office/drawing/2014/main" val="20001"/>
                    </a:ext>
                  </a:extLst>
                </a:gridCol>
                <a:gridCol w="2598643">
                  <a:extLst>
                    <a:ext uri="{9D8B030D-6E8A-4147-A177-3AD203B41FA5}">
                      <a16:colId xmlns:a16="http://schemas.microsoft.com/office/drawing/2014/main" val="20002"/>
                    </a:ext>
                  </a:extLst>
                </a:gridCol>
              </a:tblGrid>
              <a:tr h="639762">
                <a:tc>
                  <a:txBody>
                    <a:bodyPr/>
                    <a:lstStyle/>
                    <a:p>
                      <a:pPr algn="r"/>
                      <a:r>
                        <a:rPr lang="en-GB" sz="1800" b="1" dirty="0">
                          <a:solidFill>
                            <a:schemeClr val="accent4"/>
                          </a:solidFill>
                        </a:rPr>
                        <a:t>I</a:t>
                      </a:r>
                    </a:p>
                  </a:txBody>
                  <a:tcPr marL="91460" marR="91460" marT="45697" marB="45697" anchor="ctr">
                    <a:noFill/>
                  </a:tcPr>
                </a:tc>
                <a:tc>
                  <a:txBody>
                    <a:bodyPr/>
                    <a:lstStyle/>
                    <a:p>
                      <a:pPr algn="ctr"/>
                      <a:r>
                        <a:rPr lang="en-GB" sz="1800" b="1" dirty="0">
                          <a:solidFill>
                            <a:schemeClr val="accent4"/>
                          </a:solidFill>
                        </a:rPr>
                        <a:t>=</a:t>
                      </a:r>
                    </a:p>
                  </a:txBody>
                  <a:tcPr marL="91460" marR="91460" marT="45697" marB="45697" anchor="ctr">
                    <a:noFill/>
                  </a:tcPr>
                </a:tc>
                <a:tc>
                  <a:txBody>
                    <a:bodyPr/>
                    <a:lstStyle/>
                    <a:p>
                      <a:r>
                        <a:rPr lang="en-GB" sz="1800" b="1" u="sng" dirty="0">
                          <a:solidFill>
                            <a:schemeClr val="accent4"/>
                          </a:solidFill>
                        </a:rPr>
                        <a:t>V</a:t>
                      </a:r>
                      <a:br>
                        <a:rPr lang="en-GB" sz="1800" b="1" dirty="0">
                          <a:solidFill>
                            <a:schemeClr val="accent4"/>
                          </a:solidFill>
                        </a:rPr>
                      </a:br>
                      <a:r>
                        <a:rPr lang="en-GB" sz="1800" b="1" dirty="0">
                          <a:solidFill>
                            <a:schemeClr val="accent4"/>
                          </a:solidFill>
                        </a:rPr>
                        <a:t>R</a:t>
                      </a:r>
                    </a:p>
                  </a:txBody>
                  <a:tcPr marL="91460" marR="91460" marT="45697" marB="45697" anchor="ctr">
                    <a:noFill/>
                  </a:tcPr>
                </a:tc>
                <a:extLst>
                  <a:ext uri="{0D108BD9-81ED-4DB2-BD59-A6C34878D82A}">
                    <a16:rowId xmlns:a16="http://schemas.microsoft.com/office/drawing/2014/main" val="10000"/>
                  </a:ext>
                </a:extLst>
              </a:tr>
            </a:tbl>
          </a:graphicData>
        </a:graphic>
      </p:graphicFrame>
      <p:sp>
        <p:nvSpPr>
          <p:cNvPr id="28" name="Text Box 32"/>
          <p:cNvSpPr txBox="1">
            <a:spLocks noChangeArrowheads="1"/>
          </p:cNvSpPr>
          <p:nvPr/>
        </p:nvSpPr>
        <p:spPr bwMode="auto">
          <a:xfrm>
            <a:off x="0" y="3821113"/>
            <a:ext cx="5724525"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In order to do this, first multiply both sides by R:</a:t>
            </a:r>
            <a:endParaRPr lang="en-GB" dirty="0">
              <a:solidFill>
                <a:schemeClr val="accent4"/>
              </a:solidFill>
              <a:latin typeface="Lucida Handwriting" pitchFamily="66" charset="0"/>
              <a:cs typeface="+mn-cs"/>
            </a:endParaRPr>
          </a:p>
        </p:txBody>
      </p:sp>
      <p:graphicFrame>
        <p:nvGraphicFramePr>
          <p:cNvPr id="31" name="Table 30"/>
          <p:cNvGraphicFramePr>
            <a:graphicFrameLocks noGrp="1"/>
          </p:cNvGraphicFramePr>
          <p:nvPr>
            <p:extLst>
              <p:ext uri="{D42A27DB-BD31-4B8C-83A1-F6EECF244321}">
                <p14:modId xmlns:p14="http://schemas.microsoft.com/office/powerpoint/2010/main" val="2844866258"/>
              </p:ext>
            </p:extLst>
          </p:nvPr>
        </p:nvGraphicFramePr>
        <p:xfrm>
          <a:off x="5580063" y="3748088"/>
          <a:ext cx="2790825" cy="640034"/>
        </p:xfrm>
        <a:graphic>
          <a:graphicData uri="http://schemas.openxmlformats.org/drawingml/2006/table">
            <a:tbl>
              <a:tblPr firstRow="1" bandRow="1">
                <a:tableStyleId>{5C22544A-7EE6-4342-B048-85BDC9FD1C3A}</a:tableStyleId>
              </a:tblPr>
              <a:tblGrid>
                <a:gridCol w="1291242">
                  <a:extLst>
                    <a:ext uri="{9D8B030D-6E8A-4147-A177-3AD203B41FA5}">
                      <a16:colId xmlns:a16="http://schemas.microsoft.com/office/drawing/2014/main" val="20000"/>
                    </a:ext>
                  </a:extLst>
                </a:gridCol>
                <a:gridCol w="208341">
                  <a:extLst>
                    <a:ext uri="{9D8B030D-6E8A-4147-A177-3AD203B41FA5}">
                      <a16:colId xmlns:a16="http://schemas.microsoft.com/office/drawing/2014/main" val="20001"/>
                    </a:ext>
                  </a:extLst>
                </a:gridCol>
                <a:gridCol w="1291242">
                  <a:extLst>
                    <a:ext uri="{9D8B030D-6E8A-4147-A177-3AD203B41FA5}">
                      <a16:colId xmlns:a16="http://schemas.microsoft.com/office/drawing/2014/main" val="20002"/>
                    </a:ext>
                  </a:extLst>
                </a:gridCol>
              </a:tblGrid>
              <a:tr h="639762">
                <a:tc>
                  <a:txBody>
                    <a:bodyPr/>
                    <a:lstStyle/>
                    <a:p>
                      <a:pPr algn="r"/>
                      <a:r>
                        <a:rPr lang="en-GB" sz="1800" b="1" dirty="0">
                          <a:solidFill>
                            <a:schemeClr val="accent4"/>
                          </a:solidFill>
                        </a:rPr>
                        <a:t>I </a:t>
                      </a:r>
                      <a:r>
                        <a:rPr lang="en-GB" sz="1800" b="1" u="sng" dirty="0">
                          <a:solidFill>
                            <a:schemeClr val="accent4"/>
                          </a:solidFill>
                        </a:rPr>
                        <a:t>×</a:t>
                      </a:r>
                      <a:r>
                        <a:rPr lang="en-GB" sz="1800" b="1" dirty="0">
                          <a:solidFill>
                            <a:schemeClr val="accent4"/>
                          </a:solidFill>
                        </a:rPr>
                        <a:t> R</a:t>
                      </a:r>
                    </a:p>
                  </a:txBody>
                  <a:tcPr marL="91467" marR="91467" marT="45697" marB="45697" anchor="ctr">
                    <a:noFill/>
                  </a:tcPr>
                </a:tc>
                <a:tc>
                  <a:txBody>
                    <a:bodyPr/>
                    <a:lstStyle/>
                    <a:p>
                      <a:pPr algn="ctr"/>
                      <a:r>
                        <a:rPr lang="en-GB" sz="1800" b="1" dirty="0">
                          <a:solidFill>
                            <a:schemeClr val="accent4"/>
                          </a:solidFill>
                        </a:rPr>
                        <a:t>=</a:t>
                      </a:r>
                    </a:p>
                  </a:txBody>
                  <a:tcPr marL="91467" marR="91467" marT="45697" marB="45697" anchor="ctr">
                    <a:noFill/>
                  </a:tcPr>
                </a:tc>
                <a:tc>
                  <a:txBody>
                    <a:bodyPr/>
                    <a:lstStyle/>
                    <a:p>
                      <a:r>
                        <a:rPr lang="en-GB" sz="1800" b="1" u="sng" dirty="0">
                          <a:solidFill>
                            <a:schemeClr val="accent4"/>
                          </a:solidFill>
                        </a:rPr>
                        <a:t>V × R</a:t>
                      </a:r>
                      <a:br>
                        <a:rPr lang="en-GB" sz="1800" b="1" dirty="0">
                          <a:solidFill>
                            <a:schemeClr val="accent4"/>
                          </a:solidFill>
                        </a:rPr>
                      </a:br>
                      <a:r>
                        <a:rPr lang="en-GB" sz="1800" b="1" dirty="0">
                          <a:solidFill>
                            <a:schemeClr val="accent4"/>
                          </a:solidFill>
                        </a:rPr>
                        <a:t>    R</a:t>
                      </a:r>
                    </a:p>
                  </a:txBody>
                  <a:tcPr marL="91467" marR="91467" marT="45697" marB="45697" anchor="ctr">
                    <a:noFill/>
                  </a:tcPr>
                </a:tc>
                <a:extLst>
                  <a:ext uri="{0D108BD9-81ED-4DB2-BD59-A6C34878D82A}">
                    <a16:rowId xmlns:a16="http://schemas.microsoft.com/office/drawing/2014/main" val="10000"/>
                  </a:ext>
                </a:extLst>
              </a:tr>
            </a:tbl>
          </a:graphicData>
        </a:graphic>
      </p:graphicFrame>
      <p:sp>
        <p:nvSpPr>
          <p:cNvPr id="32" name="Text Box 32"/>
          <p:cNvSpPr txBox="1">
            <a:spLocks noChangeArrowheads="1"/>
          </p:cNvSpPr>
          <p:nvPr/>
        </p:nvSpPr>
        <p:spPr bwMode="auto">
          <a:xfrm>
            <a:off x="179388" y="4629150"/>
            <a:ext cx="3130550"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cancel through:</a:t>
            </a:r>
            <a:endParaRPr lang="en-GB" dirty="0">
              <a:solidFill>
                <a:schemeClr val="accent4"/>
              </a:solidFill>
              <a:latin typeface="Lucida Handwriting" pitchFamily="66" charset="0"/>
              <a:cs typeface="+mn-cs"/>
            </a:endParaRPr>
          </a:p>
        </p:txBody>
      </p:sp>
      <p:graphicFrame>
        <p:nvGraphicFramePr>
          <p:cNvPr id="33" name="Table 32"/>
          <p:cNvGraphicFramePr>
            <a:graphicFrameLocks noGrp="1"/>
          </p:cNvGraphicFramePr>
          <p:nvPr/>
        </p:nvGraphicFramePr>
        <p:xfrm>
          <a:off x="2683306" y="4509411"/>
          <a:ext cx="2638570" cy="640080"/>
        </p:xfrm>
        <a:graphic>
          <a:graphicData uri="http://schemas.openxmlformats.org/drawingml/2006/table">
            <a:tbl>
              <a:tblPr firstRow="1" bandRow="1">
                <a:tableStyleId>{5C22544A-7EE6-4342-B048-85BDC9FD1C3A}</a:tableStyleId>
              </a:tblPr>
              <a:tblGrid>
                <a:gridCol w="121514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1215145">
                  <a:extLst>
                    <a:ext uri="{9D8B030D-6E8A-4147-A177-3AD203B41FA5}">
                      <a16:colId xmlns:a16="http://schemas.microsoft.com/office/drawing/2014/main" val="20002"/>
                    </a:ext>
                  </a:extLst>
                </a:gridCol>
              </a:tblGrid>
              <a:tr h="370840">
                <a:tc>
                  <a:txBody>
                    <a:bodyPr/>
                    <a:lstStyle/>
                    <a:p>
                      <a:pPr algn="r"/>
                      <a:r>
                        <a:rPr lang="en-GB" b="1" dirty="0">
                          <a:solidFill>
                            <a:schemeClr val="accent4"/>
                          </a:solidFill>
                        </a:rPr>
                        <a:t>I </a:t>
                      </a:r>
                      <a:r>
                        <a:rPr lang="en-GB" sz="1800" b="1" u="sng" dirty="0">
                          <a:solidFill>
                            <a:schemeClr val="accent4"/>
                          </a:solidFill>
                        </a:rPr>
                        <a:t>×</a:t>
                      </a:r>
                      <a:r>
                        <a:rPr lang="en-GB" b="1" dirty="0">
                          <a:solidFill>
                            <a:schemeClr val="accent4"/>
                          </a:solidFill>
                        </a:rPr>
                        <a:t> R</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sng" dirty="0">
                          <a:solidFill>
                            <a:schemeClr val="accent4"/>
                          </a:solidFill>
                        </a:rPr>
                        <a:t>V </a:t>
                      </a:r>
                      <a:r>
                        <a:rPr lang="en-GB" sz="1800" b="1" u="sng" dirty="0">
                          <a:solidFill>
                            <a:schemeClr val="accent4"/>
                          </a:solidFill>
                        </a:rPr>
                        <a:t>×</a:t>
                      </a:r>
                      <a:r>
                        <a:rPr lang="en-GB" b="1" u="sng" dirty="0">
                          <a:solidFill>
                            <a:schemeClr val="accent4"/>
                          </a:solidFill>
                        </a:rPr>
                        <a:t> </a:t>
                      </a:r>
                      <a:r>
                        <a:rPr lang="en-GB" b="1" u="sng" strike="dblStrike" baseline="0" dirty="0">
                          <a:solidFill>
                            <a:schemeClr val="accent4"/>
                          </a:solidFill>
                        </a:rPr>
                        <a:t>R</a:t>
                      </a:r>
                      <a:br>
                        <a:rPr lang="en-GB" b="1" dirty="0">
                          <a:solidFill>
                            <a:schemeClr val="accent4"/>
                          </a:solidFill>
                        </a:rPr>
                      </a:br>
                      <a:r>
                        <a:rPr lang="en-GB" b="1" dirty="0">
                          <a:solidFill>
                            <a:schemeClr val="accent4"/>
                          </a:solidFill>
                        </a:rPr>
                        <a:t>    </a:t>
                      </a:r>
                      <a:r>
                        <a:rPr lang="en-GB" b="1" strike="dblStrike" baseline="0" dirty="0">
                          <a:solidFill>
                            <a:schemeClr val="accent4"/>
                          </a:solidFill>
                        </a:rPr>
                        <a:t>R</a:t>
                      </a:r>
                    </a:p>
                  </a:txBody>
                  <a:tcPr anchor="ctr">
                    <a:noFill/>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2123728" y="5301208"/>
          <a:ext cx="3760902" cy="370840"/>
        </p:xfrm>
        <a:graphic>
          <a:graphicData uri="http://schemas.openxmlformats.org/drawingml/2006/table">
            <a:tbl>
              <a:tblPr firstRow="1" bandRow="1">
                <a:tableStyleId>{5C22544A-7EE6-4342-B048-85BDC9FD1C3A}</a:tableStyleId>
              </a:tblPr>
              <a:tblGrid>
                <a:gridCol w="1761984">
                  <a:extLst>
                    <a:ext uri="{9D8B030D-6E8A-4147-A177-3AD203B41FA5}">
                      <a16:colId xmlns:a16="http://schemas.microsoft.com/office/drawing/2014/main" val="20000"/>
                    </a:ext>
                  </a:extLst>
                </a:gridCol>
                <a:gridCol w="236934">
                  <a:extLst>
                    <a:ext uri="{9D8B030D-6E8A-4147-A177-3AD203B41FA5}">
                      <a16:colId xmlns:a16="http://schemas.microsoft.com/office/drawing/2014/main" val="20001"/>
                    </a:ext>
                  </a:extLst>
                </a:gridCol>
                <a:gridCol w="1761984">
                  <a:extLst>
                    <a:ext uri="{9D8B030D-6E8A-4147-A177-3AD203B41FA5}">
                      <a16:colId xmlns:a16="http://schemas.microsoft.com/office/drawing/2014/main" val="20002"/>
                    </a:ext>
                  </a:extLst>
                </a:gridCol>
              </a:tblGrid>
              <a:tr h="370840">
                <a:tc>
                  <a:txBody>
                    <a:bodyPr/>
                    <a:lstStyle/>
                    <a:p>
                      <a:pPr algn="r"/>
                      <a:r>
                        <a:rPr lang="en-GB" b="1" dirty="0">
                          <a:solidFill>
                            <a:schemeClr val="accent4"/>
                          </a:solidFill>
                        </a:rPr>
                        <a:t>I </a:t>
                      </a:r>
                      <a:r>
                        <a:rPr lang="en-GB" sz="1800" b="1" u="sng" dirty="0">
                          <a:solidFill>
                            <a:schemeClr val="accent4"/>
                          </a:solidFill>
                        </a:rPr>
                        <a:t>×</a:t>
                      </a:r>
                      <a:r>
                        <a:rPr lang="en-GB" b="1" dirty="0">
                          <a:solidFill>
                            <a:schemeClr val="accent4"/>
                          </a:solidFill>
                        </a:rPr>
                        <a:t> R</a:t>
                      </a:r>
                    </a:p>
                  </a:txBody>
                  <a:tcPr anchor="ctr">
                    <a:noFill/>
                  </a:tcPr>
                </a:tc>
                <a:tc>
                  <a:txBody>
                    <a:bodyPr/>
                    <a:lstStyle/>
                    <a:p>
                      <a:pPr algn="ctr"/>
                      <a:r>
                        <a:rPr lang="en-GB" b="1" dirty="0">
                          <a:solidFill>
                            <a:schemeClr val="accent4"/>
                          </a:solidFill>
                        </a:rPr>
                        <a:t>=</a:t>
                      </a:r>
                    </a:p>
                  </a:txBody>
                  <a:tcPr anchor="ctr">
                    <a:noFill/>
                  </a:tcPr>
                </a:tc>
                <a:tc>
                  <a:txBody>
                    <a:bodyPr/>
                    <a:lstStyle/>
                    <a:p>
                      <a:r>
                        <a:rPr lang="en-GB" b="1" u="none" dirty="0">
                          <a:solidFill>
                            <a:schemeClr val="accent4"/>
                          </a:solidFill>
                        </a:rPr>
                        <a:t>V</a:t>
                      </a:r>
                      <a:endParaRPr lang="en-GB" b="1" u="none" strike="dblStrike" baseline="0" dirty="0">
                        <a:solidFill>
                          <a:schemeClr val="accent4"/>
                        </a:solidFill>
                      </a:endParaRPr>
                    </a:p>
                  </a:txBody>
                  <a:tcPr anchor="ctr">
                    <a:noFill/>
                  </a:tcPr>
                </a:tc>
                <a:extLst>
                  <a:ext uri="{0D108BD9-81ED-4DB2-BD59-A6C34878D82A}">
                    <a16:rowId xmlns:a16="http://schemas.microsoft.com/office/drawing/2014/main" val="10000"/>
                  </a:ext>
                </a:extLst>
              </a:tr>
            </a:tbl>
          </a:graphicData>
        </a:graphic>
      </p:graphicFrame>
      <p:sp>
        <p:nvSpPr>
          <p:cNvPr id="35" name="Text Box 32"/>
          <p:cNvSpPr txBox="1">
            <a:spLocks noChangeArrowheads="1"/>
          </p:cNvSpPr>
          <p:nvPr/>
        </p:nvSpPr>
        <p:spPr bwMode="auto">
          <a:xfrm>
            <a:off x="179388" y="6075363"/>
            <a:ext cx="4032250" cy="400050"/>
          </a:xfrm>
          <a:prstGeom prst="rect">
            <a:avLst/>
          </a:prstGeom>
          <a:noFill/>
          <a:ln w="9525">
            <a:noFill/>
            <a:miter lim="800000"/>
            <a:headEnd/>
            <a:tailEnd/>
          </a:ln>
          <a:effectLst/>
        </p:spPr>
        <p:txBody>
          <a:bodyPr>
            <a:spAutoFit/>
          </a:bodyPr>
          <a:lstStyle/>
          <a:p>
            <a:pPr>
              <a:defRPr/>
            </a:pPr>
            <a:r>
              <a:rPr lang="en-GB" dirty="0">
                <a:solidFill>
                  <a:schemeClr val="accent4"/>
                </a:solidFill>
                <a:cs typeface="+mn-cs"/>
              </a:rPr>
              <a:t>Now reverse the formula:</a:t>
            </a:r>
            <a:endParaRPr lang="en-GB" dirty="0">
              <a:solidFill>
                <a:schemeClr val="accent4"/>
              </a:solidFill>
              <a:latin typeface="Lucida Handwriting" pitchFamily="66" charset="0"/>
              <a:cs typeface="+mn-cs"/>
            </a:endParaRPr>
          </a:p>
        </p:txBody>
      </p:sp>
      <p:graphicFrame>
        <p:nvGraphicFramePr>
          <p:cNvPr id="36" name="Table 35"/>
          <p:cNvGraphicFramePr>
            <a:graphicFrameLocks noGrp="1"/>
          </p:cNvGraphicFramePr>
          <p:nvPr>
            <p:extLst>
              <p:ext uri="{D42A27DB-BD31-4B8C-83A1-F6EECF244321}">
                <p14:modId xmlns:p14="http://schemas.microsoft.com/office/powerpoint/2010/main" val="819284584"/>
              </p:ext>
            </p:extLst>
          </p:nvPr>
        </p:nvGraphicFramePr>
        <p:xfrm>
          <a:off x="2195513" y="6108700"/>
          <a:ext cx="3744912" cy="366713"/>
        </p:xfrm>
        <a:graphic>
          <a:graphicData uri="http://schemas.openxmlformats.org/drawingml/2006/table">
            <a:tbl>
              <a:tblPr firstRow="1" bandRow="1">
                <a:tableStyleId>{5C22544A-7EE6-4342-B048-85BDC9FD1C3A}</a:tableStyleId>
              </a:tblPr>
              <a:tblGrid>
                <a:gridCol w="1754493">
                  <a:extLst>
                    <a:ext uri="{9D8B030D-6E8A-4147-A177-3AD203B41FA5}">
                      <a16:colId xmlns:a16="http://schemas.microsoft.com/office/drawing/2014/main" val="20000"/>
                    </a:ext>
                  </a:extLst>
                </a:gridCol>
                <a:gridCol w="235926">
                  <a:extLst>
                    <a:ext uri="{9D8B030D-6E8A-4147-A177-3AD203B41FA5}">
                      <a16:colId xmlns:a16="http://schemas.microsoft.com/office/drawing/2014/main" val="20001"/>
                    </a:ext>
                  </a:extLst>
                </a:gridCol>
                <a:gridCol w="1754493">
                  <a:extLst>
                    <a:ext uri="{9D8B030D-6E8A-4147-A177-3AD203B41FA5}">
                      <a16:colId xmlns:a16="http://schemas.microsoft.com/office/drawing/2014/main" val="20002"/>
                    </a:ext>
                  </a:extLst>
                </a:gridCol>
              </a:tblGrid>
              <a:tr h="366713">
                <a:tc>
                  <a:txBody>
                    <a:bodyPr/>
                    <a:lstStyle/>
                    <a:p>
                      <a:pPr algn="r"/>
                      <a:r>
                        <a:rPr lang="en-GB" sz="1800" b="1" dirty="0">
                          <a:solidFill>
                            <a:srgbClr val="FF0000"/>
                          </a:solidFill>
                        </a:rPr>
                        <a:t>V</a:t>
                      </a:r>
                    </a:p>
                  </a:txBody>
                  <a:tcPr marL="91452" marR="91452" marT="45839" marB="45839" anchor="ctr">
                    <a:noFill/>
                  </a:tcPr>
                </a:tc>
                <a:tc>
                  <a:txBody>
                    <a:bodyPr/>
                    <a:lstStyle/>
                    <a:p>
                      <a:pPr algn="ctr"/>
                      <a:r>
                        <a:rPr lang="en-GB" sz="1800" b="1" dirty="0">
                          <a:solidFill>
                            <a:srgbClr val="FF0000"/>
                          </a:solidFill>
                        </a:rPr>
                        <a:t>=</a:t>
                      </a:r>
                    </a:p>
                  </a:txBody>
                  <a:tcPr marL="91452" marR="91452" marT="45839" marB="45839" anchor="ctr">
                    <a:noFill/>
                  </a:tcPr>
                </a:tc>
                <a:tc>
                  <a:txBody>
                    <a:bodyPr/>
                    <a:lstStyle/>
                    <a:p>
                      <a:pPr algn="l"/>
                      <a:r>
                        <a:rPr lang="en-GB" sz="1800" b="1" dirty="0">
                          <a:solidFill>
                            <a:srgbClr val="FF0000"/>
                          </a:solidFill>
                        </a:rPr>
                        <a:t>I </a:t>
                      </a:r>
                      <a:r>
                        <a:rPr lang="en-GB" sz="1800" b="1" u="sng" dirty="0">
                          <a:solidFill>
                            <a:schemeClr val="accent4"/>
                          </a:solidFill>
                        </a:rPr>
                        <a:t>×</a:t>
                      </a:r>
                      <a:r>
                        <a:rPr lang="en-GB" sz="1800" b="1" dirty="0">
                          <a:solidFill>
                            <a:srgbClr val="FF0000"/>
                          </a:solidFill>
                        </a:rPr>
                        <a:t> R</a:t>
                      </a:r>
                    </a:p>
                  </a:txBody>
                  <a:tcPr marL="91452" marR="91452" marT="45839" marB="45839" anchor="ctr">
                    <a:noFill/>
                  </a:tcPr>
                </a:tc>
                <a:extLst>
                  <a:ext uri="{0D108BD9-81ED-4DB2-BD59-A6C34878D82A}">
                    <a16:rowId xmlns:a16="http://schemas.microsoft.com/office/drawing/2014/main" val="10000"/>
                  </a:ext>
                </a:extLst>
              </a:tr>
            </a:tbl>
          </a:graphicData>
        </a:graphic>
      </p:graphicFrame>
      <p:sp>
        <p:nvSpPr>
          <p:cNvPr id="13" name="Rectangle 2"/>
          <p:cNvSpPr>
            <a:spLocks noGrp="1" noChangeArrowheads="1"/>
          </p:cNvSpPr>
          <p:nvPr>
            <p:ph type="title"/>
          </p:nvPr>
        </p:nvSpPr>
        <p:spPr>
          <a:xfrm>
            <a:off x="1547813" y="476250"/>
            <a:ext cx="6948487" cy="765175"/>
          </a:xfrm>
        </p:spPr>
        <p:txBody>
          <a:bodyPr/>
          <a:lstStyle/>
          <a:p>
            <a:pPr>
              <a:defRPr/>
            </a:pPr>
            <a:r>
              <a:rPr lang="en-GB" dirty="0">
                <a:latin typeface="+mn-lt"/>
              </a:rPr>
              <a:t>Example 1</a:t>
            </a:r>
          </a:p>
        </p:txBody>
      </p:sp>
      <p:sp>
        <p:nvSpPr>
          <p:cNvPr id="9256" name="Line 9"/>
          <p:cNvSpPr>
            <a:spLocks noChangeShapeType="1"/>
          </p:cNvSpPr>
          <p:nvPr/>
        </p:nvSpPr>
        <p:spPr bwMode="auto">
          <a:xfrm>
            <a:off x="0" y="134143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752</TotalTime>
  <Words>1240</Words>
  <Application>Microsoft Office PowerPoint</Application>
  <PresentationFormat>On-screen Show (4:3)</PresentationFormat>
  <Paragraphs>191</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Cambria Math</vt:lpstr>
      <vt:lpstr>Lucida Handwriting</vt:lpstr>
      <vt:lpstr>Wingdings</vt:lpstr>
      <vt:lpstr>Custom Design</vt:lpstr>
      <vt:lpstr>Default Design</vt:lpstr>
      <vt:lpstr>PowerPoint Presentation</vt:lpstr>
      <vt:lpstr>Fractions</vt:lpstr>
      <vt:lpstr>Vulgar fractions</vt:lpstr>
      <vt:lpstr>Vulgar fractions</vt:lpstr>
      <vt:lpstr>Decimal fractions</vt:lpstr>
      <vt:lpstr>Percentages</vt:lpstr>
      <vt:lpstr>Transposition of formulae</vt:lpstr>
      <vt:lpstr>Rules for transposition</vt:lpstr>
      <vt:lpstr>Example 1</vt:lpstr>
      <vt:lpstr>Example 2</vt:lpstr>
      <vt:lpstr>PowerPoint Presentation</vt:lpstr>
      <vt:lpstr>Ohm’s law triangle</vt:lpstr>
      <vt:lpstr>Ohm’s law triangle</vt:lpstr>
      <vt:lpstr>Ohm’s law triangle</vt:lpstr>
      <vt:lpstr>PowerPoint Presentation</vt:lpstr>
      <vt:lpstr>Indices</vt:lpstr>
      <vt:lpstr>Indices</vt:lpstr>
      <vt:lpstr>Indices</vt:lpstr>
      <vt:lpstr>Notation</vt:lpstr>
      <vt:lpstr>Triangles</vt:lpstr>
      <vt:lpstr>Trigonometry</vt:lpstr>
      <vt:lpstr>Statistics</vt:lpstr>
      <vt:lpstr>Statistics</vt:lpstr>
      <vt:lpstr>Statistics</vt:lpstr>
      <vt:lpstr>Statistics</vt:lpstr>
      <vt:lpstr>Statistics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123</cp:revision>
  <dcterms:created xsi:type="dcterms:W3CDTF">2010-05-25T15:15:29Z</dcterms:created>
  <dcterms:modified xsi:type="dcterms:W3CDTF">2017-10-05T13:47:23Z</dcterms:modified>
</cp:coreProperties>
</file>