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</p:sldMasterIdLst>
  <p:notesMasterIdLst>
    <p:notesMasterId r:id="rId15"/>
  </p:notesMasterIdLst>
  <p:sldIdLst>
    <p:sldId id="269" r:id="rId3"/>
    <p:sldId id="290" r:id="rId4"/>
    <p:sldId id="280" r:id="rId5"/>
    <p:sldId id="304" r:id="rId6"/>
    <p:sldId id="299" r:id="rId7"/>
    <p:sldId id="305" r:id="rId8"/>
    <p:sldId id="300" r:id="rId9"/>
    <p:sldId id="297" r:id="rId10"/>
    <p:sldId id="302" r:id="rId11"/>
    <p:sldId id="301" r:id="rId12"/>
    <p:sldId id="303" r:id="rId13"/>
    <p:sldId id="277" r:id="rId14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95" autoAdjust="0"/>
  </p:normalViewPr>
  <p:slideViewPr>
    <p:cSldViewPr>
      <p:cViewPr varScale="1">
        <p:scale>
          <a:sx n="65" d="100"/>
          <a:sy n="65" d="100"/>
        </p:scale>
        <p:origin x="17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11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93D068B0-363B-4E6C-9273-F6BD655BD5C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6570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855ADE-C4E2-4F27-863A-72E1C4497D9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503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62E243-7E69-4E33-BF69-70CD0E9CEA8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56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3D9141-8F64-467C-A07D-816D6D61FB5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530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8913"/>
            <a:ext cx="7772400" cy="7921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1557338"/>
            <a:ext cx="7775575" cy="44640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63B5C-4545-452E-846B-47535E8CA90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861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893473-94AD-494C-A9F0-2041E4401BF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2092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BC05EC-9817-4201-B48E-8C28F031C78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105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D38ED6-9D09-45D9-97DA-0480774B7F4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946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4FC9D8-C8A2-42CC-9067-7493234C9C1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351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A2D1E-FC2F-48A4-90FA-AC28BBDD773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156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A9518-016F-43CE-AEB0-638E92243D9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4985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015483-3291-4C25-9DE4-9CC2832A8AD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280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DB3FC4-9701-4BA9-A9CA-5C703E6599A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3045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3ADF77-A286-4994-981A-A3B929127F8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9547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F8153-7481-48C3-BA2F-FA306FFD056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59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20713"/>
            <a:ext cx="2057400" cy="5505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20713"/>
            <a:ext cx="6019800" cy="5505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828DFB-A6B8-4F25-B567-6534712784A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4134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18487" cy="7969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46828-C646-45A3-9D32-F22FC2A5D92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543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0AF66-4963-4E0C-BFCA-B23E5B2E98C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9620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1D576D-46C1-41D9-899F-1D945321B05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896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7E9076-0C99-45ED-8DD8-F0A76E318CA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673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4032250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1484313"/>
            <a:ext cx="4033837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E4DC50-FB3F-4A2A-AF9A-2280F72355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612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D67D6E-3DC5-4EC6-81A2-9F78278DAEC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292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A1E3D-9134-4208-8B50-EFABDE2EAA2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470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1475BA-CE77-4DAD-AFAC-16ECB3DF6DB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891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082FC2-698C-4BFE-A39B-4AA3596D01F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7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607DC-9E9A-4B7E-A83A-E1127CDE9BF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508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218487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DCAF9C68-57FD-44ED-9E79-2FF7FF74F73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620713"/>
            <a:ext cx="8218487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92C09067-A9EA-48AD-8F01-82E233DE387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2055" name="Picture 7" descr="SmartScreen_ logo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60350"/>
            <a:ext cx="1584325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7" r:id="rId13"/>
    <p:sldLayoutId id="2147483728" r:id="rId14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white">
          <a:xfrm>
            <a:off x="0" y="1474788"/>
            <a:ext cx="9144000" cy="5383212"/>
          </a:xfrm>
          <a:prstGeom prst="rect">
            <a:avLst/>
          </a:prstGeom>
          <a:solidFill>
            <a:srgbClr val="CC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1800"/>
              <a:t>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" y="1474788"/>
            <a:ext cx="9144001" cy="5383212"/>
          </a:xfrm>
        </p:spPr>
        <p:txBody>
          <a:bodyPr lIns="360000" rIns="360000" anchor="ctr" anchorCtr="1"/>
          <a:lstStyle/>
          <a:p>
            <a:pPr algn="ctr">
              <a:buFontTx/>
              <a:buNone/>
            </a:pPr>
            <a:r>
              <a:rPr lang="en-GB" altLang="en-US" sz="4400" dirty="0">
                <a:solidFill>
                  <a:schemeClr val="bg1"/>
                </a:solidFill>
              </a:rPr>
              <a:t>Resistors in parallel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692150"/>
            <a:ext cx="914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36000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2400" b="1">
                <a:solidFill>
                  <a:srgbClr val="FF0000"/>
                </a:solidFill>
              </a:rPr>
              <a:t>Unit 202: Principles of electrical science</a:t>
            </a:r>
            <a:endParaRPr lang="en-US" altLang="en-US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107950" y="1125538"/>
          <a:ext cx="6095999" cy="79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556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=</a:t>
                      </a:r>
                    </a:p>
                  </a:txBody>
                  <a:tcPr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+</a:t>
                      </a:r>
                    </a:p>
                  </a:txBody>
                  <a:tcPr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+</a:t>
                      </a:r>
                    </a:p>
                  </a:txBody>
                  <a:tcPr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GB" sz="2000" b="1" baseline="-25000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GB" sz="2000" b="1" baseline="-25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GB" sz="2000" b="1" baseline="-25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GB" sz="2000" b="1" baseline="-25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107950" y="1989138"/>
          <a:ext cx="6095999" cy="79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556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=</a:t>
                      </a:r>
                    </a:p>
                  </a:txBody>
                  <a:tcPr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+</a:t>
                      </a:r>
                    </a:p>
                  </a:txBody>
                  <a:tcPr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+</a:t>
                      </a:r>
                    </a:p>
                  </a:txBody>
                  <a:tcPr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GB" sz="2000" b="1" baseline="-25000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107950" y="2852738"/>
          <a:ext cx="5303838" cy="79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7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80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91439" marR="91439"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=</a:t>
                      </a:r>
                    </a:p>
                  </a:txBody>
                  <a:tcPr marL="91439" marR="91439"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3 + 2 + 1</a:t>
                      </a:r>
                    </a:p>
                  </a:txBody>
                  <a:tcPr marL="91439" marR="91439"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GB" sz="2000" b="1" baseline="-25000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 marL="91439" marR="91439"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107950" y="3716338"/>
          <a:ext cx="5303838" cy="793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0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91439" marR="91439"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=</a:t>
                      </a:r>
                    </a:p>
                  </a:txBody>
                  <a:tcPr marL="91439" marR="91439"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91439" marR="91439"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GB" sz="2000" b="1" baseline="-25000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 marL="91439" marR="91439"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107950" y="4581525"/>
          <a:ext cx="5303838" cy="79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0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082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GB" sz="2000" b="1" baseline="-25000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 marL="91439" marR="91439"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=</a:t>
                      </a:r>
                    </a:p>
                  </a:txBody>
                  <a:tcPr marL="91439" marR="91439"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91439" marR="91439"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107950" y="5373688"/>
          <a:ext cx="5303838" cy="79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0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081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=</a:t>
                      </a:r>
                    </a:p>
                  </a:txBody>
                  <a:tcPr marL="91439" marR="91439"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91439" marR="91439"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107950" y="6165850"/>
          <a:ext cx="5303838" cy="766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3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4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076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01" marB="457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=</a:t>
                      </a:r>
                    </a:p>
                  </a:txBody>
                  <a:tcPr marL="91439" marR="91439" marT="45701" marB="457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GB" sz="2000" b="1" u="none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l-GR" sz="2000" b="1" u="none" dirty="0">
                          <a:solidFill>
                            <a:srgbClr val="FF0000"/>
                          </a:solidFill>
                        </a:rPr>
                        <a:t>Ω</a:t>
                      </a:r>
                      <a:endParaRPr lang="en-GB" sz="2000" b="1" u="none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01" marB="457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01" marB="457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7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01" marB="457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5441" name="Picture 11" descr="current 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50" y="1989138"/>
            <a:ext cx="501015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>
            <a:spLocks noGrp="1" noChangeArrowheads="1"/>
          </p:cNvSpPr>
          <p:nvPr/>
        </p:nvSpPr>
        <p:spPr bwMode="auto">
          <a:xfrm>
            <a:off x="989013" y="339725"/>
            <a:ext cx="6948487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Example 4</a:t>
            </a:r>
          </a:p>
        </p:txBody>
      </p:sp>
      <p:sp>
        <p:nvSpPr>
          <p:cNvPr id="15443" name="Line 9"/>
          <p:cNvSpPr>
            <a:spLocks noChangeShapeType="1"/>
          </p:cNvSpPr>
          <p:nvPr/>
        </p:nvSpPr>
        <p:spPr bwMode="auto">
          <a:xfrm>
            <a:off x="0" y="1104900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1116013" y="2492375"/>
          <a:ext cx="5303837" cy="793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0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875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=</a:t>
                      </a:r>
                    </a:p>
                  </a:txBody>
                  <a:tcPr marL="91439" marR="91439"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91439" marR="91439"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1116013" y="3284538"/>
          <a:ext cx="5303837" cy="766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39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8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076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01" marB="457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=</a:t>
                      </a:r>
                    </a:p>
                  </a:txBody>
                  <a:tcPr marL="91439" marR="91439" marT="45701" marB="457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GB" sz="2000" b="1" u="none" dirty="0">
                          <a:solidFill>
                            <a:srgbClr val="FF0000"/>
                          </a:solidFill>
                        </a:rPr>
                        <a:t>6 amps </a:t>
                      </a:r>
                      <a:r>
                        <a:rPr lang="en-GB" sz="1800" b="1" u="non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 Kirchhoff’s law is proved</a:t>
                      </a:r>
                      <a:endParaRPr lang="en-GB" sz="2000" b="0" u="sng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01" marB="457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01" marB="457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6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01" marB="457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>
            <a:spLocks noGrp="1" noChangeArrowheads="1"/>
          </p:cNvSpPr>
          <p:nvPr/>
        </p:nvSpPr>
        <p:spPr bwMode="auto">
          <a:xfrm>
            <a:off x="989013" y="339725"/>
            <a:ext cx="6948487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Example 4</a:t>
            </a:r>
          </a:p>
        </p:txBody>
      </p:sp>
      <p:sp>
        <p:nvSpPr>
          <p:cNvPr id="16402" name="Line 9"/>
          <p:cNvSpPr>
            <a:spLocks noChangeShapeType="1"/>
          </p:cNvSpPr>
          <p:nvPr/>
        </p:nvSpPr>
        <p:spPr bwMode="auto">
          <a:xfrm>
            <a:off x="0" y="1104900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116013" y="1557338"/>
          <a:ext cx="5303837" cy="79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636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081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I</a:t>
                      </a:r>
                      <a:r>
                        <a:rPr lang="en-GB" sz="2000" b="1" baseline="-25000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 marL="91439" marR="91439"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=</a:t>
                      </a:r>
                    </a:p>
                  </a:txBody>
                  <a:tcPr marL="91439" marR="91439"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V</a:t>
                      </a:r>
                    </a:p>
                  </a:txBody>
                  <a:tcPr marL="91439" marR="91439"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GB" sz="2000" b="1" baseline="-25000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 marL="91439" marR="91439"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white">
          <a:xfrm>
            <a:off x="0" y="1474788"/>
            <a:ext cx="9144000" cy="5383212"/>
          </a:xfrm>
          <a:prstGeom prst="rect">
            <a:avLst/>
          </a:prstGeom>
          <a:solidFill>
            <a:srgbClr val="CC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1800"/>
              <a:t>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74788"/>
            <a:ext cx="9144000" cy="5383212"/>
          </a:xfrm>
        </p:spPr>
        <p:txBody>
          <a:bodyPr lIns="360000" rIns="360000" anchor="ctr" anchorCtr="1"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altLang="en-US" sz="4400" b="1">
                <a:solidFill>
                  <a:schemeClr val="bg1"/>
                </a:solidFill>
              </a:rPr>
              <a:t>The End</a:t>
            </a:r>
            <a:endParaRPr lang="en-GB" altLang="en-US" sz="4400" b="1" dirty="0">
              <a:solidFill>
                <a:schemeClr val="bg1"/>
              </a:solidFill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692150"/>
            <a:ext cx="914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36000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2400" b="1">
                <a:solidFill>
                  <a:srgbClr val="FF0000"/>
                </a:solidFill>
              </a:rPr>
              <a:t>Unit 202: Principles of electrical science</a:t>
            </a:r>
            <a:endParaRPr lang="en-US" altLang="en-US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260350"/>
            <a:ext cx="7164388" cy="981075"/>
          </a:xfrm>
        </p:spPr>
        <p:txBody>
          <a:bodyPr/>
          <a:lstStyle/>
          <a:p>
            <a:pPr>
              <a:defRPr/>
            </a:pPr>
            <a:r>
              <a:rPr lang="en-GB" dirty="0">
                <a:latin typeface="+mn-lt"/>
              </a:rPr>
              <a:t>Resistors in parallel</a:t>
            </a:r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7" name="Picture 6" descr="parallel 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575" y="1484313"/>
            <a:ext cx="244792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674813" y="4868863"/>
          <a:ext cx="6095999" cy="140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00881"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4000" b="1" dirty="0">
                          <a:solidFill>
                            <a:srgbClr val="FF0000"/>
                          </a:solidFill>
                        </a:rPr>
                        <a:t>=</a:t>
                      </a:r>
                    </a:p>
                  </a:txBody>
                  <a:tcPr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4000" b="1" dirty="0">
                          <a:solidFill>
                            <a:srgbClr val="FF0000"/>
                          </a:solidFill>
                        </a:rPr>
                        <a:t>+</a:t>
                      </a:r>
                    </a:p>
                  </a:txBody>
                  <a:tcPr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4000" b="1" dirty="0">
                          <a:solidFill>
                            <a:srgbClr val="FF0000"/>
                          </a:solidFill>
                        </a:rPr>
                        <a:t>+</a:t>
                      </a:r>
                    </a:p>
                  </a:txBody>
                  <a:tcPr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8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4000" b="1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GB" sz="4000" b="1" baseline="-25000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4000" b="1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GB" sz="4000" b="1" baseline="-25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GB" sz="4000" b="1" baseline="-25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 b="1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GB" sz="4000" b="1" baseline="-25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T="45710" marB="457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89" name="Line 9"/>
          <p:cNvSpPr>
            <a:spLocks noChangeShapeType="1"/>
          </p:cNvSpPr>
          <p:nvPr/>
        </p:nvSpPr>
        <p:spPr bwMode="auto">
          <a:xfrm>
            <a:off x="-17463" y="1196975"/>
            <a:ext cx="9144001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201613" y="1655763"/>
            <a:ext cx="87979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GB" dirty="0">
                <a:solidFill>
                  <a:schemeClr val="accent4"/>
                </a:solidFill>
                <a:cs typeface="+mn-cs"/>
              </a:rPr>
              <a:t>Calculate the total resistance of a parallel circuit if: R</a:t>
            </a:r>
            <a:r>
              <a:rPr lang="en-GB" baseline="-25000" dirty="0">
                <a:solidFill>
                  <a:schemeClr val="accent4"/>
                </a:solidFill>
                <a:cs typeface="+mn-cs"/>
              </a:rPr>
              <a:t>1</a:t>
            </a:r>
            <a:r>
              <a:rPr lang="en-GB" dirty="0">
                <a:solidFill>
                  <a:schemeClr val="accent4"/>
                </a:solidFill>
                <a:cs typeface="+mn-cs"/>
              </a:rPr>
              <a:t> = 9</a:t>
            </a:r>
            <a:r>
              <a:rPr lang="el-GR" dirty="0">
                <a:solidFill>
                  <a:schemeClr val="accent4"/>
                </a:solidFill>
                <a:cs typeface="+mn-cs"/>
              </a:rPr>
              <a:t>Ω</a:t>
            </a:r>
            <a:r>
              <a:rPr lang="en-GB" dirty="0">
                <a:solidFill>
                  <a:schemeClr val="accent4"/>
                </a:solidFill>
                <a:cs typeface="+mn-cs"/>
              </a:rPr>
              <a:t>, R</a:t>
            </a:r>
            <a:r>
              <a:rPr lang="en-GB" baseline="-25000" dirty="0">
                <a:solidFill>
                  <a:schemeClr val="accent4"/>
                </a:solidFill>
                <a:cs typeface="+mn-cs"/>
              </a:rPr>
              <a:t>2</a:t>
            </a:r>
            <a:r>
              <a:rPr lang="en-GB" dirty="0">
                <a:solidFill>
                  <a:schemeClr val="accent4"/>
                </a:solidFill>
                <a:cs typeface="+mn-cs"/>
              </a:rPr>
              <a:t> = 12</a:t>
            </a:r>
            <a:r>
              <a:rPr lang="el-GR" dirty="0">
                <a:solidFill>
                  <a:schemeClr val="accent4"/>
                </a:solidFill>
                <a:cs typeface="+mn-cs"/>
              </a:rPr>
              <a:t>Ω</a:t>
            </a:r>
            <a:r>
              <a:rPr lang="en-GB" dirty="0">
                <a:solidFill>
                  <a:schemeClr val="accent4"/>
                </a:solidFill>
                <a:cs typeface="+mn-cs"/>
              </a:rPr>
              <a:t> and R</a:t>
            </a:r>
            <a:r>
              <a:rPr lang="en-GB" baseline="-25000" dirty="0">
                <a:solidFill>
                  <a:schemeClr val="accent4"/>
                </a:solidFill>
                <a:cs typeface="+mn-cs"/>
              </a:rPr>
              <a:t>3</a:t>
            </a:r>
            <a:r>
              <a:rPr lang="en-GB" dirty="0">
                <a:solidFill>
                  <a:schemeClr val="accent4"/>
                </a:solidFill>
                <a:cs typeface="+mn-cs"/>
              </a:rPr>
              <a:t> = 18</a:t>
            </a:r>
            <a:r>
              <a:rPr lang="el-GR" dirty="0">
                <a:solidFill>
                  <a:schemeClr val="accent4"/>
                </a:solidFill>
                <a:cs typeface="+mn-cs"/>
              </a:rPr>
              <a:t>Ω</a:t>
            </a:r>
            <a:r>
              <a:rPr lang="en-GB" dirty="0">
                <a:solidFill>
                  <a:schemeClr val="accent4"/>
                </a:solidFill>
                <a:cs typeface="+mn-cs"/>
              </a:rPr>
              <a:t>. </a:t>
            </a:r>
          </a:p>
        </p:txBody>
      </p:sp>
      <p:pic>
        <p:nvPicPr>
          <p:cNvPr id="9" name="Picture 8" descr="parallel 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425" y="2363788"/>
            <a:ext cx="1652588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01613" y="2708275"/>
          <a:ext cx="6095999" cy="793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556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=</a:t>
                      </a:r>
                    </a:p>
                  </a:txBody>
                  <a:tcPr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+</a:t>
                      </a:r>
                    </a:p>
                  </a:txBody>
                  <a:tcPr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+</a:t>
                      </a:r>
                    </a:p>
                  </a:txBody>
                  <a:tcPr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GB" sz="2000" b="1" baseline="-25000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GB" sz="2000" b="1" baseline="-25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GB" sz="2000" b="1" baseline="-25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GB" sz="2000" b="1" baseline="-25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1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201613" y="3573463"/>
          <a:ext cx="6095999" cy="79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556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=</a:t>
                      </a:r>
                    </a:p>
                  </a:txBody>
                  <a:tcPr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+</a:t>
                      </a:r>
                    </a:p>
                  </a:txBody>
                  <a:tcPr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+</a:t>
                      </a:r>
                    </a:p>
                  </a:txBody>
                  <a:tcPr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GB" sz="2000" b="1" baseline="-25000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01613" y="4484688"/>
            <a:ext cx="611981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dirty="0">
                <a:solidFill>
                  <a:schemeClr val="accent4"/>
                </a:solidFill>
                <a:cs typeface="+mn-cs"/>
              </a:rPr>
              <a:t>Find the lowest common denominator, which is 36: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234950" y="5013325"/>
          <a:ext cx="5303838" cy="79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7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80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91439" marR="91439"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=</a:t>
                      </a:r>
                    </a:p>
                  </a:txBody>
                  <a:tcPr marL="91439" marR="91439"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4 + 3 + 2</a:t>
                      </a:r>
                    </a:p>
                  </a:txBody>
                  <a:tcPr marL="91439" marR="91439"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GB" sz="2000" b="1" baseline="-25000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 marL="91439" marR="91439"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36</a:t>
                      </a:r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234950" y="5876925"/>
          <a:ext cx="5303838" cy="79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0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91439" marR="91439"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=</a:t>
                      </a:r>
                    </a:p>
                  </a:txBody>
                  <a:tcPr marL="91439" marR="91439"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 marL="91439" marR="91439"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GB" sz="2000" b="1" baseline="-25000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 marL="91439" marR="91439"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36</a:t>
                      </a:r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Rectangle 21"/>
          <p:cNvSpPr>
            <a:spLocks noGrp="1" noChangeArrowheads="1"/>
          </p:cNvSpPr>
          <p:nvPr/>
        </p:nvSpPr>
        <p:spPr bwMode="auto">
          <a:xfrm>
            <a:off x="971550" y="549275"/>
            <a:ext cx="6948488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Example 1</a:t>
            </a:r>
          </a:p>
        </p:txBody>
      </p:sp>
      <p:sp>
        <p:nvSpPr>
          <p:cNvPr id="8255" name="Line 9"/>
          <p:cNvSpPr>
            <a:spLocks noChangeShapeType="1"/>
          </p:cNvSpPr>
          <p:nvPr/>
        </p:nvSpPr>
        <p:spPr bwMode="auto">
          <a:xfrm>
            <a:off x="-17463" y="1412875"/>
            <a:ext cx="9144001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92188" y="2492375"/>
          <a:ext cx="5303837" cy="793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0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GB" sz="2000" b="1" baseline="-25000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 marL="91439" marR="91439"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=</a:t>
                      </a:r>
                    </a:p>
                  </a:txBody>
                  <a:tcPr marL="91439" marR="91439"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36</a:t>
                      </a:r>
                    </a:p>
                  </a:txBody>
                  <a:tcPr marL="91439" marR="91439"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2188" y="3284538"/>
          <a:ext cx="5303837" cy="39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35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4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=</a:t>
                      </a:r>
                    </a:p>
                  </a:txBody>
                  <a:tcPr marL="91439" marR="91439"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u="none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el-GR" sz="2000" b="1" u="none" dirty="0">
                          <a:solidFill>
                            <a:srgbClr val="FF0000"/>
                          </a:solidFill>
                        </a:rPr>
                        <a:t>Ω</a:t>
                      </a:r>
                      <a:endParaRPr lang="en-GB" sz="2000" b="1" u="none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7950" y="1700213"/>
            <a:ext cx="611981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dirty="0">
                <a:solidFill>
                  <a:schemeClr val="accent4"/>
                </a:solidFill>
                <a:cs typeface="+mn-cs"/>
              </a:rPr>
              <a:t>Inverting both sides of the equation will give us </a:t>
            </a:r>
            <a:r>
              <a:rPr lang="en-GB" dirty="0" err="1">
                <a:solidFill>
                  <a:schemeClr val="accent4"/>
                </a:solidFill>
                <a:cs typeface="+mn-cs"/>
              </a:rPr>
              <a:t>R</a:t>
            </a:r>
            <a:r>
              <a:rPr lang="en-GB" baseline="-25000" dirty="0" err="1">
                <a:solidFill>
                  <a:schemeClr val="accent4"/>
                </a:solidFill>
                <a:cs typeface="+mn-cs"/>
              </a:rPr>
              <a:t>t</a:t>
            </a:r>
            <a:r>
              <a:rPr lang="en-GB" dirty="0">
                <a:solidFill>
                  <a:schemeClr val="accent4"/>
                </a:solidFill>
                <a:cs typeface="+mn-cs"/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950" y="4221163"/>
            <a:ext cx="914400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dirty="0">
                <a:solidFill>
                  <a:schemeClr val="accent4"/>
                </a:solidFill>
                <a:cs typeface="+mn-cs"/>
              </a:rPr>
              <a:t>The total resistance of the circuit will determine the amount of current that will flow in that circuit.</a:t>
            </a:r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971550" y="549275"/>
            <a:ext cx="6948488" cy="76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Example 1</a:t>
            </a:r>
          </a:p>
        </p:txBody>
      </p:sp>
      <p:sp>
        <p:nvSpPr>
          <p:cNvPr id="9235" name="Line 9"/>
          <p:cNvSpPr>
            <a:spLocks noChangeShapeType="1"/>
          </p:cNvSpPr>
          <p:nvPr/>
        </p:nvSpPr>
        <p:spPr bwMode="auto">
          <a:xfrm>
            <a:off x="-17463" y="1412875"/>
            <a:ext cx="9144001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107950" y="1484313"/>
            <a:ext cx="8280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GB" dirty="0">
                <a:solidFill>
                  <a:schemeClr val="accent4"/>
                </a:solidFill>
                <a:cs typeface="+mn-cs"/>
              </a:rPr>
              <a:t>Calculate the total resistance of a parallel circuit if R</a:t>
            </a:r>
            <a:r>
              <a:rPr lang="en-GB" baseline="-25000" dirty="0">
                <a:solidFill>
                  <a:schemeClr val="accent4"/>
                </a:solidFill>
                <a:cs typeface="+mn-cs"/>
              </a:rPr>
              <a:t>1</a:t>
            </a:r>
            <a:r>
              <a:rPr lang="en-GB" dirty="0">
                <a:solidFill>
                  <a:schemeClr val="accent4"/>
                </a:solidFill>
                <a:cs typeface="+mn-cs"/>
              </a:rPr>
              <a:t> = 45</a:t>
            </a:r>
            <a:r>
              <a:rPr lang="el-GR" dirty="0">
                <a:solidFill>
                  <a:schemeClr val="accent4"/>
                </a:solidFill>
                <a:cs typeface="+mn-cs"/>
              </a:rPr>
              <a:t>Ω</a:t>
            </a:r>
            <a:r>
              <a:rPr lang="en-GB" dirty="0">
                <a:solidFill>
                  <a:schemeClr val="accent4"/>
                </a:solidFill>
                <a:cs typeface="+mn-cs"/>
              </a:rPr>
              <a:t>, R</a:t>
            </a:r>
            <a:r>
              <a:rPr lang="en-GB" baseline="-25000" dirty="0">
                <a:solidFill>
                  <a:schemeClr val="accent4"/>
                </a:solidFill>
                <a:cs typeface="+mn-cs"/>
              </a:rPr>
              <a:t>2</a:t>
            </a:r>
            <a:r>
              <a:rPr lang="en-GB" dirty="0">
                <a:solidFill>
                  <a:schemeClr val="accent4"/>
                </a:solidFill>
                <a:cs typeface="+mn-cs"/>
              </a:rPr>
              <a:t> = 90</a:t>
            </a:r>
            <a:r>
              <a:rPr lang="el-GR" dirty="0">
                <a:solidFill>
                  <a:schemeClr val="accent4"/>
                </a:solidFill>
                <a:cs typeface="+mn-cs"/>
              </a:rPr>
              <a:t>Ω</a:t>
            </a:r>
            <a:r>
              <a:rPr lang="en-GB" dirty="0">
                <a:solidFill>
                  <a:schemeClr val="accent4"/>
                </a:solidFill>
                <a:cs typeface="+mn-cs"/>
              </a:rPr>
              <a:t> and R</a:t>
            </a:r>
            <a:r>
              <a:rPr lang="en-GB" baseline="-25000" dirty="0">
                <a:solidFill>
                  <a:schemeClr val="accent4"/>
                </a:solidFill>
                <a:cs typeface="+mn-cs"/>
              </a:rPr>
              <a:t>3</a:t>
            </a:r>
            <a:r>
              <a:rPr lang="en-GB" dirty="0">
                <a:solidFill>
                  <a:schemeClr val="accent4"/>
                </a:solidFill>
                <a:cs typeface="+mn-cs"/>
              </a:rPr>
              <a:t> = 30</a:t>
            </a:r>
            <a:r>
              <a:rPr lang="el-GR" dirty="0">
                <a:solidFill>
                  <a:schemeClr val="accent4"/>
                </a:solidFill>
                <a:cs typeface="+mn-cs"/>
              </a:rPr>
              <a:t>Ω</a:t>
            </a:r>
            <a:r>
              <a:rPr lang="en-GB" dirty="0">
                <a:solidFill>
                  <a:schemeClr val="accent4"/>
                </a:solidFill>
                <a:cs typeface="+mn-cs"/>
              </a:rPr>
              <a:t> .</a:t>
            </a:r>
          </a:p>
        </p:txBody>
      </p:sp>
      <p:pic>
        <p:nvPicPr>
          <p:cNvPr id="9" name="Picture 8" descr="parallel 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2192338"/>
            <a:ext cx="1652587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79388" y="2420938"/>
          <a:ext cx="6095999" cy="79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556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=</a:t>
                      </a:r>
                    </a:p>
                  </a:txBody>
                  <a:tcPr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+</a:t>
                      </a:r>
                    </a:p>
                  </a:txBody>
                  <a:tcPr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+</a:t>
                      </a:r>
                    </a:p>
                  </a:txBody>
                  <a:tcPr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GB" sz="2000" b="1" baseline="-25000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GB" sz="2000" b="1" baseline="-25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GB" sz="2000" b="1" baseline="-25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GB" sz="2000" b="1" baseline="-25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26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79388" y="3284538"/>
          <a:ext cx="6095999" cy="79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556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=</a:t>
                      </a:r>
                    </a:p>
                  </a:txBody>
                  <a:tcPr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+</a:t>
                      </a:r>
                    </a:p>
                  </a:txBody>
                  <a:tcPr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+</a:t>
                      </a:r>
                    </a:p>
                  </a:txBody>
                  <a:tcPr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GB" sz="2000" b="1" baseline="-25000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45</a:t>
                      </a:r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90</a:t>
                      </a:r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0" y="4508500"/>
            <a:ext cx="61214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dirty="0">
                <a:solidFill>
                  <a:schemeClr val="accent4"/>
                </a:solidFill>
                <a:cs typeface="+mn-cs"/>
              </a:rPr>
              <a:t>Find the lowest common denominator, which is 90: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79388" y="5013325"/>
          <a:ext cx="5303837" cy="79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76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80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91439" marR="91439"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=</a:t>
                      </a:r>
                    </a:p>
                  </a:txBody>
                  <a:tcPr marL="91439" marR="91439"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2 + 1 + 3</a:t>
                      </a:r>
                    </a:p>
                  </a:txBody>
                  <a:tcPr marL="91439" marR="91439"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GB" sz="2000" b="1" baseline="-25000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 marL="91439" marR="91439"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90</a:t>
                      </a:r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179388" y="5876925"/>
          <a:ext cx="5303837" cy="79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0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91439" marR="91439"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=</a:t>
                      </a:r>
                    </a:p>
                  </a:txBody>
                  <a:tcPr marL="91439" marR="91439"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91439" marR="91439"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GB" sz="2000" b="1" baseline="-25000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 marL="91439" marR="91439"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90</a:t>
                      </a:r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Rectangle 12"/>
          <p:cNvSpPr>
            <a:spLocks noGrp="1" noChangeArrowheads="1"/>
          </p:cNvSpPr>
          <p:nvPr/>
        </p:nvSpPr>
        <p:spPr bwMode="auto">
          <a:xfrm>
            <a:off x="989013" y="339725"/>
            <a:ext cx="6948487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Example 2</a:t>
            </a:r>
          </a:p>
        </p:txBody>
      </p:sp>
      <p:sp>
        <p:nvSpPr>
          <p:cNvPr id="10303" name="Line 9"/>
          <p:cNvSpPr>
            <a:spLocks noChangeShapeType="1"/>
          </p:cNvSpPr>
          <p:nvPr/>
        </p:nvSpPr>
        <p:spPr bwMode="auto">
          <a:xfrm>
            <a:off x="0" y="120332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39750" y="2636838"/>
          <a:ext cx="5303838" cy="79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0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GB" sz="2000" b="1" baseline="-25000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 marL="91439" marR="91439"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=</a:t>
                      </a:r>
                    </a:p>
                  </a:txBody>
                  <a:tcPr marL="91439" marR="91439"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90</a:t>
                      </a:r>
                    </a:p>
                  </a:txBody>
                  <a:tcPr marL="91439" marR="91439"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9750" y="3429000"/>
          <a:ext cx="5303838" cy="39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3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4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=</a:t>
                      </a:r>
                    </a:p>
                  </a:txBody>
                  <a:tcPr marL="91439" marR="91439"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u="none" dirty="0">
                          <a:solidFill>
                            <a:srgbClr val="FF0000"/>
                          </a:solidFill>
                        </a:rPr>
                        <a:t>15</a:t>
                      </a:r>
                      <a:r>
                        <a:rPr lang="el-GR" sz="2000" b="1" u="none" dirty="0">
                          <a:solidFill>
                            <a:srgbClr val="FF0000"/>
                          </a:solidFill>
                        </a:rPr>
                        <a:t>Ω</a:t>
                      </a:r>
                      <a:endParaRPr lang="en-GB" sz="2000" b="1" u="none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3850" y="1773238"/>
            <a:ext cx="611981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dirty="0">
                <a:solidFill>
                  <a:schemeClr val="accent4"/>
                </a:solidFill>
                <a:cs typeface="+mn-cs"/>
              </a:rPr>
              <a:t>Inverting both sides of the equation will give us </a:t>
            </a:r>
            <a:r>
              <a:rPr lang="en-GB" dirty="0" err="1">
                <a:solidFill>
                  <a:schemeClr val="accent4"/>
                </a:solidFill>
                <a:cs typeface="+mn-cs"/>
              </a:rPr>
              <a:t>R</a:t>
            </a:r>
            <a:r>
              <a:rPr lang="en-GB" baseline="-25000" dirty="0" err="1">
                <a:solidFill>
                  <a:schemeClr val="accent4"/>
                </a:solidFill>
                <a:cs typeface="+mn-cs"/>
              </a:rPr>
              <a:t>t</a:t>
            </a:r>
            <a:r>
              <a:rPr lang="en-GB" dirty="0">
                <a:solidFill>
                  <a:schemeClr val="accent4"/>
                </a:solidFill>
                <a:cs typeface="+mn-cs"/>
              </a:rPr>
              <a:t>:</a:t>
            </a:r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989013" y="339725"/>
            <a:ext cx="6948487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Example 2</a:t>
            </a:r>
          </a:p>
        </p:txBody>
      </p:sp>
      <p:sp>
        <p:nvSpPr>
          <p:cNvPr id="11282" name="Line 9"/>
          <p:cNvSpPr>
            <a:spLocks noChangeShapeType="1"/>
          </p:cNvSpPr>
          <p:nvPr/>
        </p:nvSpPr>
        <p:spPr bwMode="auto">
          <a:xfrm>
            <a:off x="0" y="120332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280988" y="1484313"/>
            <a:ext cx="82153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GB" dirty="0">
                <a:solidFill>
                  <a:schemeClr val="accent4"/>
                </a:solidFill>
                <a:cs typeface="+mn-cs"/>
              </a:rPr>
              <a:t>Calculate the total resistance of two resistors connected in parallel if R</a:t>
            </a:r>
            <a:r>
              <a:rPr lang="en-GB" baseline="-25000" dirty="0">
                <a:solidFill>
                  <a:schemeClr val="accent4"/>
                </a:solidFill>
                <a:cs typeface="+mn-cs"/>
              </a:rPr>
              <a:t>1</a:t>
            </a:r>
            <a:r>
              <a:rPr lang="en-GB" dirty="0">
                <a:solidFill>
                  <a:schemeClr val="accent4"/>
                </a:solidFill>
                <a:cs typeface="+mn-cs"/>
              </a:rPr>
              <a:t> = 6</a:t>
            </a:r>
            <a:r>
              <a:rPr lang="en-GB" dirty="0">
                <a:solidFill>
                  <a:schemeClr val="accent4"/>
                </a:solidFill>
                <a:cs typeface="+mn-cs"/>
                <a:sym typeface="Symbol"/>
              </a:rPr>
              <a:t></a:t>
            </a:r>
            <a:r>
              <a:rPr lang="en-GB" dirty="0">
                <a:solidFill>
                  <a:schemeClr val="accent4"/>
                </a:solidFill>
                <a:cs typeface="+mn-cs"/>
              </a:rPr>
              <a:t> and R</a:t>
            </a:r>
            <a:r>
              <a:rPr lang="en-GB" baseline="-25000" dirty="0">
                <a:solidFill>
                  <a:schemeClr val="accent4"/>
                </a:solidFill>
                <a:cs typeface="+mn-cs"/>
              </a:rPr>
              <a:t>2</a:t>
            </a:r>
            <a:r>
              <a:rPr lang="en-GB" dirty="0">
                <a:solidFill>
                  <a:schemeClr val="accent4"/>
                </a:solidFill>
                <a:cs typeface="+mn-cs"/>
              </a:rPr>
              <a:t> = 4</a:t>
            </a:r>
            <a:r>
              <a:rPr lang="en-GB" dirty="0">
                <a:solidFill>
                  <a:schemeClr val="accent4"/>
                </a:solidFill>
                <a:cs typeface="+mn-cs"/>
                <a:sym typeface="Symbol"/>
              </a:rPr>
              <a:t>.</a:t>
            </a:r>
            <a:endParaRPr lang="en-GB" dirty="0">
              <a:solidFill>
                <a:schemeClr val="accent4"/>
              </a:solidFill>
              <a:cs typeface="+mn-cs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974806"/>
              </p:ext>
            </p:extLst>
          </p:nvPr>
        </p:nvGraphicFramePr>
        <p:xfrm>
          <a:off x="427038" y="2636838"/>
          <a:ext cx="5303837" cy="79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3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241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081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GB" sz="2000" b="1" baseline="-25000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 marL="91439" marR="91439"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=</a:t>
                      </a:r>
                    </a:p>
                  </a:txBody>
                  <a:tcPr marL="91439" marR="91439"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GB" sz="2000" b="1" baseline="-250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GB" sz="2000" b="1" u="none" dirty="0">
                          <a:solidFill>
                            <a:srgbClr val="FF0000"/>
                          </a:solidFill>
                        </a:rPr>
                        <a:t>×</a:t>
                      </a:r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 R</a:t>
                      </a:r>
                      <a:r>
                        <a:rPr lang="en-GB" sz="2000" b="1" baseline="-25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91439" marR="91439"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GB" sz="2000" b="1" baseline="-250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 + R</a:t>
                      </a:r>
                      <a:r>
                        <a:rPr lang="en-GB" sz="2000" b="1" baseline="-25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91439" marR="91439"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29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5" name="Picture 14" descr="parallel 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525" y="2997200"/>
            <a:ext cx="353377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27038" y="3500438"/>
          <a:ext cx="5303837" cy="793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75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401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875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=</a:t>
                      </a:r>
                    </a:p>
                  </a:txBody>
                  <a:tcPr marL="91439" marR="91439"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6 </a:t>
                      </a:r>
                      <a:r>
                        <a:rPr lang="en-GB" sz="2000" b="1" u="none" dirty="0">
                          <a:solidFill>
                            <a:srgbClr val="FF0000"/>
                          </a:solidFill>
                        </a:rPr>
                        <a:t>×</a:t>
                      </a:r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 4</a:t>
                      </a:r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6 + 4</a:t>
                      </a:r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93" marB="4579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427038" y="4365625"/>
          <a:ext cx="5303837" cy="79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2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082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=</a:t>
                      </a:r>
                    </a:p>
                  </a:txBody>
                  <a:tcPr marL="91439" marR="91439"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24</a:t>
                      </a:r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02" marB="4570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427038" y="5229225"/>
          <a:ext cx="5303837" cy="766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16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076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01" marB="457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=</a:t>
                      </a:r>
                    </a:p>
                  </a:txBody>
                  <a:tcPr marL="91439" marR="91439" marT="45701" marB="457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GB" sz="2000" b="1" u="none" dirty="0">
                          <a:solidFill>
                            <a:srgbClr val="FF0000"/>
                          </a:solidFill>
                        </a:rPr>
                        <a:t>2.4</a:t>
                      </a:r>
                      <a:r>
                        <a:rPr lang="el-GR" sz="2000" b="1" u="none" dirty="0">
                          <a:solidFill>
                            <a:srgbClr val="FF0000"/>
                          </a:solidFill>
                        </a:rPr>
                        <a:t>Ω</a:t>
                      </a:r>
                      <a:endParaRPr lang="en-GB" sz="2000" b="1" u="none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01" marB="457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01" marB="457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7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439" marR="91439" marT="45701" marB="457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>
            <a:spLocks noGrp="1" noChangeArrowheads="1"/>
          </p:cNvSpPr>
          <p:nvPr/>
        </p:nvSpPr>
        <p:spPr bwMode="auto">
          <a:xfrm>
            <a:off x="989013" y="339725"/>
            <a:ext cx="6948487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Example 3</a:t>
            </a:r>
          </a:p>
        </p:txBody>
      </p:sp>
      <p:sp>
        <p:nvSpPr>
          <p:cNvPr id="12324" name="Line 9"/>
          <p:cNvSpPr>
            <a:spLocks noChangeShapeType="1"/>
          </p:cNvSpPr>
          <p:nvPr/>
        </p:nvSpPr>
        <p:spPr bwMode="auto">
          <a:xfrm>
            <a:off x="0" y="120332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138" y="309563"/>
            <a:ext cx="7164387" cy="981075"/>
          </a:xfrm>
        </p:spPr>
        <p:txBody>
          <a:bodyPr/>
          <a:lstStyle/>
          <a:p>
            <a:pPr>
              <a:defRPr/>
            </a:pPr>
            <a:r>
              <a:rPr lang="en-GB" dirty="0" err="1">
                <a:latin typeface="+mn-lt"/>
              </a:rPr>
              <a:t>Kirchoff’s</a:t>
            </a:r>
            <a:r>
              <a:rPr lang="en-GB" dirty="0">
                <a:latin typeface="+mn-lt"/>
              </a:rPr>
              <a:t> Current law</a:t>
            </a:r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79388" y="1316038"/>
            <a:ext cx="8461375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dirty="0">
                <a:solidFill>
                  <a:schemeClr val="accent4"/>
                </a:solidFill>
                <a:cs typeface="+mn-cs"/>
              </a:rPr>
              <a:t>The sum of the currents arriving at a point must equal the sum of the currents leaving that point.</a:t>
            </a:r>
          </a:p>
        </p:txBody>
      </p:sp>
      <p:sp>
        <p:nvSpPr>
          <p:cNvPr id="133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3025" y="5564188"/>
            <a:ext cx="91440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6600" b="1">
                <a:solidFill>
                  <a:srgbClr val="FF0000"/>
                </a:solidFill>
              </a:rPr>
              <a:t>I</a:t>
            </a:r>
            <a:r>
              <a:rPr lang="en-GB" altLang="en-US" sz="6600" b="1" baseline="-25000">
                <a:solidFill>
                  <a:srgbClr val="FF0000"/>
                </a:solidFill>
              </a:rPr>
              <a:t>T</a:t>
            </a:r>
            <a:r>
              <a:rPr lang="en-GB" altLang="en-US" sz="6600" b="1">
                <a:solidFill>
                  <a:srgbClr val="FF0000"/>
                </a:solidFill>
              </a:rPr>
              <a:t> = I</a:t>
            </a:r>
            <a:r>
              <a:rPr lang="en-GB" altLang="en-US" sz="6600" b="1" baseline="-25000">
                <a:solidFill>
                  <a:srgbClr val="FF0000"/>
                </a:solidFill>
              </a:rPr>
              <a:t>1</a:t>
            </a:r>
            <a:r>
              <a:rPr lang="en-GB" altLang="en-US" sz="6600" b="1">
                <a:solidFill>
                  <a:srgbClr val="FF0000"/>
                </a:solidFill>
              </a:rPr>
              <a:t> + I</a:t>
            </a:r>
            <a:r>
              <a:rPr lang="en-GB" altLang="en-US" sz="6600" b="1" baseline="-25000">
                <a:solidFill>
                  <a:srgbClr val="FF0000"/>
                </a:solidFill>
              </a:rPr>
              <a:t>2</a:t>
            </a:r>
            <a:r>
              <a:rPr lang="en-GB" altLang="en-US" sz="6600" b="1">
                <a:solidFill>
                  <a:srgbClr val="FF0000"/>
                </a:solidFill>
              </a:rPr>
              <a:t> + I</a:t>
            </a:r>
            <a:r>
              <a:rPr lang="en-GB" altLang="en-US" sz="6600" b="1" baseline="-25000">
                <a:solidFill>
                  <a:srgbClr val="FF0000"/>
                </a:solidFill>
              </a:rPr>
              <a:t>3</a:t>
            </a:r>
          </a:p>
        </p:txBody>
      </p:sp>
      <p:pic>
        <p:nvPicPr>
          <p:cNvPr id="9" name="Picture 8" descr="current 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38" y="2108200"/>
            <a:ext cx="6121400" cy="292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0" name="Line 9"/>
          <p:cNvSpPr>
            <a:spLocks noChangeShapeType="1"/>
          </p:cNvSpPr>
          <p:nvPr/>
        </p:nvSpPr>
        <p:spPr bwMode="auto">
          <a:xfrm>
            <a:off x="0" y="120332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0" y="2320925"/>
          <a:ext cx="971550" cy="792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I</a:t>
                      </a:r>
                      <a:r>
                        <a:rPr lang="en-GB" sz="2000" b="1" baseline="-25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91435" marR="91435" marT="45724" marB="45724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=</a:t>
                      </a:r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435" marR="91435" marT="45724" marB="45724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971550" y="2320925"/>
          <a:ext cx="504825" cy="793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580" marR="91580" marT="45793" marB="45793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GB" sz="2000" b="1" baseline="-25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91580" marR="91580" marT="45793" marB="45793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476375" y="2320925"/>
          <a:ext cx="431800" cy="792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=</a:t>
                      </a:r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388" marR="91388" marT="45724" marB="45724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908175" y="2320925"/>
          <a:ext cx="503238" cy="793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292" marR="91292" marT="45793" marB="45793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292" marR="91292" marT="45793" marB="45793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2411413" y="2320925"/>
          <a:ext cx="431800" cy="792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=</a:t>
                      </a:r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388" marR="91388" marT="45724" marB="45724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2843213" y="2320925"/>
          <a:ext cx="1441450" cy="792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u="sng" dirty="0">
                          <a:solidFill>
                            <a:srgbClr val="FF0000"/>
                          </a:solidFill>
                        </a:rPr>
                        <a:t>3 amps</a:t>
                      </a:r>
                      <a:endParaRPr lang="en-GB" sz="2000" b="1" u="sng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522" marR="91522" marT="45724" marB="45724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0" y="3186113"/>
          <a:ext cx="971550" cy="792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1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I</a:t>
                      </a:r>
                      <a:r>
                        <a:rPr lang="en-GB" sz="2000" b="1" baseline="-25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91435" marR="91435" marT="45724" marB="45724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=</a:t>
                      </a:r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435" marR="91435" marT="45724" marB="45724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971550" y="3186113"/>
          <a:ext cx="504825" cy="79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580" marR="91580" marT="45702" marB="45702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GB" sz="2000" b="1" baseline="-250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91580" marR="91580" marT="45702" marB="45702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1476375" y="3186113"/>
          <a:ext cx="431800" cy="792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1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=</a:t>
                      </a:r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388" marR="91388" marT="45724" marB="45724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1908175" y="3186113"/>
          <a:ext cx="503238" cy="79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292" marR="91292" marT="45702" marB="45702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292" marR="91292" marT="45702" marB="45702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2411413" y="3186113"/>
          <a:ext cx="431800" cy="792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1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=</a:t>
                      </a:r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388" marR="91388" marT="45724" marB="45724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2843213" y="3186113"/>
          <a:ext cx="1441450" cy="792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1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u="sng" dirty="0">
                          <a:solidFill>
                            <a:srgbClr val="FF0000"/>
                          </a:solidFill>
                        </a:rPr>
                        <a:t>2 amps</a:t>
                      </a:r>
                      <a:endParaRPr lang="en-GB" sz="2000" b="1" u="sng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522" marR="91522" marT="45724" marB="45724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0" y="4049713"/>
          <a:ext cx="971550" cy="792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1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I</a:t>
                      </a:r>
                      <a:r>
                        <a:rPr lang="en-GB" sz="2000" b="1" baseline="-25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91435" marR="91435" marT="45724" marB="45724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=</a:t>
                      </a:r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435" marR="91435" marT="45724" marB="45724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971550" y="4049713"/>
          <a:ext cx="504825" cy="79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580" marR="91580" marT="45702" marB="45702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GB" sz="2000" b="1" baseline="-25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91580" marR="91580" marT="45702" marB="45702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1476375" y="4049713"/>
          <a:ext cx="431800" cy="792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1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=</a:t>
                      </a:r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388" marR="91388" marT="45724" marB="45724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1908175" y="4049713"/>
          <a:ext cx="503238" cy="79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292" marR="91292" marT="45702" marB="45702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292" marR="91292" marT="45702" marB="45702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2411413" y="4049713"/>
          <a:ext cx="431800" cy="792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1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dirty="0">
                          <a:solidFill>
                            <a:srgbClr val="FF0000"/>
                          </a:solidFill>
                        </a:rPr>
                        <a:t>=</a:t>
                      </a:r>
                      <a:endParaRPr lang="en-GB" sz="20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388" marR="91388" marT="45724" marB="45724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2843213" y="4049713"/>
          <a:ext cx="1441450" cy="792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1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u="sng" dirty="0">
                          <a:solidFill>
                            <a:srgbClr val="FF0000"/>
                          </a:solidFill>
                        </a:rPr>
                        <a:t>1 amps</a:t>
                      </a:r>
                      <a:endParaRPr lang="en-GB" sz="2000" b="1" u="sng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522" marR="91522" marT="45724" marB="45724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7" name="Picture 36" descr="current 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263" y="1628775"/>
            <a:ext cx="5011737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35"/>
          <p:cNvSpPr>
            <a:spLocks noGrp="1" noChangeArrowheads="1"/>
          </p:cNvSpPr>
          <p:nvPr/>
        </p:nvSpPr>
        <p:spPr bwMode="auto">
          <a:xfrm>
            <a:off x="989013" y="339725"/>
            <a:ext cx="6948487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Example 4</a:t>
            </a:r>
          </a:p>
        </p:txBody>
      </p:sp>
      <p:sp>
        <p:nvSpPr>
          <p:cNvPr id="14392" name="Line 9"/>
          <p:cNvSpPr>
            <a:spLocks noChangeShapeType="1"/>
          </p:cNvSpPr>
          <p:nvPr/>
        </p:nvSpPr>
        <p:spPr bwMode="auto">
          <a:xfrm>
            <a:off x="0" y="120332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897</TotalTime>
  <Words>401</Words>
  <Application>Microsoft Office PowerPoint</Application>
  <PresentationFormat>On-screen Show (4:3)</PresentationFormat>
  <Paragraphs>202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Symbol</vt:lpstr>
      <vt:lpstr>Custom Design</vt:lpstr>
      <vt:lpstr>Default Design</vt:lpstr>
      <vt:lpstr>PowerPoint Presentation</vt:lpstr>
      <vt:lpstr>Resistors in parallel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Kirchoff’s Current law</vt:lpstr>
      <vt:lpstr>PowerPoint Presentation</vt:lpstr>
      <vt:lpstr>PowerPoint Presentation</vt:lpstr>
      <vt:lpstr>PowerPoint Presentation</vt:lpstr>
      <vt:lpstr>PowerPoint Presentation</vt:lpstr>
    </vt:vector>
  </TitlesOfParts>
  <Company>City &amp; Guilds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janicec</dc:creator>
  <cp:lastModifiedBy>Bob Hibbert</cp:lastModifiedBy>
  <cp:revision>159</cp:revision>
  <dcterms:created xsi:type="dcterms:W3CDTF">2010-05-25T15:15:29Z</dcterms:created>
  <dcterms:modified xsi:type="dcterms:W3CDTF">2017-10-05T14:21:07Z</dcterms:modified>
</cp:coreProperties>
</file>