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1"/>
  </p:notesMasterIdLst>
  <p:sldIdLst>
    <p:sldId id="269" r:id="rId3"/>
    <p:sldId id="290" r:id="rId4"/>
    <p:sldId id="304" r:id="rId5"/>
    <p:sldId id="307" r:id="rId6"/>
    <p:sldId id="280" r:id="rId7"/>
    <p:sldId id="305" r:id="rId8"/>
    <p:sldId id="306" r:id="rId9"/>
    <p:sldId id="27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1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4C55D3D-CC09-4CAE-8D4C-ED4C655079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79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47B3E-4565-40A6-A989-C9B14C35B8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7C6DF-738E-4C52-870F-B542387C96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CA0ED-B957-437D-925C-A69068D6178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1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48C72-54D2-4EDE-92BD-FF7E32722E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D5669-9372-4A91-BD3C-D93C3150C9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4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EAA84-3579-4AC2-92A8-1FF6856954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9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F915-7315-43F1-98A3-74B12D89B1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5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D9CD0-70F8-455B-8624-4640ABFEE4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06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9EBD-EE26-43DF-B697-ECECA9BD0C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66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26B7-7C0E-497C-BEBA-AD6DF8E5B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81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FCBFC-1168-4258-B032-8688A36E1E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B6011-F5DF-438A-8FAE-DC2C2B64B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98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4E226-BDC3-49D3-9863-848FB12869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604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762A2-B42F-44E0-86FB-FB5099370B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2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2379F-4223-4654-BF76-8E972AF3058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44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7D454-5E5A-4529-9D53-4014B0A76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47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AEBA7-AD64-4401-8B7A-77FA9295D7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55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C11C-2E79-4C66-A05C-99A47238DE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D8DD2-EC66-49C5-812B-05E33F49CF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6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7C119-8565-4A52-9A93-0B52784D3D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2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95FC9-E952-438C-A3EA-A03B3490FD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4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A53D-D4C6-4594-8249-E2A37E72CA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19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C3B5-153C-48F0-81AF-994FE654CC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3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7492F-9681-46BF-A2C6-CC6685BB11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1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2C6E-F827-47B0-A270-D2161EE726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4832512-D0B4-49F6-8C89-08414302A3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AD831AF-10E4-4231-9392-F6D5490C85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ower 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412875"/>
            <a:ext cx="29876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-46038" y="21590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Power</a:t>
            </a: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57539"/>
              </p:ext>
            </p:extLst>
          </p:nvPr>
        </p:nvGraphicFramePr>
        <p:xfrm>
          <a:off x="611188" y="4775200"/>
          <a:ext cx="9144001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algn="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Power</a:t>
                      </a:r>
                      <a:endParaRPr lang="en-GB" sz="4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4000" b="1" baseline="0" dirty="0">
                          <a:solidFill>
                            <a:srgbClr val="FF0000"/>
                          </a:solidFill>
                        </a:rPr>
                        <a:t>Volts × Amps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7463" y="1412875"/>
            <a:ext cx="6156326" cy="3200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Electrical power is the </a:t>
            </a:r>
            <a:r>
              <a:rPr lang="en-GB" sz="2600" b="1" dirty="0">
                <a:solidFill>
                  <a:schemeClr val="accent4"/>
                </a:solidFill>
                <a:cs typeface="+mn-cs"/>
              </a:rPr>
              <a:t>rate of doing electrical work</a:t>
            </a:r>
            <a:r>
              <a:rPr lang="en-GB" sz="2600" dirty="0">
                <a:solidFill>
                  <a:schemeClr val="accent4"/>
                </a:solidFill>
                <a:cs typeface="+mn-cs"/>
              </a:rPr>
              <a:t> or of </a:t>
            </a:r>
            <a:r>
              <a:rPr lang="en-GB" sz="2600" b="1" dirty="0">
                <a:solidFill>
                  <a:schemeClr val="accent4"/>
                </a:solidFill>
                <a:cs typeface="+mn-cs"/>
              </a:rPr>
              <a:t>expenditure of electrical energy</a:t>
            </a:r>
            <a:r>
              <a:rPr lang="en-GB" sz="2600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The formula for Power is obtained by using the power triangle, as shown on the right.</a:t>
            </a:r>
          </a:p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From the triangle it can be seen that: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388" y="6040438"/>
          <a:ext cx="9144001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362">
                <a:tc>
                  <a:txBody>
                    <a:bodyPr/>
                    <a:lstStyle/>
                    <a:p>
                      <a:pPr algn="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GB" sz="4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4000" b="1" baseline="0" dirty="0">
                          <a:solidFill>
                            <a:srgbClr val="FF0000"/>
                          </a:solidFill>
                        </a:rPr>
                        <a:t>V.I </a:t>
                      </a:r>
                      <a:r>
                        <a:rPr lang="en-GB" sz="2800" b="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GB" sz="2800" b="0" baseline="0" dirty="0" err="1">
                          <a:solidFill>
                            <a:srgbClr val="FF0000"/>
                          </a:solidFill>
                        </a:rPr>
                        <a:t>d.c.</a:t>
                      </a:r>
                      <a:r>
                        <a:rPr lang="en-GB" sz="2800" b="0" baseline="0" dirty="0">
                          <a:solidFill>
                            <a:srgbClr val="FF0000"/>
                          </a:solidFill>
                        </a:rPr>
                        <a:t> only)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19475" y="5516563"/>
            <a:ext cx="8651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or</a:t>
            </a:r>
          </a:p>
        </p:txBody>
      </p:sp>
      <p:sp>
        <p:nvSpPr>
          <p:cNvPr id="7183" name="Line 9"/>
          <p:cNvSpPr>
            <a:spLocks noChangeShapeType="1"/>
          </p:cNvSpPr>
          <p:nvPr/>
        </p:nvSpPr>
        <p:spPr bwMode="auto">
          <a:xfrm>
            <a:off x="-17463" y="11969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79613" y="2765425"/>
          <a:ext cx="4321174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algn="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GB" sz="4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55" marR="91455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55" marR="91455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4000" b="1" baseline="0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40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4000" b="1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marL="91455" marR="91455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7463" y="1341438"/>
            <a:ext cx="9144001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Since Ohm’s law is: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V = I </a:t>
            </a:r>
            <a:r>
              <a:rPr lang="en-GB" sz="2800" dirty="0">
                <a:solidFill>
                  <a:srgbClr val="FF0000"/>
                </a:solidFill>
              </a:rPr>
              <a:t>×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 R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, by substituting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I </a:t>
            </a:r>
            <a:r>
              <a:rPr lang="en-GB" sz="2800" dirty="0">
                <a:solidFill>
                  <a:srgbClr val="FF0000"/>
                </a:solidFill>
              </a:rPr>
              <a:t>×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 R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for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V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in the power equation, we get:</a:t>
            </a:r>
            <a:br>
              <a:rPr lang="en-GB" sz="2800" dirty="0">
                <a:solidFill>
                  <a:schemeClr val="accent4"/>
                </a:solidFill>
                <a:cs typeface="+mn-cs"/>
              </a:rPr>
            </a:br>
            <a:r>
              <a:rPr lang="en-GB" sz="2800" dirty="0">
                <a:solidFill>
                  <a:srgbClr val="FF0000"/>
                </a:solidFill>
                <a:cs typeface="+mn-cs"/>
              </a:rPr>
              <a:t>P = I </a:t>
            </a:r>
            <a:r>
              <a:rPr lang="en-GB" sz="2800" dirty="0">
                <a:solidFill>
                  <a:srgbClr val="FF0000"/>
                </a:solidFill>
              </a:rPr>
              <a:t>×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 I </a:t>
            </a:r>
            <a:r>
              <a:rPr lang="en-GB" sz="2800" dirty="0">
                <a:solidFill>
                  <a:srgbClr val="FF0000"/>
                </a:solidFill>
              </a:rPr>
              <a:t>×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 R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giving: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43663" y="2908300"/>
            <a:ext cx="16573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(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a.c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 or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d.c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226"/>
              </p:ext>
            </p:extLst>
          </p:nvPr>
        </p:nvGraphicFramePr>
        <p:xfrm>
          <a:off x="2411413" y="5300663"/>
          <a:ext cx="4321174" cy="13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1275">
                <a:tc>
                  <a:txBody>
                    <a:bodyPr/>
                    <a:lstStyle/>
                    <a:p>
                      <a:pPr algn="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GB" sz="4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55" marR="91455" marT="45742" marB="457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55" marR="91455" marT="45742" marB="457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4000" b="1" u="sng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4000" b="1" u="sng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l"/>
                      <a:r>
                        <a:rPr lang="en-GB" sz="4000" b="1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marL="91455" marR="91455" marT="45742" marB="4574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3716338"/>
            <a:ext cx="9144000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Since Ohm’s Law is: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I = V/R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, by substituting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V/R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for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I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in the power equation, we get:</a:t>
            </a:r>
            <a:br>
              <a:rPr lang="en-GB" sz="2800" dirty="0">
                <a:solidFill>
                  <a:schemeClr val="accent4"/>
                </a:solidFill>
                <a:cs typeface="+mn-cs"/>
              </a:rPr>
            </a:br>
            <a:r>
              <a:rPr lang="en-GB" sz="2800" dirty="0">
                <a:solidFill>
                  <a:srgbClr val="FF0000"/>
                </a:solidFill>
                <a:cs typeface="+mn-cs"/>
              </a:rPr>
              <a:t>P = V/R </a:t>
            </a:r>
            <a:r>
              <a:rPr lang="en-GB" sz="2800" dirty="0">
                <a:solidFill>
                  <a:srgbClr val="FF0000"/>
                </a:solidFill>
              </a:rPr>
              <a:t>×</a:t>
            </a:r>
            <a:r>
              <a:rPr lang="en-GB" sz="2800" dirty="0">
                <a:solidFill>
                  <a:srgbClr val="FF0000"/>
                </a:solidFill>
                <a:cs typeface="+mn-cs"/>
              </a:rPr>
              <a:t> V</a:t>
            </a:r>
            <a:r>
              <a:rPr lang="en-GB" sz="2800" dirty="0">
                <a:solidFill>
                  <a:srgbClr val="0000FF"/>
                </a:solidFill>
                <a:cs typeface="+mn-cs"/>
              </a:rPr>
              <a:t>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giving: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8488" y="5732463"/>
            <a:ext cx="1655762" cy="4016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(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a.c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 or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d.c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.)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-46038" y="21590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Power</a:t>
            </a:r>
          </a:p>
        </p:txBody>
      </p:sp>
      <p:sp>
        <p:nvSpPr>
          <p:cNvPr id="8208" name="Line 9"/>
          <p:cNvSpPr>
            <a:spLocks noChangeShapeType="1"/>
          </p:cNvSpPr>
          <p:nvPr/>
        </p:nvSpPr>
        <p:spPr bwMode="auto">
          <a:xfrm>
            <a:off x="-17463" y="11969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9219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217488" y="1441450"/>
            <a:ext cx="856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power in each resistance and the total power taken by the circuit.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2088" y="2233613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Total power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V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I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2088" y="2593975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2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2088" y="3025775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200 watts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12" descr="power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205038"/>
            <a:ext cx="3305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88913" y="3421063"/>
            <a:ext cx="3706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Power dissipated by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 = P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88913" y="3779838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88913" y="4213225"/>
          <a:ext cx="5580062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30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88913" y="4645025"/>
          <a:ext cx="5580062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120 watts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7800" y="5013325"/>
            <a:ext cx="38893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Power dissipated by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 = P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7800" y="5373688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7800" y="5805488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20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77800" y="6308725"/>
          <a:ext cx="558006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80 watts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55650" y="1916113"/>
          <a:ext cx="439261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Total power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43" marR="91443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+ 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43" marR="91443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755650" y="2349500"/>
          <a:ext cx="439261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120 + 80</a:t>
                      </a: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755650" y="2781300"/>
          <a:ext cx="4392612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i="0" u="none" baseline="0" dirty="0">
                          <a:solidFill>
                            <a:srgbClr val="FF0000"/>
                          </a:solidFill>
                        </a:rPr>
                        <a:t>200 watts</a:t>
                      </a:r>
                    </a:p>
                  </a:txBody>
                  <a:tcPr marL="91443" marR="91443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395288" y="3500438"/>
            <a:ext cx="82089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Proving that when all the individuals powers in a circuit are added together, they will equal the total power in the circuit. This applies for both series and parallel circuits.</a:t>
            </a:r>
          </a:p>
        </p:txBody>
      </p:sp>
      <p:sp>
        <p:nvSpPr>
          <p:cNvPr id="24" name="Rectangle 23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10257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4925" y="2081213"/>
          <a:ext cx="558006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R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4925" y="1649413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Alternatively, since: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925" y="3427413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30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4925" y="3859213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60 volts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4925" y="2562225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then voltage across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is V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4925" y="2994025"/>
          <a:ext cx="558006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0" y="6237288"/>
          <a:ext cx="5580063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120 watts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0" y="4581525"/>
          <a:ext cx="5580063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000" b="1" u="none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37050"/>
              </p:ext>
            </p:extLst>
          </p:nvPr>
        </p:nvGraphicFramePr>
        <p:xfrm>
          <a:off x="0" y="5373688"/>
          <a:ext cx="5580063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en-GB" sz="2000" b="1" u="none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64163" y="6237288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120 watts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364163" y="4581525"/>
          <a:ext cx="5580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I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364163" y="5373688"/>
          <a:ext cx="5580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60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643438" y="4652963"/>
            <a:ext cx="504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or</a:t>
            </a:r>
          </a:p>
        </p:txBody>
      </p:sp>
      <p:sp>
        <p:nvSpPr>
          <p:cNvPr id="18" name="Rectangle 17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11319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0" y="1562100"/>
            <a:ext cx="4572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Similarly, voltage across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is V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0825" y="2565400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2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20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0825" y="2997200"/>
          <a:ext cx="5580063" cy="39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40 volts</a:t>
                      </a:r>
                    </a:p>
                  </a:txBody>
                  <a:tcPr marL="91439" marR="91439" marT="45610" marB="456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50825" y="2133600"/>
          <a:ext cx="5580063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I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 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-504825" y="5734050"/>
          <a:ext cx="558165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65" marR="91465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65" marR="91465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80 watts</a:t>
                      </a:r>
                    </a:p>
                  </a:txBody>
                  <a:tcPr marL="91465" marR="91465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-504825" y="4078288"/>
          <a:ext cx="5581650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u="none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-504825" y="4870450"/>
          <a:ext cx="5581650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GB" sz="2000" b="1" u="none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65" marR="91465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859338" y="5734050"/>
          <a:ext cx="5580062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80 watts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859338" y="4078288"/>
          <a:ext cx="5580062" cy="57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GB" sz="2000" b="1" u="none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I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859338" y="4870450"/>
          <a:ext cx="5580062" cy="5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40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u="none" baseline="0" dirty="0">
                          <a:solidFill>
                            <a:srgbClr val="FF0000"/>
                          </a:solidFill>
                        </a:rPr>
                        <a:t> 2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1" u="sng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36" marB="4573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140200" y="4149725"/>
            <a:ext cx="5032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or</a:t>
            </a:r>
          </a:p>
        </p:txBody>
      </p:sp>
      <p:sp>
        <p:nvSpPr>
          <p:cNvPr id="17" name="Rectangle 16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12338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1265"/>
            <a:ext cx="9144000" cy="5376735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</TotalTime>
  <Words>365</Words>
  <Application>Microsoft Office PowerPoint</Application>
  <PresentationFormat>On-screen Show (4:3)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Custom Design</vt:lpstr>
      <vt:lpstr>Default Design</vt:lpstr>
      <vt:lpstr>PowerPoint Presentation</vt:lpstr>
      <vt:lpstr>Power</vt:lpstr>
      <vt:lpstr>Power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180</cp:revision>
  <dcterms:created xsi:type="dcterms:W3CDTF">2010-05-25T15:15:29Z</dcterms:created>
  <dcterms:modified xsi:type="dcterms:W3CDTF">2017-10-05T14:27:55Z</dcterms:modified>
</cp:coreProperties>
</file>