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1" r:id="rId2"/>
  </p:sldMasterIdLst>
  <p:notesMasterIdLst>
    <p:notesMasterId r:id="rId27"/>
  </p:notesMasterIdLst>
  <p:sldIdLst>
    <p:sldId id="269" r:id="rId3"/>
    <p:sldId id="290" r:id="rId4"/>
    <p:sldId id="316" r:id="rId5"/>
    <p:sldId id="317" r:id="rId6"/>
    <p:sldId id="318" r:id="rId7"/>
    <p:sldId id="319" r:id="rId8"/>
    <p:sldId id="320" r:id="rId9"/>
    <p:sldId id="321" r:id="rId10"/>
    <p:sldId id="324" r:id="rId11"/>
    <p:sldId id="325" r:id="rId12"/>
    <p:sldId id="326" r:id="rId13"/>
    <p:sldId id="335" r:id="rId14"/>
    <p:sldId id="327" r:id="rId15"/>
    <p:sldId id="336" r:id="rId16"/>
    <p:sldId id="328" r:id="rId17"/>
    <p:sldId id="337" r:id="rId18"/>
    <p:sldId id="329" r:id="rId19"/>
    <p:sldId id="338" r:id="rId20"/>
    <p:sldId id="330" r:id="rId21"/>
    <p:sldId id="331" r:id="rId22"/>
    <p:sldId id="332" r:id="rId23"/>
    <p:sldId id="333" r:id="rId24"/>
    <p:sldId id="334" r:id="rId25"/>
    <p:sldId id="277" r:id="rId26"/>
  </p:sldIdLst>
  <p:sldSz cx="9144000" cy="6858000" type="screen4x3"/>
  <p:notesSz cx="6858000" cy="9144000"/>
  <p:defaultTextStyle>
    <a:defPPr>
      <a:defRPr lang="en-GB"/>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0" hangingPunct="1">
      <a:defRPr sz="2000" kern="1200">
        <a:solidFill>
          <a:schemeClr val="tx1"/>
        </a:solidFill>
        <a:latin typeface="Arial" charset="0"/>
        <a:ea typeface="+mn-ea"/>
        <a:cs typeface="Arial" charset="0"/>
      </a:defRPr>
    </a:lvl6pPr>
    <a:lvl7pPr marL="2743200" algn="l" defTabSz="914400" rtl="0" eaLnBrk="1" latinLnBrk="0" hangingPunct="1">
      <a:defRPr sz="2000" kern="1200">
        <a:solidFill>
          <a:schemeClr val="tx1"/>
        </a:solidFill>
        <a:latin typeface="Arial" charset="0"/>
        <a:ea typeface="+mn-ea"/>
        <a:cs typeface="Arial" charset="0"/>
      </a:defRPr>
    </a:lvl7pPr>
    <a:lvl8pPr marL="3200400" algn="l" defTabSz="914400" rtl="0" eaLnBrk="1" latinLnBrk="0" hangingPunct="1">
      <a:defRPr sz="2000" kern="1200">
        <a:solidFill>
          <a:schemeClr val="tx1"/>
        </a:solidFill>
        <a:latin typeface="Arial" charset="0"/>
        <a:ea typeface="+mn-ea"/>
        <a:cs typeface="Arial" charset="0"/>
      </a:defRPr>
    </a:lvl8pPr>
    <a:lvl9pPr marL="3657600" algn="l" defTabSz="914400" rtl="0" eaLnBrk="1" latinLnBrk="0" hangingPunct="1">
      <a:defRPr sz="20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8D4244-ADF8-48CC-9F1A-7F5B9AC978C4}" v="4" dt="2020-10-19T09:55:19.5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0" autoAdjust="0"/>
    <p:restoredTop sz="94595" autoAdjust="0"/>
  </p:normalViewPr>
  <p:slideViewPr>
    <p:cSldViewPr>
      <p:cViewPr varScale="1">
        <p:scale>
          <a:sx n="59" d="100"/>
          <a:sy n="59" d="100"/>
        </p:scale>
        <p:origin x="150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7" d="100"/>
          <a:sy n="57" d="100"/>
        </p:scale>
        <p:origin x="-117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Goodings" userId="ef861c51-cc0d-478f-a8d6-c139c1588bf2" providerId="ADAL" clId="{0E8D4244-ADF8-48CC-9F1A-7F5B9AC978C4}"/>
    <pc:docChg chg="custSel modSld">
      <pc:chgData name="Chris Goodings" userId="ef861c51-cc0d-478f-a8d6-c139c1588bf2" providerId="ADAL" clId="{0E8D4244-ADF8-48CC-9F1A-7F5B9AC978C4}" dt="2020-10-19T09:55:27.045" v="12" actId="478"/>
      <pc:docMkLst>
        <pc:docMk/>
      </pc:docMkLst>
      <pc:sldChg chg="delSp modSp mod">
        <pc:chgData name="Chris Goodings" userId="ef861c51-cc0d-478f-a8d6-c139c1588bf2" providerId="ADAL" clId="{0E8D4244-ADF8-48CC-9F1A-7F5B9AC978C4}" dt="2020-10-19T09:54:19.262" v="3" actId="478"/>
        <pc:sldMkLst>
          <pc:docMk/>
          <pc:sldMk cId="1110582928" sldId="335"/>
        </pc:sldMkLst>
        <pc:graphicFrameChg chg="del modGraphic">
          <ac:chgData name="Chris Goodings" userId="ef861c51-cc0d-478f-a8d6-c139c1588bf2" providerId="ADAL" clId="{0E8D4244-ADF8-48CC-9F1A-7F5B9AC978C4}" dt="2020-10-19T09:54:19.262" v="3" actId="478"/>
          <ac:graphicFrameMkLst>
            <pc:docMk/>
            <pc:sldMk cId="1110582928" sldId="335"/>
            <ac:graphicFrameMk id="14" creationId="{00000000-0000-0000-0000-000000000000}"/>
          </ac:graphicFrameMkLst>
        </pc:graphicFrameChg>
        <pc:graphicFrameChg chg="del">
          <ac:chgData name="Chris Goodings" userId="ef861c51-cc0d-478f-a8d6-c139c1588bf2" providerId="ADAL" clId="{0E8D4244-ADF8-48CC-9F1A-7F5B9AC978C4}" dt="2020-10-19T09:54:17.046" v="2" actId="478"/>
          <ac:graphicFrameMkLst>
            <pc:docMk/>
            <pc:sldMk cId="1110582928" sldId="335"/>
            <ac:graphicFrameMk id="15" creationId="{00000000-0000-0000-0000-000000000000}"/>
          </ac:graphicFrameMkLst>
        </pc:graphicFrameChg>
        <pc:picChg chg="del">
          <ac:chgData name="Chris Goodings" userId="ef861c51-cc0d-478f-a8d6-c139c1588bf2" providerId="ADAL" clId="{0E8D4244-ADF8-48CC-9F1A-7F5B9AC978C4}" dt="2020-10-19T09:54:14.743" v="0" actId="478"/>
          <ac:picMkLst>
            <pc:docMk/>
            <pc:sldMk cId="1110582928" sldId="335"/>
            <ac:picMk id="3" creationId="{00000000-0000-0000-0000-000000000000}"/>
          </ac:picMkLst>
        </pc:picChg>
      </pc:sldChg>
      <pc:sldChg chg="delSp mod">
        <pc:chgData name="Chris Goodings" userId="ef861c51-cc0d-478f-a8d6-c139c1588bf2" providerId="ADAL" clId="{0E8D4244-ADF8-48CC-9F1A-7F5B9AC978C4}" dt="2020-10-19T09:54:34.909" v="6" actId="478"/>
        <pc:sldMkLst>
          <pc:docMk/>
          <pc:sldMk cId="2476209267" sldId="336"/>
        </pc:sldMkLst>
        <pc:graphicFrameChg chg="del">
          <ac:chgData name="Chris Goodings" userId="ef861c51-cc0d-478f-a8d6-c139c1588bf2" providerId="ADAL" clId="{0E8D4244-ADF8-48CC-9F1A-7F5B9AC978C4}" dt="2020-10-19T09:54:30.262" v="4" actId="478"/>
          <ac:graphicFrameMkLst>
            <pc:docMk/>
            <pc:sldMk cId="2476209267" sldId="336"/>
            <ac:graphicFrameMk id="12" creationId="{00000000-0000-0000-0000-000000000000}"/>
          </ac:graphicFrameMkLst>
        </pc:graphicFrameChg>
        <pc:graphicFrameChg chg="del">
          <ac:chgData name="Chris Goodings" userId="ef861c51-cc0d-478f-a8d6-c139c1588bf2" providerId="ADAL" clId="{0E8D4244-ADF8-48CC-9F1A-7F5B9AC978C4}" dt="2020-10-19T09:54:32.446" v="5" actId="478"/>
          <ac:graphicFrameMkLst>
            <pc:docMk/>
            <pc:sldMk cId="2476209267" sldId="336"/>
            <ac:graphicFrameMk id="14" creationId="{00000000-0000-0000-0000-000000000000}"/>
          </ac:graphicFrameMkLst>
        </pc:graphicFrameChg>
        <pc:graphicFrameChg chg="del">
          <ac:chgData name="Chris Goodings" userId="ef861c51-cc0d-478f-a8d6-c139c1588bf2" providerId="ADAL" clId="{0E8D4244-ADF8-48CC-9F1A-7F5B9AC978C4}" dt="2020-10-19T09:54:34.909" v="6" actId="478"/>
          <ac:graphicFrameMkLst>
            <pc:docMk/>
            <pc:sldMk cId="2476209267" sldId="336"/>
            <ac:graphicFrameMk id="15" creationId="{00000000-0000-0000-0000-000000000000}"/>
          </ac:graphicFrameMkLst>
        </pc:graphicFrameChg>
      </pc:sldChg>
      <pc:sldChg chg="delSp mod">
        <pc:chgData name="Chris Goodings" userId="ef861c51-cc0d-478f-a8d6-c139c1588bf2" providerId="ADAL" clId="{0E8D4244-ADF8-48CC-9F1A-7F5B9AC978C4}" dt="2020-10-19T09:54:58.134" v="9" actId="478"/>
        <pc:sldMkLst>
          <pc:docMk/>
          <pc:sldMk cId="4047264924" sldId="337"/>
        </pc:sldMkLst>
        <pc:graphicFrameChg chg="del">
          <ac:chgData name="Chris Goodings" userId="ef861c51-cc0d-478f-a8d6-c139c1588bf2" providerId="ADAL" clId="{0E8D4244-ADF8-48CC-9F1A-7F5B9AC978C4}" dt="2020-10-19T09:54:54.727" v="7" actId="478"/>
          <ac:graphicFrameMkLst>
            <pc:docMk/>
            <pc:sldMk cId="4047264924" sldId="337"/>
            <ac:graphicFrameMk id="12" creationId="{00000000-0000-0000-0000-000000000000}"/>
          </ac:graphicFrameMkLst>
        </pc:graphicFrameChg>
        <pc:graphicFrameChg chg="del">
          <ac:chgData name="Chris Goodings" userId="ef861c51-cc0d-478f-a8d6-c139c1588bf2" providerId="ADAL" clId="{0E8D4244-ADF8-48CC-9F1A-7F5B9AC978C4}" dt="2020-10-19T09:54:56.823" v="8" actId="478"/>
          <ac:graphicFrameMkLst>
            <pc:docMk/>
            <pc:sldMk cId="4047264924" sldId="337"/>
            <ac:graphicFrameMk id="14" creationId="{00000000-0000-0000-0000-000000000000}"/>
          </ac:graphicFrameMkLst>
        </pc:graphicFrameChg>
        <pc:graphicFrameChg chg="del">
          <ac:chgData name="Chris Goodings" userId="ef861c51-cc0d-478f-a8d6-c139c1588bf2" providerId="ADAL" clId="{0E8D4244-ADF8-48CC-9F1A-7F5B9AC978C4}" dt="2020-10-19T09:54:58.134" v="9" actId="478"/>
          <ac:graphicFrameMkLst>
            <pc:docMk/>
            <pc:sldMk cId="4047264924" sldId="337"/>
            <ac:graphicFrameMk id="15" creationId="{00000000-0000-0000-0000-000000000000}"/>
          </ac:graphicFrameMkLst>
        </pc:graphicFrameChg>
      </pc:sldChg>
      <pc:sldChg chg="delSp mod">
        <pc:chgData name="Chris Goodings" userId="ef861c51-cc0d-478f-a8d6-c139c1588bf2" providerId="ADAL" clId="{0E8D4244-ADF8-48CC-9F1A-7F5B9AC978C4}" dt="2020-10-19T09:55:27.045" v="12" actId="478"/>
        <pc:sldMkLst>
          <pc:docMk/>
          <pc:sldMk cId="798321342" sldId="338"/>
        </pc:sldMkLst>
        <pc:graphicFrameChg chg="del">
          <ac:chgData name="Chris Goodings" userId="ef861c51-cc0d-478f-a8d6-c139c1588bf2" providerId="ADAL" clId="{0E8D4244-ADF8-48CC-9F1A-7F5B9AC978C4}" dt="2020-10-19T09:55:23.397" v="10" actId="478"/>
          <ac:graphicFrameMkLst>
            <pc:docMk/>
            <pc:sldMk cId="798321342" sldId="338"/>
            <ac:graphicFrameMk id="12" creationId="{00000000-0000-0000-0000-000000000000}"/>
          </ac:graphicFrameMkLst>
        </pc:graphicFrameChg>
        <pc:graphicFrameChg chg="del">
          <ac:chgData name="Chris Goodings" userId="ef861c51-cc0d-478f-a8d6-c139c1588bf2" providerId="ADAL" clId="{0E8D4244-ADF8-48CC-9F1A-7F5B9AC978C4}" dt="2020-10-19T09:55:25.270" v="11" actId="478"/>
          <ac:graphicFrameMkLst>
            <pc:docMk/>
            <pc:sldMk cId="798321342" sldId="338"/>
            <ac:graphicFrameMk id="14" creationId="{00000000-0000-0000-0000-000000000000}"/>
          </ac:graphicFrameMkLst>
        </pc:graphicFrameChg>
        <pc:graphicFrameChg chg="del">
          <ac:chgData name="Chris Goodings" userId="ef861c51-cc0d-478f-a8d6-c139c1588bf2" providerId="ADAL" clId="{0E8D4244-ADF8-48CC-9F1A-7F5B9AC978C4}" dt="2020-10-19T09:55:27.045" v="12" actId="478"/>
          <ac:graphicFrameMkLst>
            <pc:docMk/>
            <pc:sldMk cId="798321342" sldId="338"/>
            <ac:graphicFrameMk id="15" creationId="{00000000-0000-0000-0000-00000000000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GB"/>
          </a:p>
        </p:txBody>
      </p:sp>
      <p:sp>
        <p:nvSpPr>
          <p:cNvPr id="4505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GB"/>
          </a:p>
        </p:txBody>
      </p:sp>
      <p:sp>
        <p:nvSpPr>
          <p:cNvPr id="215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6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4506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GB"/>
          </a:p>
        </p:txBody>
      </p:sp>
      <p:sp>
        <p:nvSpPr>
          <p:cNvPr id="4506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D6270EC3-431D-4D53-A556-19DA70EE226B}" type="slidenum">
              <a:rPr lang="en-GB"/>
              <a:pPr>
                <a:defRPr/>
              </a:pPr>
              <a:t>‹#›</a:t>
            </a:fld>
            <a:endParaRPr lang="en-GB"/>
          </a:p>
        </p:txBody>
      </p:sp>
    </p:spTree>
    <p:extLst>
      <p:ext uri="{BB962C8B-B14F-4D97-AF65-F5344CB8AC3E}">
        <p14:creationId xmlns:p14="http://schemas.microsoft.com/office/powerpoint/2010/main" val="15655868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46E1472D-86A4-4445-AEF8-C3AC6967FCB2}" type="slidenum">
              <a:rPr lang="en-GB"/>
              <a:pPr>
                <a:defRPr/>
              </a:pPr>
              <a:t>‹#›</a:t>
            </a:fld>
            <a:endParaRPr lang="en-GB"/>
          </a:p>
        </p:txBody>
      </p:sp>
    </p:spTree>
    <p:extLst>
      <p:ext uri="{BB962C8B-B14F-4D97-AF65-F5344CB8AC3E}">
        <p14:creationId xmlns:p14="http://schemas.microsoft.com/office/powerpoint/2010/main" val="2829143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EC18C29B-B0FF-43E0-8AC1-0A8FD26577B5}" type="slidenum">
              <a:rPr lang="en-GB"/>
              <a:pPr>
                <a:defRPr/>
              </a:pPr>
              <a:t>‹#›</a:t>
            </a:fld>
            <a:endParaRPr lang="en-GB"/>
          </a:p>
        </p:txBody>
      </p:sp>
    </p:spTree>
    <p:extLst>
      <p:ext uri="{BB962C8B-B14F-4D97-AF65-F5344CB8AC3E}">
        <p14:creationId xmlns:p14="http://schemas.microsoft.com/office/powerpoint/2010/main" val="36771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0951BB59-2DF8-4F30-A07B-50CCEAAC35F9}" type="slidenum">
              <a:rPr lang="en-GB"/>
              <a:pPr>
                <a:defRPr/>
              </a:pPr>
              <a:t>‹#›</a:t>
            </a:fld>
            <a:endParaRPr lang="en-GB"/>
          </a:p>
        </p:txBody>
      </p:sp>
    </p:spTree>
    <p:extLst>
      <p:ext uri="{BB962C8B-B14F-4D97-AF65-F5344CB8AC3E}">
        <p14:creationId xmlns:p14="http://schemas.microsoft.com/office/powerpoint/2010/main" val="12861910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7"/>
          <p:cNvSpPr>
            <a:spLocks noChangeShapeType="1"/>
          </p:cNvSpPr>
          <p:nvPr/>
        </p:nvSpPr>
        <p:spPr bwMode="auto">
          <a:xfrm>
            <a:off x="0" y="1196975"/>
            <a:ext cx="9144000" cy="0"/>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4274" name="Rectangle 2"/>
          <p:cNvSpPr>
            <a:spLocks noGrp="1" noChangeArrowheads="1"/>
          </p:cNvSpPr>
          <p:nvPr>
            <p:ph type="ctrTitle"/>
          </p:nvPr>
        </p:nvSpPr>
        <p:spPr>
          <a:xfrm>
            <a:off x="684213" y="188913"/>
            <a:ext cx="7772400" cy="792162"/>
          </a:xfrm>
        </p:spPr>
        <p:txBody>
          <a:bodyPr/>
          <a:lstStyle>
            <a:lvl1pPr>
              <a:defRPr/>
            </a:lvl1pPr>
          </a:lstStyle>
          <a:p>
            <a:pPr lvl="0"/>
            <a:r>
              <a:rPr lang="en-GB" noProof="0"/>
              <a:t>Click to edit Master title style</a:t>
            </a:r>
          </a:p>
        </p:txBody>
      </p:sp>
      <p:sp>
        <p:nvSpPr>
          <p:cNvPr id="54275" name="Rectangle 3"/>
          <p:cNvSpPr>
            <a:spLocks noGrp="1" noChangeArrowheads="1"/>
          </p:cNvSpPr>
          <p:nvPr>
            <p:ph type="subTitle" idx="1"/>
          </p:nvPr>
        </p:nvSpPr>
        <p:spPr>
          <a:xfrm>
            <a:off x="684213" y="1557338"/>
            <a:ext cx="7775575" cy="4464050"/>
          </a:xfrm>
        </p:spPr>
        <p:txBody>
          <a:bodyPr/>
          <a:lstStyle>
            <a:lvl1pPr marL="0" indent="0" algn="ctr">
              <a:buFontTx/>
              <a:buNone/>
              <a:defRPr/>
            </a:lvl1pPr>
          </a:lstStyle>
          <a:p>
            <a:pPr lvl="0"/>
            <a:r>
              <a:rPr lang="en-GB" noProof="0"/>
              <a:t>Click to edit Master subtitle style</a:t>
            </a:r>
          </a:p>
        </p:txBody>
      </p:sp>
      <p:sp>
        <p:nvSpPr>
          <p:cNvPr id="5" name="Rectangle 4"/>
          <p:cNvSpPr>
            <a:spLocks noGrp="1" noChangeArrowheads="1"/>
          </p:cNvSpPr>
          <p:nvPr>
            <p:ph type="dt" sz="half" idx="10"/>
          </p:nvPr>
        </p:nvSpPr>
        <p:spPr/>
        <p:txBody>
          <a:bodyPr/>
          <a:lstStyle>
            <a:lvl1pPr>
              <a:defRPr/>
            </a:lvl1pPr>
          </a:lstStyle>
          <a:p>
            <a:pPr>
              <a:defRPr/>
            </a:pPr>
            <a:endParaRPr lang="en-GB"/>
          </a:p>
        </p:txBody>
      </p:sp>
      <p:sp>
        <p:nvSpPr>
          <p:cNvPr id="6" name="Rectangle 5"/>
          <p:cNvSpPr>
            <a:spLocks noGrp="1" noChangeArrowheads="1"/>
          </p:cNvSpPr>
          <p:nvPr>
            <p:ph type="ftr" sz="quarter" idx="11"/>
          </p:nvPr>
        </p:nvSpPr>
        <p:spPr/>
        <p:txBody>
          <a:bodyPr/>
          <a:lstStyle>
            <a:lvl1pPr>
              <a:defRPr/>
            </a:lvl1pPr>
          </a:lstStyle>
          <a:p>
            <a:pPr>
              <a:defRPr/>
            </a:pPr>
            <a:endParaRPr lang="en-GB"/>
          </a:p>
        </p:txBody>
      </p:sp>
      <p:sp>
        <p:nvSpPr>
          <p:cNvPr id="7" name="Rectangle 6"/>
          <p:cNvSpPr>
            <a:spLocks noGrp="1" noChangeArrowheads="1"/>
          </p:cNvSpPr>
          <p:nvPr>
            <p:ph type="sldNum" sz="quarter" idx="12"/>
          </p:nvPr>
        </p:nvSpPr>
        <p:spPr/>
        <p:txBody>
          <a:bodyPr/>
          <a:lstStyle>
            <a:lvl1pPr>
              <a:defRPr/>
            </a:lvl1pPr>
          </a:lstStyle>
          <a:p>
            <a:pPr>
              <a:defRPr/>
            </a:pPr>
            <a:fld id="{0EAF68FD-A03B-498A-9F8D-FCF5464ADB1C}" type="slidenum">
              <a:rPr lang="en-GB"/>
              <a:pPr>
                <a:defRPr/>
              </a:pPr>
              <a:t>‹#›</a:t>
            </a:fld>
            <a:endParaRPr lang="en-GB"/>
          </a:p>
        </p:txBody>
      </p:sp>
    </p:spTree>
    <p:extLst>
      <p:ext uri="{BB962C8B-B14F-4D97-AF65-F5344CB8AC3E}">
        <p14:creationId xmlns:p14="http://schemas.microsoft.com/office/powerpoint/2010/main" val="23338321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E1E0C3EE-0689-4C40-B9E3-86248E5D5C97}" type="slidenum">
              <a:rPr lang="en-GB"/>
              <a:pPr>
                <a:defRPr/>
              </a:pPr>
              <a:t>‹#›</a:t>
            </a:fld>
            <a:endParaRPr lang="en-GB"/>
          </a:p>
        </p:txBody>
      </p:sp>
    </p:spTree>
    <p:extLst>
      <p:ext uri="{BB962C8B-B14F-4D97-AF65-F5344CB8AC3E}">
        <p14:creationId xmlns:p14="http://schemas.microsoft.com/office/powerpoint/2010/main" val="40137752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66964209-DCB7-4EFC-ABBF-1D6B372F2750}" type="slidenum">
              <a:rPr lang="en-GB"/>
              <a:pPr>
                <a:defRPr/>
              </a:pPr>
              <a:t>‹#›</a:t>
            </a:fld>
            <a:endParaRPr lang="en-GB"/>
          </a:p>
        </p:txBody>
      </p:sp>
    </p:spTree>
    <p:extLst>
      <p:ext uri="{BB962C8B-B14F-4D97-AF65-F5344CB8AC3E}">
        <p14:creationId xmlns:p14="http://schemas.microsoft.com/office/powerpoint/2010/main" val="37998036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30D8F60F-0565-4AA9-A149-3F696A789A8F}" type="slidenum">
              <a:rPr lang="en-GB"/>
              <a:pPr>
                <a:defRPr/>
              </a:pPr>
              <a:t>‹#›</a:t>
            </a:fld>
            <a:endParaRPr lang="en-GB"/>
          </a:p>
        </p:txBody>
      </p:sp>
    </p:spTree>
    <p:extLst>
      <p:ext uri="{BB962C8B-B14F-4D97-AF65-F5344CB8AC3E}">
        <p14:creationId xmlns:p14="http://schemas.microsoft.com/office/powerpoint/2010/main" val="19314702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GB"/>
          </a:p>
        </p:txBody>
      </p:sp>
      <p:sp>
        <p:nvSpPr>
          <p:cNvPr id="8" name="Rectangle 5"/>
          <p:cNvSpPr>
            <a:spLocks noGrp="1" noChangeArrowheads="1"/>
          </p:cNvSpPr>
          <p:nvPr>
            <p:ph type="ftr" sz="quarter" idx="11"/>
          </p:nvPr>
        </p:nvSpPr>
        <p:spPr>
          <a:ln/>
        </p:spPr>
        <p:txBody>
          <a:bodyPr/>
          <a:lstStyle>
            <a:lvl1pPr>
              <a:defRPr/>
            </a:lvl1pPr>
          </a:lstStyle>
          <a:p>
            <a:pPr>
              <a:defRPr/>
            </a:pPr>
            <a:endParaRPr lang="en-GB"/>
          </a:p>
        </p:txBody>
      </p:sp>
      <p:sp>
        <p:nvSpPr>
          <p:cNvPr id="9" name="Rectangle 6"/>
          <p:cNvSpPr>
            <a:spLocks noGrp="1" noChangeArrowheads="1"/>
          </p:cNvSpPr>
          <p:nvPr>
            <p:ph type="sldNum" sz="quarter" idx="12"/>
          </p:nvPr>
        </p:nvSpPr>
        <p:spPr>
          <a:ln/>
        </p:spPr>
        <p:txBody>
          <a:bodyPr/>
          <a:lstStyle>
            <a:lvl1pPr>
              <a:defRPr/>
            </a:lvl1pPr>
          </a:lstStyle>
          <a:p>
            <a:pPr>
              <a:defRPr/>
            </a:pPr>
            <a:fld id="{C7CAA91D-B441-4003-BDE5-A7F1C5DD7533}" type="slidenum">
              <a:rPr lang="en-GB"/>
              <a:pPr>
                <a:defRPr/>
              </a:pPr>
              <a:t>‹#›</a:t>
            </a:fld>
            <a:endParaRPr lang="en-GB"/>
          </a:p>
        </p:txBody>
      </p:sp>
    </p:spTree>
    <p:extLst>
      <p:ext uri="{BB962C8B-B14F-4D97-AF65-F5344CB8AC3E}">
        <p14:creationId xmlns:p14="http://schemas.microsoft.com/office/powerpoint/2010/main" val="32976517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GB"/>
          </a:p>
        </p:txBody>
      </p:sp>
      <p:sp>
        <p:nvSpPr>
          <p:cNvPr id="4" name="Rectangle 5"/>
          <p:cNvSpPr>
            <a:spLocks noGrp="1" noChangeArrowheads="1"/>
          </p:cNvSpPr>
          <p:nvPr>
            <p:ph type="ftr" sz="quarter" idx="11"/>
          </p:nvPr>
        </p:nvSpPr>
        <p:spPr>
          <a:ln/>
        </p:spPr>
        <p:txBody>
          <a:bodyPr/>
          <a:lstStyle>
            <a:lvl1pPr>
              <a:defRPr/>
            </a:lvl1pPr>
          </a:lstStyle>
          <a:p>
            <a:pPr>
              <a:defRPr/>
            </a:pPr>
            <a:endParaRPr lang="en-GB"/>
          </a:p>
        </p:txBody>
      </p:sp>
      <p:sp>
        <p:nvSpPr>
          <p:cNvPr id="5" name="Rectangle 6"/>
          <p:cNvSpPr>
            <a:spLocks noGrp="1" noChangeArrowheads="1"/>
          </p:cNvSpPr>
          <p:nvPr>
            <p:ph type="sldNum" sz="quarter" idx="12"/>
          </p:nvPr>
        </p:nvSpPr>
        <p:spPr>
          <a:ln/>
        </p:spPr>
        <p:txBody>
          <a:bodyPr/>
          <a:lstStyle>
            <a:lvl1pPr>
              <a:defRPr/>
            </a:lvl1pPr>
          </a:lstStyle>
          <a:p>
            <a:pPr>
              <a:defRPr/>
            </a:pPr>
            <a:fld id="{DF9AC33C-3A78-4CB7-B015-9E84C2A73D73}" type="slidenum">
              <a:rPr lang="en-GB"/>
              <a:pPr>
                <a:defRPr/>
              </a:pPr>
              <a:t>‹#›</a:t>
            </a:fld>
            <a:endParaRPr lang="en-GB"/>
          </a:p>
        </p:txBody>
      </p:sp>
    </p:spTree>
    <p:extLst>
      <p:ext uri="{BB962C8B-B14F-4D97-AF65-F5344CB8AC3E}">
        <p14:creationId xmlns:p14="http://schemas.microsoft.com/office/powerpoint/2010/main" val="22777327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p>
        </p:txBody>
      </p:sp>
      <p:sp>
        <p:nvSpPr>
          <p:cNvPr id="3" name="Rectangle 5"/>
          <p:cNvSpPr>
            <a:spLocks noGrp="1" noChangeArrowheads="1"/>
          </p:cNvSpPr>
          <p:nvPr>
            <p:ph type="ftr" sz="quarter" idx="11"/>
          </p:nvPr>
        </p:nvSpPr>
        <p:spPr>
          <a:ln/>
        </p:spPr>
        <p:txBody>
          <a:bodyPr/>
          <a:lstStyle>
            <a:lvl1pPr>
              <a:defRPr/>
            </a:lvl1pPr>
          </a:lstStyle>
          <a:p>
            <a:pPr>
              <a:defRPr/>
            </a:pPr>
            <a:endParaRPr lang="en-GB"/>
          </a:p>
        </p:txBody>
      </p:sp>
      <p:sp>
        <p:nvSpPr>
          <p:cNvPr id="4" name="Rectangle 6"/>
          <p:cNvSpPr>
            <a:spLocks noGrp="1" noChangeArrowheads="1"/>
          </p:cNvSpPr>
          <p:nvPr>
            <p:ph type="sldNum" sz="quarter" idx="12"/>
          </p:nvPr>
        </p:nvSpPr>
        <p:spPr>
          <a:ln/>
        </p:spPr>
        <p:txBody>
          <a:bodyPr/>
          <a:lstStyle>
            <a:lvl1pPr>
              <a:defRPr/>
            </a:lvl1pPr>
          </a:lstStyle>
          <a:p>
            <a:pPr>
              <a:defRPr/>
            </a:pPr>
            <a:fld id="{182FE141-0D56-46CF-B45B-61BC2D75E3E0}" type="slidenum">
              <a:rPr lang="en-GB"/>
              <a:pPr>
                <a:defRPr/>
              </a:pPr>
              <a:t>‹#›</a:t>
            </a:fld>
            <a:endParaRPr lang="en-GB"/>
          </a:p>
        </p:txBody>
      </p:sp>
    </p:spTree>
    <p:extLst>
      <p:ext uri="{BB962C8B-B14F-4D97-AF65-F5344CB8AC3E}">
        <p14:creationId xmlns:p14="http://schemas.microsoft.com/office/powerpoint/2010/main" val="27024013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762C952A-81FE-47FB-823F-0C75BCE3F7E8}" type="slidenum">
              <a:rPr lang="en-GB"/>
              <a:pPr>
                <a:defRPr/>
              </a:pPr>
              <a:t>‹#›</a:t>
            </a:fld>
            <a:endParaRPr lang="en-GB"/>
          </a:p>
        </p:txBody>
      </p:sp>
    </p:spTree>
    <p:extLst>
      <p:ext uri="{BB962C8B-B14F-4D97-AF65-F5344CB8AC3E}">
        <p14:creationId xmlns:p14="http://schemas.microsoft.com/office/powerpoint/2010/main" val="2306846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FC9E3211-BED1-49A6-B6E2-E1569935D2A9}" type="slidenum">
              <a:rPr lang="en-GB"/>
              <a:pPr>
                <a:defRPr/>
              </a:pPr>
              <a:t>‹#›</a:t>
            </a:fld>
            <a:endParaRPr lang="en-GB"/>
          </a:p>
        </p:txBody>
      </p:sp>
    </p:spTree>
    <p:extLst>
      <p:ext uri="{BB962C8B-B14F-4D97-AF65-F5344CB8AC3E}">
        <p14:creationId xmlns:p14="http://schemas.microsoft.com/office/powerpoint/2010/main" val="184390692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A82BDC5B-0097-47D3-B4D8-1BDE1CD5CDFB}" type="slidenum">
              <a:rPr lang="en-GB"/>
              <a:pPr>
                <a:defRPr/>
              </a:pPr>
              <a:t>‹#›</a:t>
            </a:fld>
            <a:endParaRPr lang="en-GB"/>
          </a:p>
        </p:txBody>
      </p:sp>
    </p:spTree>
    <p:extLst>
      <p:ext uri="{BB962C8B-B14F-4D97-AF65-F5344CB8AC3E}">
        <p14:creationId xmlns:p14="http://schemas.microsoft.com/office/powerpoint/2010/main" val="18685401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FCC5EE04-EF34-4ABC-BCAE-DDFAB040447F}" type="slidenum">
              <a:rPr lang="en-GB"/>
              <a:pPr>
                <a:defRPr/>
              </a:pPr>
              <a:t>‹#›</a:t>
            </a:fld>
            <a:endParaRPr lang="en-GB"/>
          </a:p>
        </p:txBody>
      </p:sp>
    </p:spTree>
    <p:extLst>
      <p:ext uri="{BB962C8B-B14F-4D97-AF65-F5344CB8AC3E}">
        <p14:creationId xmlns:p14="http://schemas.microsoft.com/office/powerpoint/2010/main" val="9567131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20713"/>
            <a:ext cx="2057400" cy="550545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620713"/>
            <a:ext cx="6019800" cy="5505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6CACDEF5-9AB8-4290-9C11-68DE57D959CA}" type="slidenum">
              <a:rPr lang="en-GB"/>
              <a:pPr>
                <a:defRPr/>
              </a:pPr>
              <a:t>‹#›</a:t>
            </a:fld>
            <a:endParaRPr lang="en-GB"/>
          </a:p>
        </p:txBody>
      </p:sp>
    </p:spTree>
    <p:extLst>
      <p:ext uri="{BB962C8B-B14F-4D97-AF65-F5344CB8AC3E}">
        <p14:creationId xmlns:p14="http://schemas.microsoft.com/office/powerpoint/2010/main" val="25383808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8313" y="620713"/>
            <a:ext cx="8218487" cy="796925"/>
          </a:xfrm>
        </p:spPr>
        <p:txBody>
          <a:bodyPr/>
          <a:lstStyle/>
          <a:p>
            <a:r>
              <a:rPr lang="en-US"/>
              <a:t>Click to edit Master title style</a:t>
            </a:r>
            <a:endParaRPr lang="en-GB"/>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5BA5539A-18F6-4494-8793-27985A08BB11}" type="slidenum">
              <a:rPr lang="en-GB"/>
              <a:pPr>
                <a:defRPr/>
              </a:pPr>
              <a:t>‹#›</a:t>
            </a:fld>
            <a:endParaRPr lang="en-GB"/>
          </a:p>
        </p:txBody>
      </p:sp>
    </p:spTree>
    <p:extLst>
      <p:ext uri="{BB962C8B-B14F-4D97-AF65-F5344CB8AC3E}">
        <p14:creationId xmlns:p14="http://schemas.microsoft.com/office/powerpoint/2010/main" val="26326287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430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457200" y="1600200"/>
            <a:ext cx="82296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57200" y="3941763"/>
            <a:ext cx="82296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a:xfrm>
            <a:off x="457200" y="6243638"/>
            <a:ext cx="2133600" cy="457200"/>
          </a:xfrm>
        </p:spPr>
        <p:txBody>
          <a:bodyPr/>
          <a:lstStyle>
            <a:lvl1pPr>
              <a:defRPr/>
            </a:lvl1pPr>
          </a:lstStyle>
          <a:p>
            <a:pPr>
              <a:defRPr/>
            </a:pPr>
            <a:endParaRPr lang="en-GB"/>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pPr>
              <a:defRPr/>
            </a:pPr>
            <a:endParaRPr lang="en-GB"/>
          </a:p>
        </p:txBody>
      </p:sp>
      <p:sp>
        <p:nvSpPr>
          <p:cNvPr id="7" name="Slide Number Placeholder 6"/>
          <p:cNvSpPr>
            <a:spLocks noGrp="1"/>
          </p:cNvSpPr>
          <p:nvPr>
            <p:ph type="sldNum" sz="quarter" idx="12"/>
          </p:nvPr>
        </p:nvSpPr>
        <p:spPr>
          <a:xfrm>
            <a:off x="6553200" y="6243638"/>
            <a:ext cx="2133600" cy="457200"/>
          </a:xfrm>
        </p:spPr>
        <p:txBody>
          <a:bodyPr/>
          <a:lstStyle>
            <a:lvl1pPr>
              <a:defRPr/>
            </a:lvl1pPr>
          </a:lstStyle>
          <a:p>
            <a:pPr>
              <a:defRPr/>
            </a:pPr>
            <a:fld id="{509496E5-DD11-42EC-8D10-F204B08C15C8}" type="slidenum">
              <a:rPr lang="en-GB"/>
              <a:pPr>
                <a:defRPr/>
              </a:pPr>
              <a:t>‹#›</a:t>
            </a:fld>
            <a:endParaRPr lang="en-GB"/>
          </a:p>
        </p:txBody>
      </p:sp>
    </p:spTree>
    <p:extLst>
      <p:ext uri="{BB962C8B-B14F-4D97-AF65-F5344CB8AC3E}">
        <p14:creationId xmlns:p14="http://schemas.microsoft.com/office/powerpoint/2010/main" val="110384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97C680FC-8D1F-4C33-9435-AD2325E58DD0}" type="slidenum">
              <a:rPr lang="en-GB"/>
              <a:pPr>
                <a:defRPr/>
              </a:pPr>
              <a:t>‹#›</a:t>
            </a:fld>
            <a:endParaRPr lang="en-GB"/>
          </a:p>
        </p:txBody>
      </p:sp>
    </p:spTree>
    <p:extLst>
      <p:ext uri="{BB962C8B-B14F-4D97-AF65-F5344CB8AC3E}">
        <p14:creationId xmlns:p14="http://schemas.microsoft.com/office/powerpoint/2010/main" val="865194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68313" y="1484313"/>
            <a:ext cx="4032250"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52963" y="1484313"/>
            <a:ext cx="4033837"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4A3E8977-97A2-4B32-B27D-FA7D765A3A5D}" type="slidenum">
              <a:rPr lang="en-GB"/>
              <a:pPr>
                <a:defRPr/>
              </a:pPr>
              <a:t>‹#›</a:t>
            </a:fld>
            <a:endParaRPr lang="en-GB"/>
          </a:p>
        </p:txBody>
      </p:sp>
    </p:spTree>
    <p:extLst>
      <p:ext uri="{BB962C8B-B14F-4D97-AF65-F5344CB8AC3E}">
        <p14:creationId xmlns:p14="http://schemas.microsoft.com/office/powerpoint/2010/main" val="3927054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GB"/>
          </a:p>
        </p:txBody>
      </p:sp>
      <p:sp>
        <p:nvSpPr>
          <p:cNvPr id="8" name="Rectangle 5"/>
          <p:cNvSpPr>
            <a:spLocks noGrp="1" noChangeArrowheads="1"/>
          </p:cNvSpPr>
          <p:nvPr>
            <p:ph type="ftr" sz="quarter" idx="11"/>
          </p:nvPr>
        </p:nvSpPr>
        <p:spPr>
          <a:ln/>
        </p:spPr>
        <p:txBody>
          <a:bodyPr/>
          <a:lstStyle>
            <a:lvl1pPr>
              <a:defRPr/>
            </a:lvl1pPr>
          </a:lstStyle>
          <a:p>
            <a:pPr>
              <a:defRPr/>
            </a:pPr>
            <a:endParaRPr lang="en-GB"/>
          </a:p>
        </p:txBody>
      </p:sp>
      <p:sp>
        <p:nvSpPr>
          <p:cNvPr id="9" name="Rectangle 6"/>
          <p:cNvSpPr>
            <a:spLocks noGrp="1" noChangeArrowheads="1"/>
          </p:cNvSpPr>
          <p:nvPr>
            <p:ph type="sldNum" sz="quarter" idx="12"/>
          </p:nvPr>
        </p:nvSpPr>
        <p:spPr>
          <a:ln/>
        </p:spPr>
        <p:txBody>
          <a:bodyPr/>
          <a:lstStyle>
            <a:lvl1pPr>
              <a:defRPr/>
            </a:lvl1pPr>
          </a:lstStyle>
          <a:p>
            <a:pPr>
              <a:defRPr/>
            </a:pPr>
            <a:fld id="{B358C006-B256-4812-B4B6-533A918751B3}" type="slidenum">
              <a:rPr lang="en-GB"/>
              <a:pPr>
                <a:defRPr/>
              </a:pPr>
              <a:t>‹#›</a:t>
            </a:fld>
            <a:endParaRPr lang="en-GB"/>
          </a:p>
        </p:txBody>
      </p:sp>
    </p:spTree>
    <p:extLst>
      <p:ext uri="{BB962C8B-B14F-4D97-AF65-F5344CB8AC3E}">
        <p14:creationId xmlns:p14="http://schemas.microsoft.com/office/powerpoint/2010/main" val="375526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GB"/>
          </a:p>
        </p:txBody>
      </p:sp>
      <p:sp>
        <p:nvSpPr>
          <p:cNvPr id="4" name="Rectangle 5"/>
          <p:cNvSpPr>
            <a:spLocks noGrp="1" noChangeArrowheads="1"/>
          </p:cNvSpPr>
          <p:nvPr>
            <p:ph type="ftr" sz="quarter" idx="11"/>
          </p:nvPr>
        </p:nvSpPr>
        <p:spPr>
          <a:ln/>
        </p:spPr>
        <p:txBody>
          <a:bodyPr/>
          <a:lstStyle>
            <a:lvl1pPr>
              <a:defRPr/>
            </a:lvl1pPr>
          </a:lstStyle>
          <a:p>
            <a:pPr>
              <a:defRPr/>
            </a:pPr>
            <a:endParaRPr lang="en-GB"/>
          </a:p>
        </p:txBody>
      </p:sp>
      <p:sp>
        <p:nvSpPr>
          <p:cNvPr id="5" name="Rectangle 6"/>
          <p:cNvSpPr>
            <a:spLocks noGrp="1" noChangeArrowheads="1"/>
          </p:cNvSpPr>
          <p:nvPr>
            <p:ph type="sldNum" sz="quarter" idx="12"/>
          </p:nvPr>
        </p:nvSpPr>
        <p:spPr>
          <a:ln/>
        </p:spPr>
        <p:txBody>
          <a:bodyPr/>
          <a:lstStyle>
            <a:lvl1pPr>
              <a:defRPr/>
            </a:lvl1pPr>
          </a:lstStyle>
          <a:p>
            <a:pPr>
              <a:defRPr/>
            </a:pPr>
            <a:fld id="{3452BCB4-D8D9-40F2-86D8-0A87C0E3EFE8}" type="slidenum">
              <a:rPr lang="en-GB"/>
              <a:pPr>
                <a:defRPr/>
              </a:pPr>
              <a:t>‹#›</a:t>
            </a:fld>
            <a:endParaRPr lang="en-GB"/>
          </a:p>
        </p:txBody>
      </p:sp>
    </p:spTree>
    <p:extLst>
      <p:ext uri="{BB962C8B-B14F-4D97-AF65-F5344CB8AC3E}">
        <p14:creationId xmlns:p14="http://schemas.microsoft.com/office/powerpoint/2010/main" val="3245680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p>
        </p:txBody>
      </p:sp>
      <p:sp>
        <p:nvSpPr>
          <p:cNvPr id="3" name="Rectangle 5"/>
          <p:cNvSpPr>
            <a:spLocks noGrp="1" noChangeArrowheads="1"/>
          </p:cNvSpPr>
          <p:nvPr>
            <p:ph type="ftr" sz="quarter" idx="11"/>
          </p:nvPr>
        </p:nvSpPr>
        <p:spPr>
          <a:ln/>
        </p:spPr>
        <p:txBody>
          <a:bodyPr/>
          <a:lstStyle>
            <a:lvl1pPr>
              <a:defRPr/>
            </a:lvl1pPr>
          </a:lstStyle>
          <a:p>
            <a:pPr>
              <a:defRPr/>
            </a:pPr>
            <a:endParaRPr lang="en-GB"/>
          </a:p>
        </p:txBody>
      </p:sp>
      <p:sp>
        <p:nvSpPr>
          <p:cNvPr id="4" name="Rectangle 6"/>
          <p:cNvSpPr>
            <a:spLocks noGrp="1" noChangeArrowheads="1"/>
          </p:cNvSpPr>
          <p:nvPr>
            <p:ph type="sldNum" sz="quarter" idx="12"/>
          </p:nvPr>
        </p:nvSpPr>
        <p:spPr>
          <a:ln/>
        </p:spPr>
        <p:txBody>
          <a:bodyPr/>
          <a:lstStyle>
            <a:lvl1pPr>
              <a:defRPr/>
            </a:lvl1pPr>
          </a:lstStyle>
          <a:p>
            <a:pPr>
              <a:defRPr/>
            </a:pPr>
            <a:fld id="{D64EB67D-B7DA-4EC3-9DBB-9664AD567E7F}" type="slidenum">
              <a:rPr lang="en-GB"/>
              <a:pPr>
                <a:defRPr/>
              </a:pPr>
              <a:t>‹#›</a:t>
            </a:fld>
            <a:endParaRPr lang="en-GB"/>
          </a:p>
        </p:txBody>
      </p:sp>
    </p:spTree>
    <p:extLst>
      <p:ext uri="{BB962C8B-B14F-4D97-AF65-F5344CB8AC3E}">
        <p14:creationId xmlns:p14="http://schemas.microsoft.com/office/powerpoint/2010/main" val="969368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8B98E60F-B4E2-4DAE-846C-4CB3B01046F0}" type="slidenum">
              <a:rPr lang="en-GB"/>
              <a:pPr>
                <a:defRPr/>
              </a:pPr>
              <a:t>‹#›</a:t>
            </a:fld>
            <a:endParaRPr lang="en-GB"/>
          </a:p>
        </p:txBody>
      </p:sp>
    </p:spTree>
    <p:extLst>
      <p:ext uri="{BB962C8B-B14F-4D97-AF65-F5344CB8AC3E}">
        <p14:creationId xmlns:p14="http://schemas.microsoft.com/office/powerpoint/2010/main" val="3093856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119ACB9C-7C28-4715-8944-4A7BCC7C3717}" type="slidenum">
              <a:rPr lang="en-GB"/>
              <a:pPr>
                <a:defRPr/>
              </a:pPr>
              <a:t>‹#›</a:t>
            </a:fld>
            <a:endParaRPr lang="en-GB"/>
          </a:p>
        </p:txBody>
      </p:sp>
    </p:spTree>
    <p:extLst>
      <p:ext uri="{BB962C8B-B14F-4D97-AF65-F5344CB8AC3E}">
        <p14:creationId xmlns:p14="http://schemas.microsoft.com/office/powerpoint/2010/main" val="4157813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1027" name="Rectangle 3"/>
          <p:cNvSpPr>
            <a:spLocks noGrp="1" noChangeArrowheads="1"/>
          </p:cNvSpPr>
          <p:nvPr>
            <p:ph type="body" idx="1"/>
          </p:nvPr>
        </p:nvSpPr>
        <p:spPr bwMode="auto">
          <a:xfrm>
            <a:off x="468313" y="1484313"/>
            <a:ext cx="8218487"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3686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cs typeface="+mn-cs"/>
              </a:defRPr>
            </a:lvl1pPr>
          </a:lstStyle>
          <a:p>
            <a:pPr>
              <a:defRPr/>
            </a:pPr>
            <a:endParaRPr lang="en-GB"/>
          </a:p>
        </p:txBody>
      </p:sp>
      <p:sp>
        <p:nvSpPr>
          <p:cNvPr id="3686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cs typeface="+mn-cs"/>
              </a:defRPr>
            </a:lvl1pPr>
          </a:lstStyle>
          <a:p>
            <a:pPr>
              <a:defRPr/>
            </a:pPr>
            <a:endParaRPr lang="en-GB"/>
          </a:p>
        </p:txBody>
      </p:sp>
      <p:sp>
        <p:nvSpPr>
          <p:cNvPr id="3687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cs typeface="+mn-cs"/>
              </a:defRPr>
            </a:lvl1pPr>
          </a:lstStyle>
          <a:p>
            <a:pPr>
              <a:defRPr/>
            </a:pPr>
            <a:fld id="{FF7D4171-80A7-4D78-8DB9-D5B36BED95D6}" type="slidenum">
              <a:rPr lang="en-GB"/>
              <a:pPr>
                <a:defRPr/>
              </a:pPr>
              <a:t>‹#›</a:t>
            </a:fld>
            <a:endParaRPr lang="en-GB"/>
          </a:p>
        </p:txBody>
      </p:sp>
      <p:sp>
        <p:nvSpPr>
          <p:cNvPr id="1031" name="Line 7"/>
          <p:cNvSpPr>
            <a:spLocks noChangeShapeType="1"/>
          </p:cNvSpPr>
          <p:nvPr userDrawn="1"/>
        </p:nvSpPr>
        <p:spPr bwMode="auto">
          <a:xfrm>
            <a:off x="0" y="1268413"/>
            <a:ext cx="9144000" cy="0"/>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en-GB"/>
          </a:p>
        </p:txBody>
      </p:sp>
    </p:spTree>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hf sldNum="0" hdr="0" ftr="0" dt="0"/>
  <p:txStyles>
    <p:titleStyle>
      <a:lvl1pPr algn="ctr" rtl="0" eaLnBrk="0" fontAlgn="base" hangingPunct="0">
        <a:spcBef>
          <a:spcPct val="0"/>
        </a:spcBef>
        <a:spcAft>
          <a:spcPct val="0"/>
        </a:spcAft>
        <a:defRPr sz="4400">
          <a:solidFill>
            <a:srgbClr val="CC0000"/>
          </a:solidFill>
          <a:latin typeface="+mj-lt"/>
          <a:ea typeface="+mj-ea"/>
          <a:cs typeface="+mj-cs"/>
        </a:defRPr>
      </a:lvl1pPr>
      <a:lvl2pPr algn="ctr" rtl="0" eaLnBrk="0" fontAlgn="base" hangingPunct="0">
        <a:spcBef>
          <a:spcPct val="0"/>
        </a:spcBef>
        <a:spcAft>
          <a:spcPct val="0"/>
        </a:spcAft>
        <a:defRPr sz="4400">
          <a:solidFill>
            <a:srgbClr val="CC0000"/>
          </a:solidFill>
          <a:latin typeface="Arial" charset="0"/>
        </a:defRPr>
      </a:lvl2pPr>
      <a:lvl3pPr algn="ctr" rtl="0" eaLnBrk="0" fontAlgn="base" hangingPunct="0">
        <a:spcBef>
          <a:spcPct val="0"/>
        </a:spcBef>
        <a:spcAft>
          <a:spcPct val="0"/>
        </a:spcAft>
        <a:defRPr sz="4400">
          <a:solidFill>
            <a:srgbClr val="CC0000"/>
          </a:solidFill>
          <a:latin typeface="Arial" charset="0"/>
        </a:defRPr>
      </a:lvl3pPr>
      <a:lvl4pPr algn="ctr" rtl="0" eaLnBrk="0" fontAlgn="base" hangingPunct="0">
        <a:spcBef>
          <a:spcPct val="0"/>
        </a:spcBef>
        <a:spcAft>
          <a:spcPct val="0"/>
        </a:spcAft>
        <a:defRPr sz="4400">
          <a:solidFill>
            <a:srgbClr val="CC0000"/>
          </a:solidFill>
          <a:latin typeface="Arial" charset="0"/>
        </a:defRPr>
      </a:lvl4pPr>
      <a:lvl5pPr algn="ctr" rtl="0" eaLnBrk="0" fontAlgn="base" hangingPunct="0">
        <a:spcBef>
          <a:spcPct val="0"/>
        </a:spcBef>
        <a:spcAft>
          <a:spcPct val="0"/>
        </a:spcAft>
        <a:defRPr sz="4400">
          <a:solidFill>
            <a:srgbClr val="CC0000"/>
          </a:solidFill>
          <a:latin typeface="Arial" charset="0"/>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68313" y="620713"/>
            <a:ext cx="8218487"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2051"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53252"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cs typeface="+mn-cs"/>
              </a:defRPr>
            </a:lvl1pPr>
          </a:lstStyle>
          <a:p>
            <a:pPr>
              <a:defRPr/>
            </a:pPr>
            <a:endParaRPr lang="en-GB"/>
          </a:p>
        </p:txBody>
      </p:sp>
      <p:sp>
        <p:nvSpPr>
          <p:cNvPr id="53253"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cs typeface="+mn-cs"/>
              </a:defRPr>
            </a:lvl1pPr>
          </a:lstStyle>
          <a:p>
            <a:pPr>
              <a:defRPr/>
            </a:pPr>
            <a:endParaRPr lang="en-GB"/>
          </a:p>
        </p:txBody>
      </p:sp>
      <p:sp>
        <p:nvSpPr>
          <p:cNvPr id="53254"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cs typeface="+mn-cs"/>
              </a:defRPr>
            </a:lvl1pPr>
          </a:lstStyle>
          <a:p>
            <a:pPr>
              <a:defRPr/>
            </a:pPr>
            <a:fld id="{E0F6659B-522F-4D37-84B9-E45EC53357D3}" type="slidenum">
              <a:rPr lang="en-GB"/>
              <a:pPr>
                <a:defRPr/>
              </a:pPr>
              <a:t>‹#›</a:t>
            </a:fld>
            <a:endParaRPr lang="en-GB"/>
          </a:p>
        </p:txBody>
      </p:sp>
      <p:pic>
        <p:nvPicPr>
          <p:cNvPr id="2055" name="Picture 7" descr="SmartScreen_ logo"/>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23850" y="260350"/>
            <a:ext cx="1584325"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24"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5" r:id="rId13"/>
  </p:sldLayoutIdLst>
  <p:hf sldNum="0" hdr="0" ftr="0" dt="0"/>
  <p:txStyles>
    <p:titleStyle>
      <a:lvl1pPr algn="ctr" rtl="0" eaLnBrk="0" fontAlgn="base" hangingPunct="0">
        <a:spcBef>
          <a:spcPct val="0"/>
        </a:spcBef>
        <a:spcAft>
          <a:spcPct val="0"/>
        </a:spcAft>
        <a:defRPr sz="4400">
          <a:solidFill>
            <a:srgbClr val="CC0000"/>
          </a:solidFill>
          <a:latin typeface="+mj-lt"/>
          <a:ea typeface="+mj-ea"/>
          <a:cs typeface="+mj-cs"/>
        </a:defRPr>
      </a:lvl1pPr>
      <a:lvl2pPr algn="ctr" rtl="0" eaLnBrk="0" fontAlgn="base" hangingPunct="0">
        <a:spcBef>
          <a:spcPct val="0"/>
        </a:spcBef>
        <a:spcAft>
          <a:spcPct val="0"/>
        </a:spcAft>
        <a:defRPr sz="4400">
          <a:solidFill>
            <a:srgbClr val="CC0000"/>
          </a:solidFill>
          <a:latin typeface="Arial" charset="0"/>
        </a:defRPr>
      </a:lvl2pPr>
      <a:lvl3pPr algn="ctr" rtl="0" eaLnBrk="0" fontAlgn="base" hangingPunct="0">
        <a:spcBef>
          <a:spcPct val="0"/>
        </a:spcBef>
        <a:spcAft>
          <a:spcPct val="0"/>
        </a:spcAft>
        <a:defRPr sz="4400">
          <a:solidFill>
            <a:srgbClr val="CC0000"/>
          </a:solidFill>
          <a:latin typeface="Arial" charset="0"/>
        </a:defRPr>
      </a:lvl3pPr>
      <a:lvl4pPr algn="ctr" rtl="0" eaLnBrk="0" fontAlgn="base" hangingPunct="0">
        <a:spcBef>
          <a:spcPct val="0"/>
        </a:spcBef>
        <a:spcAft>
          <a:spcPct val="0"/>
        </a:spcAft>
        <a:defRPr sz="4400">
          <a:solidFill>
            <a:srgbClr val="CC0000"/>
          </a:solidFill>
          <a:latin typeface="Arial" charset="0"/>
        </a:defRPr>
      </a:lvl4pPr>
      <a:lvl5pPr algn="ctr" rtl="0" eaLnBrk="0" fontAlgn="base" hangingPunct="0">
        <a:spcBef>
          <a:spcPct val="0"/>
        </a:spcBef>
        <a:spcAft>
          <a:spcPct val="0"/>
        </a:spcAft>
        <a:defRPr sz="4400">
          <a:solidFill>
            <a:srgbClr val="CC0000"/>
          </a:solidFill>
          <a:latin typeface="Arial" charset="0"/>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white">
          <a:xfrm>
            <a:off x="0" y="1474788"/>
            <a:ext cx="9144000" cy="5383212"/>
          </a:xfrm>
          <a:prstGeom prst="rect">
            <a:avLst/>
          </a:prstGeom>
          <a:solidFill>
            <a:srgbClr val="CC0000">
              <a:alpha val="7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n-GB" altLang="en-US" sz="1800"/>
              <a:t> </a:t>
            </a:r>
          </a:p>
        </p:txBody>
      </p:sp>
      <p:sp>
        <p:nvSpPr>
          <p:cNvPr id="5123" name="Rectangle 3"/>
          <p:cNvSpPr>
            <a:spLocks noGrp="1" noChangeArrowheads="1"/>
          </p:cNvSpPr>
          <p:nvPr>
            <p:ph type="body" idx="1"/>
          </p:nvPr>
        </p:nvSpPr>
        <p:spPr>
          <a:xfrm>
            <a:off x="0" y="1474788"/>
            <a:ext cx="9144000" cy="5383212"/>
          </a:xfrm>
        </p:spPr>
        <p:txBody>
          <a:bodyPr lIns="360000" rIns="360000" anchor="ctr" anchorCtr="1"/>
          <a:lstStyle/>
          <a:p>
            <a:pPr algn="ctr">
              <a:buFontTx/>
              <a:buNone/>
            </a:pPr>
            <a:r>
              <a:rPr lang="en-GB" altLang="en-US" sz="4400" dirty="0">
                <a:solidFill>
                  <a:schemeClr val="bg1"/>
                </a:solidFill>
              </a:rPr>
              <a:t>Resistivity</a:t>
            </a:r>
          </a:p>
        </p:txBody>
      </p:sp>
      <p:sp>
        <p:nvSpPr>
          <p:cNvPr id="5124" name="Rectangle 4"/>
          <p:cNvSpPr>
            <a:spLocks noChangeArrowheads="1"/>
          </p:cNvSpPr>
          <p:nvPr/>
        </p:nvSpPr>
        <p:spPr bwMode="auto">
          <a:xfrm>
            <a:off x="0" y="692150"/>
            <a:ext cx="9144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0" rIns="36000" bIns="36000" anchor="ct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r>
              <a:rPr lang="en-GB" altLang="en-US" sz="2400" b="1">
                <a:solidFill>
                  <a:srgbClr val="FF0000"/>
                </a:solidFill>
              </a:rPr>
              <a:t>Unit 202: Principles of electrical science</a:t>
            </a:r>
            <a:endParaRPr lang="en-US" altLang="en-US" sz="2400" b="1">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pic>
        <p:nvPicPr>
          <p:cNvPr id="9" name="Picture 8" descr="resistivity 0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50296" y="3212976"/>
            <a:ext cx="4013200" cy="314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4" name="Table 13"/>
          <p:cNvGraphicFramePr>
            <a:graphicFrameLocks noGrp="1"/>
          </p:cNvGraphicFramePr>
          <p:nvPr>
            <p:extLst>
              <p:ext uri="{D42A27DB-BD31-4B8C-83A1-F6EECF244321}">
                <p14:modId xmlns:p14="http://schemas.microsoft.com/office/powerpoint/2010/main" val="1586072461"/>
              </p:ext>
            </p:extLst>
          </p:nvPr>
        </p:nvGraphicFramePr>
        <p:xfrm>
          <a:off x="42863" y="2060575"/>
          <a:ext cx="7129462" cy="2133600"/>
        </p:xfrm>
        <a:graphic>
          <a:graphicData uri="http://schemas.openxmlformats.org/drawingml/2006/table">
            <a:tbl>
              <a:tblPr/>
              <a:tblGrid>
                <a:gridCol w="2520950">
                  <a:extLst>
                    <a:ext uri="{9D8B030D-6E8A-4147-A177-3AD203B41FA5}">
                      <a16:colId xmlns:a16="http://schemas.microsoft.com/office/drawing/2014/main" val="20000"/>
                    </a:ext>
                  </a:extLst>
                </a:gridCol>
                <a:gridCol w="4608512">
                  <a:extLst>
                    <a:ext uri="{9D8B030D-6E8A-4147-A177-3AD203B41FA5}">
                      <a16:colId xmlns:a16="http://schemas.microsoft.com/office/drawing/2014/main" val="20001"/>
                    </a:ext>
                  </a:extLst>
                </a:gridCol>
              </a:tblGrid>
              <a:tr h="0">
                <a:tc>
                  <a:txBody>
                    <a:bodyPr/>
                    <a:lstStyle>
                      <a:lvl1pPr eaLnBrk="0" hangingPunct="0">
                        <a:spcBef>
                          <a:spcPct val="20000"/>
                        </a:spcBef>
                        <a:defRPr sz="2800">
                          <a:solidFill>
                            <a:schemeClr val="tx1"/>
                          </a:solidFill>
                          <a:latin typeface="Arial" charset="0"/>
                        </a:defRPr>
                      </a:lvl1pPr>
                      <a:lvl2pPr marL="742950" indent="-285750" eaLnBrk="0" hangingPunct="0">
                        <a:spcBef>
                          <a:spcPct val="20000"/>
                        </a:spcBef>
                        <a:defRPr sz="2400">
                          <a:solidFill>
                            <a:schemeClr val="tx1"/>
                          </a:solidFill>
                          <a:latin typeface="Arial" charset="0"/>
                        </a:defRPr>
                      </a:lvl2pPr>
                      <a:lvl3pPr marL="1143000" indent="-228600" eaLnBrk="0" hangingPunct="0">
                        <a:spcBef>
                          <a:spcPct val="20000"/>
                        </a:spcBef>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ts val="300"/>
                        </a:spcBef>
                        <a:spcAft>
                          <a:spcPts val="300"/>
                        </a:spcAft>
                        <a:buClrTx/>
                        <a:buSzTx/>
                        <a:buFontTx/>
                        <a:buNone/>
                        <a:tabLst/>
                      </a:pPr>
                      <a:r>
                        <a:rPr kumimoji="0" lang="en-GB" altLang="en-US" sz="2000" b="1" i="0" u="none" strike="noStrike" cap="none" normalizeH="0" baseline="0" dirty="0">
                          <a:ln>
                            <a:noFill/>
                          </a:ln>
                          <a:solidFill>
                            <a:srgbClr val="000000"/>
                          </a:solidFill>
                          <a:effectLst/>
                          <a:latin typeface="Arial" charset="0"/>
                          <a:cs typeface="Times New Roman" pitchFamily="18" charset="0"/>
                        </a:rPr>
                        <a:t>Material</a:t>
                      </a:r>
                      <a:endParaRPr kumimoji="0" lang="en-GB" altLang="en-US" sz="2000" b="0" i="0" u="none" strike="noStrike" cap="none" normalizeH="0" baseline="0" dirty="0">
                        <a:ln>
                          <a:noFill/>
                        </a:ln>
                        <a:solidFill>
                          <a:srgbClr val="000000"/>
                        </a:solidFill>
                        <a:effectLst/>
                        <a:latin typeface="Arial" charset="0"/>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Arial" charset="0"/>
                        </a:defRPr>
                      </a:lvl1pPr>
                      <a:lvl2pPr marL="742950" indent="-285750" eaLnBrk="0" hangingPunct="0">
                        <a:spcBef>
                          <a:spcPct val="20000"/>
                        </a:spcBef>
                        <a:defRPr sz="2400">
                          <a:solidFill>
                            <a:schemeClr val="tx1"/>
                          </a:solidFill>
                          <a:latin typeface="Arial" charset="0"/>
                        </a:defRPr>
                      </a:lvl2pPr>
                      <a:lvl3pPr marL="1143000" indent="-228600" eaLnBrk="0" hangingPunct="0">
                        <a:spcBef>
                          <a:spcPct val="20000"/>
                        </a:spcBef>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ts val="300"/>
                        </a:spcBef>
                        <a:spcAft>
                          <a:spcPts val="300"/>
                        </a:spcAft>
                        <a:buClrTx/>
                        <a:buSzTx/>
                        <a:buFontTx/>
                        <a:buNone/>
                        <a:tabLst/>
                      </a:pPr>
                      <a:r>
                        <a:rPr kumimoji="0" lang="en-GB" altLang="en-US" sz="2000" b="1" i="0" u="none" strike="noStrike" cap="none" normalizeH="0" baseline="0">
                          <a:ln>
                            <a:noFill/>
                          </a:ln>
                          <a:solidFill>
                            <a:srgbClr val="000000"/>
                          </a:solidFill>
                          <a:effectLst/>
                          <a:latin typeface="Arial" charset="0"/>
                          <a:cs typeface="Times New Roman" pitchFamily="18" charset="0"/>
                        </a:rPr>
                        <a:t>Resistivity at 20°C</a:t>
                      </a:r>
                      <a:endParaRPr kumimoji="0" lang="en-GB" altLang="en-US" sz="2000" b="0" i="0" u="none" strike="noStrike" cap="none" normalizeH="0" baseline="0">
                        <a:ln>
                          <a:noFill/>
                        </a:ln>
                        <a:solidFill>
                          <a:srgbClr val="000000"/>
                        </a:solidFill>
                        <a:effectLst/>
                        <a:latin typeface="Arial" charset="0"/>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0">
                <a:tc>
                  <a:txBody>
                    <a:bodyPr/>
                    <a:lstStyle>
                      <a:lvl1pPr eaLnBrk="0" hangingPunct="0">
                        <a:spcBef>
                          <a:spcPct val="20000"/>
                        </a:spcBef>
                        <a:defRPr sz="2800">
                          <a:solidFill>
                            <a:schemeClr val="tx1"/>
                          </a:solidFill>
                          <a:latin typeface="Arial" charset="0"/>
                        </a:defRPr>
                      </a:lvl1pPr>
                      <a:lvl2pPr marL="742950" indent="-285750" eaLnBrk="0" hangingPunct="0">
                        <a:spcBef>
                          <a:spcPct val="20000"/>
                        </a:spcBef>
                        <a:defRPr sz="2400">
                          <a:solidFill>
                            <a:schemeClr val="tx1"/>
                          </a:solidFill>
                          <a:latin typeface="Arial" charset="0"/>
                        </a:defRPr>
                      </a:lvl2pPr>
                      <a:lvl3pPr marL="1143000" indent="-228600" eaLnBrk="0" hangingPunct="0">
                        <a:spcBef>
                          <a:spcPct val="20000"/>
                        </a:spcBef>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ts val="300"/>
                        </a:spcBef>
                        <a:spcAft>
                          <a:spcPts val="300"/>
                        </a:spcAft>
                        <a:buClrTx/>
                        <a:buSzTx/>
                        <a:buFontTx/>
                        <a:buNone/>
                        <a:tabLst/>
                      </a:pPr>
                      <a:r>
                        <a:rPr kumimoji="0" lang="en-GB" altLang="en-US" sz="2000" b="0" i="0" u="none" strike="noStrike" cap="none" normalizeH="0" baseline="0">
                          <a:ln>
                            <a:noFill/>
                          </a:ln>
                          <a:solidFill>
                            <a:srgbClr val="000000"/>
                          </a:solidFill>
                          <a:effectLst/>
                          <a:latin typeface="Arial" charset="0"/>
                          <a:cs typeface="Times New Roman" pitchFamily="18" charset="0"/>
                        </a:rPr>
                        <a:t>Copper</a:t>
                      </a:r>
                    </a:p>
                  </a:txBody>
                  <a:tcPr marL="68580" marR="68580" marT="0" marB="0"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Arial" charset="0"/>
                        </a:defRPr>
                      </a:lvl1pPr>
                      <a:lvl2pPr marL="742950" indent="-285750" eaLnBrk="0" hangingPunct="0">
                        <a:spcBef>
                          <a:spcPct val="20000"/>
                        </a:spcBef>
                        <a:defRPr sz="2400">
                          <a:solidFill>
                            <a:schemeClr val="tx1"/>
                          </a:solidFill>
                          <a:latin typeface="Arial" charset="0"/>
                        </a:defRPr>
                      </a:lvl2pPr>
                      <a:lvl3pPr marL="1143000" indent="-228600" eaLnBrk="0" hangingPunct="0">
                        <a:spcBef>
                          <a:spcPct val="20000"/>
                        </a:spcBef>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ts val="300"/>
                        </a:spcBef>
                        <a:spcAft>
                          <a:spcPts val="300"/>
                        </a:spcAft>
                        <a:buClrTx/>
                        <a:buSzTx/>
                        <a:buFontTx/>
                        <a:buNone/>
                        <a:tabLst/>
                      </a:pPr>
                      <a:r>
                        <a:rPr kumimoji="0" lang="en-GB" altLang="en-US" sz="2000" b="0" i="0" u="none" strike="noStrike" cap="none" normalizeH="0" baseline="0" dirty="0">
                          <a:ln>
                            <a:noFill/>
                          </a:ln>
                          <a:solidFill>
                            <a:srgbClr val="000000"/>
                          </a:solidFill>
                          <a:effectLst/>
                          <a:latin typeface="Arial" charset="0"/>
                          <a:cs typeface="Times New Roman" pitchFamily="18" charset="0"/>
                        </a:rPr>
                        <a:t>17.2 </a:t>
                      </a:r>
                      <a:r>
                        <a:rPr lang="en-GB" sz="2000" b="0" u="none" dirty="0">
                          <a:solidFill>
                            <a:schemeClr val="tx1"/>
                          </a:solidFill>
                        </a:rPr>
                        <a:t>×</a:t>
                      </a:r>
                      <a:r>
                        <a:rPr kumimoji="0" lang="en-GB" altLang="en-US" sz="2000" b="0" i="0" u="none" strike="noStrike" cap="none" normalizeH="0" baseline="0" dirty="0">
                          <a:ln>
                            <a:noFill/>
                          </a:ln>
                          <a:solidFill>
                            <a:srgbClr val="000000"/>
                          </a:solidFill>
                          <a:effectLst/>
                          <a:latin typeface="Arial" charset="0"/>
                          <a:cs typeface="Times New Roman" pitchFamily="18" charset="0"/>
                        </a:rPr>
                        <a:t> 10</a:t>
                      </a:r>
                      <a:r>
                        <a:rPr kumimoji="0" lang="en-GB" altLang="en-US" sz="2000" b="0" i="0" u="none" strike="noStrike" cap="none" normalizeH="0" baseline="30000" dirty="0">
                          <a:ln>
                            <a:noFill/>
                          </a:ln>
                          <a:solidFill>
                            <a:srgbClr val="000000"/>
                          </a:solidFill>
                          <a:effectLst/>
                          <a:latin typeface="Arial" charset="0"/>
                          <a:cs typeface="Times New Roman" pitchFamily="18" charset="0"/>
                        </a:rPr>
                        <a:t>-9</a:t>
                      </a:r>
                      <a:r>
                        <a:rPr kumimoji="0" lang="en-GB" altLang="en-US" sz="2000" b="0" i="0" u="none" strike="noStrike" cap="none" normalizeH="0" baseline="0" dirty="0">
                          <a:ln>
                            <a:noFill/>
                          </a:ln>
                          <a:solidFill>
                            <a:srgbClr val="000000"/>
                          </a:solidFill>
                          <a:effectLst/>
                          <a:latin typeface="Arial" charset="0"/>
                          <a:cs typeface="Times New Roman" pitchFamily="18" charset="0"/>
                        </a:rPr>
                        <a:t> ohm metre</a:t>
                      </a:r>
                    </a:p>
                  </a:txBody>
                  <a:tcPr marL="68580" marR="68580" marT="0" marB="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0">
                <a:tc>
                  <a:txBody>
                    <a:bodyPr/>
                    <a:lstStyle>
                      <a:lvl1pPr eaLnBrk="0" hangingPunct="0">
                        <a:spcBef>
                          <a:spcPct val="20000"/>
                        </a:spcBef>
                        <a:defRPr sz="2800">
                          <a:solidFill>
                            <a:schemeClr val="tx1"/>
                          </a:solidFill>
                          <a:latin typeface="Arial" charset="0"/>
                        </a:defRPr>
                      </a:lvl1pPr>
                      <a:lvl2pPr marL="742950" indent="-285750" eaLnBrk="0" hangingPunct="0">
                        <a:spcBef>
                          <a:spcPct val="20000"/>
                        </a:spcBef>
                        <a:defRPr sz="2400">
                          <a:solidFill>
                            <a:schemeClr val="tx1"/>
                          </a:solidFill>
                          <a:latin typeface="Arial" charset="0"/>
                        </a:defRPr>
                      </a:lvl2pPr>
                      <a:lvl3pPr marL="1143000" indent="-228600" eaLnBrk="0" hangingPunct="0">
                        <a:spcBef>
                          <a:spcPct val="20000"/>
                        </a:spcBef>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ts val="300"/>
                        </a:spcBef>
                        <a:spcAft>
                          <a:spcPts val="300"/>
                        </a:spcAft>
                        <a:buClrTx/>
                        <a:buSzTx/>
                        <a:buFontTx/>
                        <a:buNone/>
                        <a:tabLst/>
                      </a:pPr>
                      <a:r>
                        <a:rPr kumimoji="0" lang="en-GB" altLang="en-US" sz="2000" b="0" i="0" u="none" strike="noStrike" cap="none" normalizeH="0" baseline="0">
                          <a:ln>
                            <a:noFill/>
                          </a:ln>
                          <a:solidFill>
                            <a:srgbClr val="000000"/>
                          </a:solidFill>
                          <a:effectLst/>
                          <a:latin typeface="Arial" charset="0"/>
                          <a:cs typeface="Times New Roman" pitchFamily="18" charset="0"/>
                        </a:rPr>
                        <a:t>Aluminium</a:t>
                      </a:r>
                    </a:p>
                  </a:txBody>
                  <a:tcPr marL="68580" marR="68580" marT="0" marB="0"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Arial" charset="0"/>
                        </a:defRPr>
                      </a:lvl1pPr>
                      <a:lvl2pPr marL="742950" indent="-285750" eaLnBrk="0" hangingPunct="0">
                        <a:spcBef>
                          <a:spcPct val="20000"/>
                        </a:spcBef>
                        <a:defRPr sz="2400">
                          <a:solidFill>
                            <a:schemeClr val="tx1"/>
                          </a:solidFill>
                          <a:latin typeface="Arial" charset="0"/>
                        </a:defRPr>
                      </a:lvl2pPr>
                      <a:lvl3pPr marL="1143000" indent="-228600" eaLnBrk="0" hangingPunct="0">
                        <a:spcBef>
                          <a:spcPct val="20000"/>
                        </a:spcBef>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ts val="300"/>
                        </a:spcBef>
                        <a:spcAft>
                          <a:spcPts val="300"/>
                        </a:spcAft>
                        <a:buClrTx/>
                        <a:buSzTx/>
                        <a:buFontTx/>
                        <a:buNone/>
                        <a:tabLst/>
                      </a:pPr>
                      <a:r>
                        <a:rPr kumimoji="0" lang="en-GB" altLang="en-US" sz="2000" b="0" i="0" u="none" strike="noStrike" cap="none" normalizeH="0" baseline="0" dirty="0">
                          <a:ln>
                            <a:noFill/>
                          </a:ln>
                          <a:solidFill>
                            <a:srgbClr val="000000"/>
                          </a:solidFill>
                          <a:effectLst/>
                          <a:latin typeface="Arial" charset="0"/>
                          <a:cs typeface="Times New Roman" pitchFamily="18" charset="0"/>
                        </a:rPr>
                        <a:t>26.5 </a:t>
                      </a:r>
                      <a:r>
                        <a:rPr lang="en-GB" sz="2000" b="0" u="none" dirty="0">
                          <a:solidFill>
                            <a:schemeClr val="tx1"/>
                          </a:solidFill>
                        </a:rPr>
                        <a:t>×</a:t>
                      </a:r>
                      <a:r>
                        <a:rPr kumimoji="0" lang="en-GB" altLang="en-US" sz="2000" b="0" i="0" u="none" strike="noStrike" cap="none" normalizeH="0" baseline="0" dirty="0">
                          <a:ln>
                            <a:noFill/>
                          </a:ln>
                          <a:solidFill>
                            <a:srgbClr val="000000"/>
                          </a:solidFill>
                          <a:effectLst/>
                          <a:latin typeface="Arial" charset="0"/>
                          <a:cs typeface="Times New Roman" pitchFamily="18" charset="0"/>
                        </a:rPr>
                        <a:t> 10</a:t>
                      </a:r>
                      <a:r>
                        <a:rPr kumimoji="0" lang="en-GB" altLang="en-US" sz="2000" b="0" i="0" u="none" strike="noStrike" cap="none" normalizeH="0" baseline="30000" dirty="0">
                          <a:ln>
                            <a:noFill/>
                          </a:ln>
                          <a:solidFill>
                            <a:srgbClr val="000000"/>
                          </a:solidFill>
                          <a:effectLst/>
                          <a:latin typeface="Arial" charset="0"/>
                          <a:cs typeface="Times New Roman" pitchFamily="18" charset="0"/>
                        </a:rPr>
                        <a:t>-9</a:t>
                      </a:r>
                      <a:r>
                        <a:rPr kumimoji="0" lang="en-GB" altLang="en-US" sz="2000" b="0" i="0" u="none" strike="noStrike" cap="none" normalizeH="0" baseline="0" dirty="0">
                          <a:ln>
                            <a:noFill/>
                          </a:ln>
                          <a:solidFill>
                            <a:srgbClr val="000000"/>
                          </a:solidFill>
                          <a:effectLst/>
                          <a:latin typeface="Arial" charset="0"/>
                          <a:cs typeface="Times New Roman" pitchFamily="18" charset="0"/>
                        </a:rPr>
                        <a:t> ohm metre</a:t>
                      </a:r>
                    </a:p>
                  </a:txBody>
                  <a:tcPr marL="68580" marR="68580" marT="0" marB="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0">
                <a:tc>
                  <a:txBody>
                    <a:bodyPr/>
                    <a:lstStyle>
                      <a:lvl1pPr eaLnBrk="0" hangingPunct="0">
                        <a:spcBef>
                          <a:spcPct val="20000"/>
                        </a:spcBef>
                        <a:defRPr sz="2800">
                          <a:solidFill>
                            <a:schemeClr val="tx1"/>
                          </a:solidFill>
                          <a:latin typeface="Arial" charset="0"/>
                        </a:defRPr>
                      </a:lvl1pPr>
                      <a:lvl2pPr marL="742950" indent="-285750" eaLnBrk="0" hangingPunct="0">
                        <a:spcBef>
                          <a:spcPct val="20000"/>
                        </a:spcBef>
                        <a:defRPr sz="2400">
                          <a:solidFill>
                            <a:schemeClr val="tx1"/>
                          </a:solidFill>
                          <a:latin typeface="Arial" charset="0"/>
                        </a:defRPr>
                      </a:lvl2pPr>
                      <a:lvl3pPr marL="1143000" indent="-228600" eaLnBrk="0" hangingPunct="0">
                        <a:spcBef>
                          <a:spcPct val="20000"/>
                        </a:spcBef>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ts val="300"/>
                        </a:spcBef>
                        <a:spcAft>
                          <a:spcPts val="300"/>
                        </a:spcAft>
                        <a:buClrTx/>
                        <a:buSzTx/>
                        <a:buFontTx/>
                        <a:buNone/>
                        <a:tabLst/>
                      </a:pPr>
                      <a:r>
                        <a:rPr kumimoji="0" lang="en-GB" altLang="en-US" sz="2000" b="0" i="0" u="none" strike="noStrike" cap="none" normalizeH="0" baseline="0">
                          <a:ln>
                            <a:noFill/>
                          </a:ln>
                          <a:solidFill>
                            <a:srgbClr val="000000"/>
                          </a:solidFill>
                          <a:effectLst/>
                          <a:latin typeface="Arial" charset="0"/>
                          <a:cs typeface="Times New Roman" pitchFamily="18" charset="0"/>
                        </a:rPr>
                        <a:t>Silver</a:t>
                      </a:r>
                    </a:p>
                  </a:txBody>
                  <a:tcPr marL="68580" marR="68580" marT="0" marB="0"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Arial" charset="0"/>
                        </a:defRPr>
                      </a:lvl1pPr>
                      <a:lvl2pPr marL="742950" indent="-285750" eaLnBrk="0" hangingPunct="0">
                        <a:spcBef>
                          <a:spcPct val="20000"/>
                        </a:spcBef>
                        <a:defRPr sz="2400">
                          <a:solidFill>
                            <a:schemeClr val="tx1"/>
                          </a:solidFill>
                          <a:latin typeface="Arial" charset="0"/>
                        </a:defRPr>
                      </a:lvl2pPr>
                      <a:lvl3pPr marL="1143000" indent="-228600" eaLnBrk="0" hangingPunct="0">
                        <a:spcBef>
                          <a:spcPct val="20000"/>
                        </a:spcBef>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ts val="300"/>
                        </a:spcBef>
                        <a:spcAft>
                          <a:spcPts val="300"/>
                        </a:spcAft>
                        <a:buClrTx/>
                        <a:buSzTx/>
                        <a:buFontTx/>
                        <a:buNone/>
                        <a:tabLst/>
                      </a:pPr>
                      <a:r>
                        <a:rPr kumimoji="0" lang="en-GB" altLang="en-US" sz="2000" b="0" i="0" u="none" strike="noStrike" cap="none" normalizeH="0" baseline="0" dirty="0">
                          <a:ln>
                            <a:noFill/>
                          </a:ln>
                          <a:solidFill>
                            <a:srgbClr val="000000"/>
                          </a:solidFill>
                          <a:effectLst/>
                          <a:latin typeface="Arial" charset="0"/>
                          <a:cs typeface="Times New Roman" pitchFamily="18" charset="0"/>
                        </a:rPr>
                        <a:t>15.9 </a:t>
                      </a:r>
                      <a:r>
                        <a:rPr lang="en-GB" sz="2000" b="0" u="none" dirty="0">
                          <a:solidFill>
                            <a:schemeClr val="tx1"/>
                          </a:solidFill>
                        </a:rPr>
                        <a:t>×</a:t>
                      </a:r>
                      <a:r>
                        <a:rPr kumimoji="0" lang="en-GB" altLang="en-US" sz="2000" b="0" i="0" u="none" strike="noStrike" cap="none" normalizeH="0" baseline="0" dirty="0">
                          <a:ln>
                            <a:noFill/>
                          </a:ln>
                          <a:solidFill>
                            <a:srgbClr val="000000"/>
                          </a:solidFill>
                          <a:effectLst/>
                          <a:latin typeface="Arial" charset="0"/>
                          <a:cs typeface="Times New Roman" pitchFamily="18" charset="0"/>
                        </a:rPr>
                        <a:t> 10</a:t>
                      </a:r>
                      <a:r>
                        <a:rPr kumimoji="0" lang="en-GB" altLang="en-US" sz="2000" b="0" i="0" u="none" strike="noStrike" cap="none" normalizeH="0" baseline="30000" dirty="0">
                          <a:ln>
                            <a:noFill/>
                          </a:ln>
                          <a:solidFill>
                            <a:srgbClr val="000000"/>
                          </a:solidFill>
                          <a:effectLst/>
                          <a:latin typeface="Arial" charset="0"/>
                          <a:cs typeface="Times New Roman" pitchFamily="18" charset="0"/>
                        </a:rPr>
                        <a:t>-9</a:t>
                      </a:r>
                      <a:r>
                        <a:rPr kumimoji="0" lang="en-GB" altLang="en-US" sz="2000" b="0" i="0" u="none" strike="noStrike" cap="none" normalizeH="0" baseline="0" dirty="0">
                          <a:ln>
                            <a:noFill/>
                          </a:ln>
                          <a:solidFill>
                            <a:srgbClr val="000000"/>
                          </a:solidFill>
                          <a:effectLst/>
                          <a:latin typeface="Arial" charset="0"/>
                          <a:cs typeface="Times New Roman" pitchFamily="18" charset="0"/>
                        </a:rPr>
                        <a:t> ohm metre</a:t>
                      </a:r>
                    </a:p>
                  </a:txBody>
                  <a:tcPr marL="68580" marR="68580" marT="0" marB="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0">
                <a:tc>
                  <a:txBody>
                    <a:bodyPr/>
                    <a:lstStyle>
                      <a:lvl1pPr eaLnBrk="0" hangingPunct="0">
                        <a:spcBef>
                          <a:spcPct val="20000"/>
                        </a:spcBef>
                        <a:defRPr sz="2800">
                          <a:solidFill>
                            <a:schemeClr val="tx1"/>
                          </a:solidFill>
                          <a:latin typeface="Arial" charset="0"/>
                        </a:defRPr>
                      </a:lvl1pPr>
                      <a:lvl2pPr marL="742950" indent="-285750" eaLnBrk="0" hangingPunct="0">
                        <a:spcBef>
                          <a:spcPct val="20000"/>
                        </a:spcBef>
                        <a:defRPr sz="2400">
                          <a:solidFill>
                            <a:schemeClr val="tx1"/>
                          </a:solidFill>
                          <a:latin typeface="Arial" charset="0"/>
                        </a:defRPr>
                      </a:lvl2pPr>
                      <a:lvl3pPr marL="1143000" indent="-228600" eaLnBrk="0" hangingPunct="0">
                        <a:spcBef>
                          <a:spcPct val="20000"/>
                        </a:spcBef>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ts val="300"/>
                        </a:spcBef>
                        <a:spcAft>
                          <a:spcPts val="300"/>
                        </a:spcAft>
                        <a:buClrTx/>
                        <a:buSzTx/>
                        <a:buFontTx/>
                        <a:buNone/>
                        <a:tabLst/>
                      </a:pPr>
                      <a:r>
                        <a:rPr kumimoji="0" lang="en-GB" altLang="en-US" sz="2000" b="0" i="0" u="none" strike="noStrike" cap="none" normalizeH="0" baseline="0">
                          <a:ln>
                            <a:noFill/>
                          </a:ln>
                          <a:solidFill>
                            <a:srgbClr val="000000"/>
                          </a:solidFill>
                          <a:effectLst/>
                          <a:latin typeface="Arial" charset="0"/>
                          <a:cs typeface="Times New Roman" pitchFamily="18" charset="0"/>
                        </a:rPr>
                        <a:t>Gold</a:t>
                      </a:r>
                    </a:p>
                  </a:txBody>
                  <a:tcPr marL="68580" marR="68580" marT="0" marB="0"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Arial" charset="0"/>
                        </a:defRPr>
                      </a:lvl1pPr>
                      <a:lvl2pPr marL="742950" indent="-285750" eaLnBrk="0" hangingPunct="0">
                        <a:spcBef>
                          <a:spcPct val="20000"/>
                        </a:spcBef>
                        <a:defRPr sz="2400">
                          <a:solidFill>
                            <a:schemeClr val="tx1"/>
                          </a:solidFill>
                          <a:latin typeface="Arial" charset="0"/>
                        </a:defRPr>
                      </a:lvl2pPr>
                      <a:lvl3pPr marL="1143000" indent="-228600" eaLnBrk="0" hangingPunct="0">
                        <a:spcBef>
                          <a:spcPct val="20000"/>
                        </a:spcBef>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ts val="300"/>
                        </a:spcBef>
                        <a:spcAft>
                          <a:spcPts val="300"/>
                        </a:spcAft>
                        <a:buClrTx/>
                        <a:buSzTx/>
                        <a:buFontTx/>
                        <a:buNone/>
                        <a:tabLst/>
                      </a:pPr>
                      <a:r>
                        <a:rPr kumimoji="0" lang="en-GB" altLang="en-US" sz="2000" b="0" i="0" u="none" strike="noStrike" cap="none" normalizeH="0" baseline="0" dirty="0">
                          <a:ln>
                            <a:noFill/>
                          </a:ln>
                          <a:solidFill>
                            <a:srgbClr val="000000"/>
                          </a:solidFill>
                          <a:effectLst/>
                          <a:latin typeface="Arial" charset="0"/>
                          <a:cs typeface="Times New Roman" pitchFamily="18" charset="0"/>
                        </a:rPr>
                        <a:t>22.4 </a:t>
                      </a:r>
                      <a:r>
                        <a:rPr lang="en-GB" sz="2000" b="0" u="none" dirty="0">
                          <a:solidFill>
                            <a:schemeClr val="tx1"/>
                          </a:solidFill>
                        </a:rPr>
                        <a:t>×</a:t>
                      </a:r>
                      <a:r>
                        <a:rPr kumimoji="0" lang="en-GB" altLang="en-US" sz="2000" b="0" i="0" u="none" strike="noStrike" cap="none" normalizeH="0" baseline="0" dirty="0">
                          <a:ln>
                            <a:noFill/>
                          </a:ln>
                          <a:solidFill>
                            <a:srgbClr val="000000"/>
                          </a:solidFill>
                          <a:effectLst/>
                          <a:latin typeface="Arial" charset="0"/>
                          <a:cs typeface="Times New Roman" pitchFamily="18" charset="0"/>
                        </a:rPr>
                        <a:t> 10</a:t>
                      </a:r>
                      <a:r>
                        <a:rPr kumimoji="0" lang="en-GB" altLang="en-US" sz="2000" b="0" i="0" u="none" strike="noStrike" cap="none" normalizeH="0" baseline="30000" dirty="0">
                          <a:ln>
                            <a:noFill/>
                          </a:ln>
                          <a:solidFill>
                            <a:srgbClr val="000000"/>
                          </a:solidFill>
                          <a:effectLst/>
                          <a:latin typeface="Arial" charset="0"/>
                          <a:cs typeface="Times New Roman" pitchFamily="18" charset="0"/>
                        </a:rPr>
                        <a:t>-9</a:t>
                      </a:r>
                      <a:r>
                        <a:rPr kumimoji="0" lang="en-GB" altLang="en-US" sz="2000" b="0" i="0" u="none" strike="noStrike" cap="none" normalizeH="0" baseline="0" dirty="0">
                          <a:ln>
                            <a:noFill/>
                          </a:ln>
                          <a:solidFill>
                            <a:srgbClr val="000000"/>
                          </a:solidFill>
                          <a:effectLst/>
                          <a:latin typeface="Arial" charset="0"/>
                          <a:cs typeface="Times New Roman" pitchFamily="18" charset="0"/>
                        </a:rPr>
                        <a:t> ohm metre</a:t>
                      </a:r>
                    </a:p>
                  </a:txBody>
                  <a:tcPr marL="68580" marR="68580" marT="0" marB="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r h="0">
                <a:tc>
                  <a:txBody>
                    <a:bodyPr/>
                    <a:lstStyle>
                      <a:lvl1pPr eaLnBrk="0" hangingPunct="0">
                        <a:spcBef>
                          <a:spcPct val="20000"/>
                        </a:spcBef>
                        <a:defRPr sz="2800">
                          <a:solidFill>
                            <a:schemeClr val="tx1"/>
                          </a:solidFill>
                          <a:latin typeface="Arial" charset="0"/>
                        </a:defRPr>
                      </a:lvl1pPr>
                      <a:lvl2pPr marL="742950" indent="-285750" eaLnBrk="0" hangingPunct="0">
                        <a:spcBef>
                          <a:spcPct val="20000"/>
                        </a:spcBef>
                        <a:defRPr sz="2400">
                          <a:solidFill>
                            <a:schemeClr val="tx1"/>
                          </a:solidFill>
                          <a:latin typeface="Arial" charset="0"/>
                        </a:defRPr>
                      </a:lvl2pPr>
                      <a:lvl3pPr marL="1143000" indent="-228600" eaLnBrk="0" hangingPunct="0">
                        <a:spcBef>
                          <a:spcPct val="20000"/>
                        </a:spcBef>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ts val="300"/>
                        </a:spcBef>
                        <a:spcAft>
                          <a:spcPts val="300"/>
                        </a:spcAft>
                        <a:buClrTx/>
                        <a:buSzTx/>
                        <a:buFontTx/>
                        <a:buNone/>
                        <a:tabLst/>
                      </a:pPr>
                      <a:r>
                        <a:rPr kumimoji="0" lang="en-GB" altLang="en-US" sz="2000" b="0" i="0" u="none" strike="noStrike" cap="none" normalizeH="0" baseline="0">
                          <a:ln>
                            <a:noFill/>
                          </a:ln>
                          <a:solidFill>
                            <a:srgbClr val="000000"/>
                          </a:solidFill>
                          <a:effectLst/>
                          <a:latin typeface="Arial" charset="0"/>
                          <a:cs typeface="Times New Roman" pitchFamily="18" charset="0"/>
                        </a:rPr>
                        <a:t>Brass (58% copper)</a:t>
                      </a:r>
                    </a:p>
                  </a:txBody>
                  <a:tcPr marL="68580" marR="68580" marT="0" marB="0"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Arial" charset="0"/>
                        </a:defRPr>
                      </a:lvl1pPr>
                      <a:lvl2pPr marL="742950" indent="-285750" eaLnBrk="0" hangingPunct="0">
                        <a:spcBef>
                          <a:spcPct val="20000"/>
                        </a:spcBef>
                        <a:defRPr sz="2400">
                          <a:solidFill>
                            <a:schemeClr val="tx1"/>
                          </a:solidFill>
                          <a:latin typeface="Arial" charset="0"/>
                        </a:defRPr>
                      </a:lvl2pPr>
                      <a:lvl3pPr marL="1143000" indent="-228600" eaLnBrk="0" hangingPunct="0">
                        <a:spcBef>
                          <a:spcPct val="20000"/>
                        </a:spcBef>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ts val="300"/>
                        </a:spcBef>
                        <a:spcAft>
                          <a:spcPts val="300"/>
                        </a:spcAft>
                        <a:buClrTx/>
                        <a:buSzTx/>
                        <a:buFontTx/>
                        <a:buNone/>
                        <a:tabLst/>
                      </a:pPr>
                      <a:r>
                        <a:rPr kumimoji="0" lang="en-GB" altLang="en-US" sz="2000" b="0" i="0" u="none" strike="noStrike" cap="none" normalizeH="0" baseline="0" dirty="0">
                          <a:ln>
                            <a:noFill/>
                          </a:ln>
                          <a:solidFill>
                            <a:srgbClr val="000000"/>
                          </a:solidFill>
                          <a:effectLst/>
                          <a:latin typeface="Arial" charset="0"/>
                          <a:cs typeface="Times New Roman" pitchFamily="18" charset="0"/>
                        </a:rPr>
                        <a:t>59.0 </a:t>
                      </a:r>
                      <a:r>
                        <a:rPr lang="en-GB" sz="2000" b="0" u="none" dirty="0">
                          <a:solidFill>
                            <a:schemeClr val="tx1"/>
                          </a:solidFill>
                        </a:rPr>
                        <a:t>×</a:t>
                      </a:r>
                      <a:r>
                        <a:rPr kumimoji="0" lang="en-GB" altLang="en-US" sz="2000" b="0" i="0" u="none" strike="noStrike" cap="none" normalizeH="0" baseline="0" dirty="0">
                          <a:ln>
                            <a:noFill/>
                          </a:ln>
                          <a:solidFill>
                            <a:srgbClr val="000000"/>
                          </a:solidFill>
                          <a:effectLst/>
                          <a:latin typeface="Arial" charset="0"/>
                          <a:cs typeface="Times New Roman" pitchFamily="18" charset="0"/>
                        </a:rPr>
                        <a:t> 10</a:t>
                      </a:r>
                      <a:r>
                        <a:rPr kumimoji="0" lang="en-GB" altLang="en-US" sz="2000" b="0" i="0" u="none" strike="noStrike" cap="none" normalizeH="0" baseline="30000" dirty="0">
                          <a:ln>
                            <a:noFill/>
                          </a:ln>
                          <a:solidFill>
                            <a:srgbClr val="000000"/>
                          </a:solidFill>
                          <a:effectLst/>
                          <a:latin typeface="Arial" charset="0"/>
                          <a:cs typeface="Times New Roman" pitchFamily="18" charset="0"/>
                        </a:rPr>
                        <a:t>-9</a:t>
                      </a:r>
                      <a:r>
                        <a:rPr kumimoji="0" lang="en-GB" altLang="en-US" sz="2000" b="0" i="0" u="none" strike="noStrike" cap="none" normalizeH="0" baseline="0" dirty="0">
                          <a:ln>
                            <a:noFill/>
                          </a:ln>
                          <a:solidFill>
                            <a:srgbClr val="000000"/>
                          </a:solidFill>
                          <a:effectLst/>
                          <a:latin typeface="Arial" charset="0"/>
                          <a:cs typeface="Times New Roman" pitchFamily="18" charset="0"/>
                        </a:rPr>
                        <a:t> ohm metre</a:t>
                      </a:r>
                    </a:p>
                  </a:txBody>
                  <a:tcPr marL="68580" marR="68580" marT="0" marB="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5"/>
                  </a:ext>
                </a:extLst>
              </a:tr>
              <a:tr h="0">
                <a:tc>
                  <a:txBody>
                    <a:bodyPr/>
                    <a:lstStyle>
                      <a:lvl1pPr eaLnBrk="0" hangingPunct="0">
                        <a:spcBef>
                          <a:spcPct val="20000"/>
                        </a:spcBef>
                        <a:defRPr sz="2800">
                          <a:solidFill>
                            <a:schemeClr val="tx1"/>
                          </a:solidFill>
                          <a:latin typeface="Arial" charset="0"/>
                        </a:defRPr>
                      </a:lvl1pPr>
                      <a:lvl2pPr marL="742950" indent="-285750" eaLnBrk="0" hangingPunct="0">
                        <a:spcBef>
                          <a:spcPct val="20000"/>
                        </a:spcBef>
                        <a:defRPr sz="2400">
                          <a:solidFill>
                            <a:schemeClr val="tx1"/>
                          </a:solidFill>
                          <a:latin typeface="Arial" charset="0"/>
                        </a:defRPr>
                      </a:lvl2pPr>
                      <a:lvl3pPr marL="1143000" indent="-228600" eaLnBrk="0" hangingPunct="0">
                        <a:spcBef>
                          <a:spcPct val="20000"/>
                        </a:spcBef>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ts val="300"/>
                        </a:spcBef>
                        <a:spcAft>
                          <a:spcPts val="300"/>
                        </a:spcAft>
                        <a:buClrTx/>
                        <a:buSzTx/>
                        <a:buFontTx/>
                        <a:buNone/>
                        <a:tabLst/>
                      </a:pPr>
                      <a:r>
                        <a:rPr kumimoji="0" lang="en-GB" altLang="en-US" sz="2000" b="0" i="0" u="none" strike="noStrike" cap="none" normalizeH="0" baseline="0">
                          <a:ln>
                            <a:noFill/>
                          </a:ln>
                          <a:solidFill>
                            <a:srgbClr val="000000"/>
                          </a:solidFill>
                          <a:effectLst/>
                          <a:latin typeface="Arial" charset="0"/>
                          <a:cs typeface="Times New Roman" pitchFamily="18" charset="0"/>
                        </a:rPr>
                        <a:t>Brass (63% copper)</a:t>
                      </a:r>
                    </a:p>
                  </a:txBody>
                  <a:tcPr marL="68580" marR="68580" marT="0" marB="0"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Arial" charset="0"/>
                        </a:defRPr>
                      </a:lvl1pPr>
                      <a:lvl2pPr marL="742950" indent="-285750" eaLnBrk="0" hangingPunct="0">
                        <a:spcBef>
                          <a:spcPct val="20000"/>
                        </a:spcBef>
                        <a:defRPr sz="2400">
                          <a:solidFill>
                            <a:schemeClr val="tx1"/>
                          </a:solidFill>
                          <a:latin typeface="Arial" charset="0"/>
                        </a:defRPr>
                      </a:lvl2pPr>
                      <a:lvl3pPr marL="1143000" indent="-228600" eaLnBrk="0" hangingPunct="0">
                        <a:spcBef>
                          <a:spcPct val="20000"/>
                        </a:spcBef>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ts val="300"/>
                        </a:spcBef>
                        <a:spcAft>
                          <a:spcPts val="300"/>
                        </a:spcAft>
                        <a:buClrTx/>
                        <a:buSzTx/>
                        <a:buFontTx/>
                        <a:buNone/>
                        <a:tabLst/>
                      </a:pPr>
                      <a:r>
                        <a:rPr kumimoji="0" lang="en-GB" altLang="en-US" sz="2000" b="0" i="0" u="none" strike="noStrike" cap="none" normalizeH="0" baseline="0" dirty="0">
                          <a:ln>
                            <a:noFill/>
                          </a:ln>
                          <a:solidFill>
                            <a:srgbClr val="000000"/>
                          </a:solidFill>
                          <a:effectLst/>
                          <a:latin typeface="Arial" charset="0"/>
                          <a:cs typeface="Times New Roman" pitchFamily="18" charset="0"/>
                        </a:rPr>
                        <a:t>71.0 </a:t>
                      </a:r>
                      <a:r>
                        <a:rPr lang="en-GB" sz="2000" b="0" u="none" dirty="0">
                          <a:solidFill>
                            <a:schemeClr val="tx1"/>
                          </a:solidFill>
                        </a:rPr>
                        <a:t>×</a:t>
                      </a:r>
                      <a:r>
                        <a:rPr kumimoji="0" lang="en-GB" altLang="en-US" sz="2000" b="0" i="0" u="none" strike="noStrike" cap="none" normalizeH="0" baseline="0" dirty="0">
                          <a:ln>
                            <a:noFill/>
                          </a:ln>
                          <a:solidFill>
                            <a:srgbClr val="000000"/>
                          </a:solidFill>
                          <a:effectLst/>
                          <a:latin typeface="Arial" charset="0"/>
                          <a:cs typeface="Times New Roman" pitchFamily="18" charset="0"/>
                        </a:rPr>
                        <a:t> 10</a:t>
                      </a:r>
                      <a:r>
                        <a:rPr kumimoji="0" lang="en-GB" altLang="en-US" sz="2000" b="0" i="0" u="none" strike="noStrike" cap="none" normalizeH="0" baseline="30000" dirty="0">
                          <a:ln>
                            <a:noFill/>
                          </a:ln>
                          <a:solidFill>
                            <a:srgbClr val="000000"/>
                          </a:solidFill>
                          <a:effectLst/>
                          <a:latin typeface="Arial" charset="0"/>
                          <a:cs typeface="Times New Roman" pitchFamily="18" charset="0"/>
                        </a:rPr>
                        <a:t>-9</a:t>
                      </a:r>
                      <a:r>
                        <a:rPr kumimoji="0" lang="en-GB" altLang="en-US" sz="2000" b="0" i="0" u="none" strike="noStrike" cap="none" normalizeH="0" baseline="0" dirty="0">
                          <a:ln>
                            <a:noFill/>
                          </a:ln>
                          <a:solidFill>
                            <a:srgbClr val="000000"/>
                          </a:solidFill>
                          <a:effectLst/>
                          <a:latin typeface="Arial" charset="0"/>
                          <a:cs typeface="Times New Roman" pitchFamily="18" charset="0"/>
                        </a:rPr>
                        <a:t> ohm metre</a:t>
                      </a:r>
                    </a:p>
                  </a:txBody>
                  <a:tcPr marL="68580" marR="68580" marT="0" marB="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6"/>
                  </a:ext>
                </a:extLst>
              </a:tr>
            </a:tbl>
          </a:graphicData>
        </a:graphic>
      </p:graphicFrame>
      <p:sp>
        <p:nvSpPr>
          <p:cNvPr id="6" name="TextBox 5"/>
          <p:cNvSpPr txBox="1">
            <a:spLocks noChangeArrowheads="1"/>
          </p:cNvSpPr>
          <p:nvPr/>
        </p:nvSpPr>
        <p:spPr bwMode="auto">
          <a:xfrm>
            <a:off x="250825" y="404813"/>
            <a:ext cx="91440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r>
              <a:rPr lang="en-GB" altLang="en-US" sz="4200">
                <a:solidFill>
                  <a:srgbClr val="CC0000"/>
                </a:solidFill>
              </a:rPr>
              <a:t>Resistivity – type of conducting material</a:t>
            </a:r>
          </a:p>
        </p:txBody>
      </p:sp>
      <p:sp>
        <p:nvSpPr>
          <p:cNvPr id="14356" name="Line 9"/>
          <p:cNvSpPr>
            <a:spLocks noChangeShapeType="1"/>
          </p:cNvSpPr>
          <p:nvPr/>
        </p:nvSpPr>
        <p:spPr bwMode="auto">
          <a:xfrm>
            <a:off x="28575" y="1717675"/>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44B876B-7858-4DFE-88DB-B0587BCF9493}"/>
              </a:ext>
            </a:extLst>
          </p:cNvPr>
          <p:cNvPicPr>
            <a:picLocks noChangeAspect="1"/>
          </p:cNvPicPr>
          <p:nvPr/>
        </p:nvPicPr>
        <p:blipFill>
          <a:blip r:embed="rId2"/>
          <a:stretch>
            <a:fillRect/>
          </a:stretch>
        </p:blipFill>
        <p:spPr>
          <a:xfrm>
            <a:off x="4019054" y="3638864"/>
            <a:ext cx="1466850" cy="904875"/>
          </a:xfrm>
          <a:prstGeom prst="rect">
            <a:avLst/>
          </a:prstGeom>
        </p:spPr>
      </p:pic>
      <p:sp>
        <p:nvSpPr>
          <p:cNvPr id="1536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7" name="Rectangle 6"/>
          <p:cNvSpPr/>
          <p:nvPr/>
        </p:nvSpPr>
        <p:spPr>
          <a:xfrm>
            <a:off x="-23813" y="2997200"/>
            <a:ext cx="9144001" cy="400050"/>
          </a:xfrm>
          <a:prstGeom prst="rect">
            <a:avLst/>
          </a:prstGeom>
        </p:spPr>
        <p:txBody>
          <a:bodyPr>
            <a:spAutoFit/>
          </a:bodyPr>
          <a:lstStyle/>
          <a:p>
            <a:pPr algn="ctr">
              <a:defRPr/>
            </a:pPr>
            <a:r>
              <a:rPr lang="en-GB" dirty="0">
                <a:solidFill>
                  <a:schemeClr val="accent4"/>
                </a:solidFill>
                <a:latin typeface="+mn-lt"/>
                <a:cs typeface="+mn-cs"/>
              </a:rPr>
              <a:t>or</a:t>
            </a:r>
          </a:p>
        </p:txBody>
      </p:sp>
      <p:sp>
        <p:nvSpPr>
          <p:cNvPr id="10" name="TextBox 9"/>
          <p:cNvSpPr txBox="1"/>
          <p:nvPr/>
        </p:nvSpPr>
        <p:spPr>
          <a:xfrm>
            <a:off x="96838" y="4797425"/>
            <a:ext cx="8424862" cy="1938338"/>
          </a:xfrm>
          <a:prstGeom prst="rect">
            <a:avLst/>
          </a:prstGeom>
          <a:noFill/>
        </p:spPr>
        <p:txBody>
          <a:bodyPr>
            <a:spAutoFit/>
          </a:bodyPr>
          <a:lstStyle/>
          <a:p>
            <a:pPr>
              <a:defRPr/>
            </a:pPr>
            <a:r>
              <a:rPr lang="en-GB" sz="2400" dirty="0">
                <a:solidFill>
                  <a:schemeClr val="accent4"/>
                </a:solidFill>
                <a:cs typeface="+mn-cs"/>
              </a:rPr>
              <a:t>Where:</a:t>
            </a:r>
          </a:p>
          <a:p>
            <a:pPr>
              <a:defRPr/>
            </a:pPr>
            <a:r>
              <a:rPr lang="en-GB" sz="2400" dirty="0">
                <a:solidFill>
                  <a:schemeClr val="accent4"/>
                </a:solidFill>
                <a:cs typeface="+mn-cs"/>
              </a:rPr>
              <a:t>R = conductor resistance in ohms</a:t>
            </a:r>
          </a:p>
          <a:p>
            <a:pPr>
              <a:defRPr/>
            </a:pPr>
            <a:r>
              <a:rPr lang="en-GB" sz="2400" dirty="0">
                <a:solidFill>
                  <a:schemeClr val="accent4"/>
                </a:solidFill>
                <a:cs typeface="+mn-cs"/>
              </a:rPr>
              <a:t>ρ = cable resistivity in Ω m</a:t>
            </a:r>
          </a:p>
          <a:p>
            <a:pPr>
              <a:defRPr/>
            </a:pPr>
            <a:r>
              <a:rPr lang="en-GB" sz="2400" dirty="0">
                <a:solidFill>
                  <a:schemeClr val="accent4"/>
                </a:solidFill>
                <a:cs typeface="+mn-cs"/>
              </a:rPr>
              <a:t>L = cable length in metres</a:t>
            </a:r>
          </a:p>
          <a:p>
            <a:pPr>
              <a:defRPr/>
            </a:pPr>
            <a:r>
              <a:rPr lang="en-GB" sz="2400" dirty="0">
                <a:solidFill>
                  <a:schemeClr val="accent4"/>
                </a:solidFill>
                <a:cs typeface="+mn-cs"/>
              </a:rPr>
              <a:t>a = cross sectional area (CSA) in metre</a:t>
            </a:r>
            <a:r>
              <a:rPr lang="en-GB" sz="2400" baseline="30000" dirty="0">
                <a:solidFill>
                  <a:schemeClr val="accent4"/>
                </a:solidFill>
                <a:cs typeface="+mn-cs"/>
              </a:rPr>
              <a:t>2</a:t>
            </a:r>
            <a:r>
              <a:rPr lang="en-GB" sz="2400" dirty="0">
                <a:solidFill>
                  <a:schemeClr val="accent4"/>
                </a:solidFill>
                <a:cs typeface="+mn-cs"/>
              </a:rPr>
              <a:t>.</a:t>
            </a:r>
          </a:p>
        </p:txBody>
      </p:sp>
      <p:sp>
        <p:nvSpPr>
          <p:cNvPr id="15" name="TextBox 14"/>
          <p:cNvSpPr txBox="1">
            <a:spLocks noChangeArrowheads="1"/>
          </p:cNvSpPr>
          <p:nvPr/>
        </p:nvSpPr>
        <p:spPr bwMode="auto">
          <a:xfrm>
            <a:off x="250825" y="404813"/>
            <a:ext cx="914400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r>
              <a:rPr lang="en-GB" altLang="en-US" sz="4200">
                <a:solidFill>
                  <a:srgbClr val="CC0000"/>
                </a:solidFill>
              </a:rPr>
              <a:t>Resistivity</a:t>
            </a:r>
          </a:p>
        </p:txBody>
      </p:sp>
      <p:sp>
        <p:nvSpPr>
          <p:cNvPr id="15366" name="Line 9"/>
          <p:cNvSpPr>
            <a:spLocks noChangeShapeType="1"/>
          </p:cNvSpPr>
          <p:nvPr/>
        </p:nvSpPr>
        <p:spPr bwMode="auto">
          <a:xfrm>
            <a:off x="-23813" y="1143000"/>
            <a:ext cx="9144001"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 name="Rectangle 3"/>
          <p:cNvSpPr>
            <a:spLocks noRot="1" noChangeAspect="1" noMove="1" noResize="1" noEditPoints="1" noAdjustHandles="1" noChangeArrowheads="1" noChangeShapeType="1" noTextEdit="1"/>
          </p:cNvSpPr>
          <p:nvPr/>
        </p:nvSpPr>
        <p:spPr>
          <a:xfrm>
            <a:off x="1691680" y="1844824"/>
            <a:ext cx="5961055" cy="910762"/>
          </a:xfrm>
          <a:prstGeom prst="rect">
            <a:avLst/>
          </a:prstGeom>
          <a:blipFill rotWithShape="1">
            <a:blip r:embed="rId3"/>
            <a:stretch>
              <a:fillRect/>
            </a:stretch>
          </a:blipFill>
        </p:spPr>
        <p:txBody>
          <a:bodyPr/>
          <a:lstStyle/>
          <a:p>
            <a:r>
              <a:rPr lang="en-GB">
                <a:noFill/>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9" name="Rectangle 8"/>
          <p:cNvSpPr/>
          <p:nvPr/>
        </p:nvSpPr>
        <p:spPr>
          <a:xfrm>
            <a:off x="28575" y="2205038"/>
            <a:ext cx="9144000" cy="830997"/>
          </a:xfrm>
          <a:prstGeom prst="rect">
            <a:avLst/>
          </a:prstGeom>
        </p:spPr>
        <p:txBody>
          <a:bodyPr>
            <a:spAutoFit/>
          </a:bodyPr>
          <a:lstStyle/>
          <a:p>
            <a:pPr>
              <a:defRPr/>
            </a:pPr>
            <a:r>
              <a:rPr lang="en-GB" sz="2400" b="1" dirty="0">
                <a:solidFill>
                  <a:schemeClr val="accent4"/>
                </a:solidFill>
                <a:cs typeface="+mn-cs"/>
              </a:rPr>
              <a:t>EXAMPLE 6. </a:t>
            </a:r>
            <a:r>
              <a:rPr lang="en-GB" sz="2400" dirty="0">
                <a:solidFill>
                  <a:schemeClr val="accent4"/>
                </a:solidFill>
                <a:cs typeface="+mn-cs"/>
              </a:rPr>
              <a:t>Calculate the resistance of 1,000m of 16mm</a:t>
            </a:r>
            <a:r>
              <a:rPr lang="en-GB" sz="2400" baseline="30000" dirty="0">
                <a:solidFill>
                  <a:schemeClr val="accent4"/>
                </a:solidFill>
                <a:cs typeface="+mn-cs"/>
              </a:rPr>
              <a:t>2</a:t>
            </a:r>
            <a:r>
              <a:rPr lang="en-GB" sz="2400" dirty="0">
                <a:solidFill>
                  <a:schemeClr val="accent4"/>
                </a:solidFill>
                <a:cs typeface="+mn-cs"/>
              </a:rPr>
              <a:t> (CSA) single copper conductor. Take </a:t>
            </a:r>
            <a:r>
              <a:rPr lang="en-GB" sz="2400" dirty="0">
                <a:solidFill>
                  <a:schemeClr val="accent4"/>
                </a:solidFill>
                <a:cs typeface="+mn-cs"/>
                <a:sym typeface="Symbol"/>
              </a:rPr>
              <a:t></a:t>
            </a:r>
            <a:r>
              <a:rPr lang="en-GB" sz="2400" dirty="0">
                <a:solidFill>
                  <a:schemeClr val="accent4"/>
                </a:solidFill>
                <a:cs typeface="+mn-cs"/>
              </a:rPr>
              <a:t> to be 17.2 </a:t>
            </a:r>
            <a:r>
              <a:rPr lang="en-GB" sz="2400" dirty="0">
                <a:latin typeface="Calibri"/>
                <a:cs typeface="Calibri"/>
              </a:rPr>
              <a:t>x</a:t>
            </a:r>
            <a:r>
              <a:rPr lang="en-GB" sz="2400" dirty="0">
                <a:solidFill>
                  <a:schemeClr val="accent4"/>
                </a:solidFill>
                <a:cs typeface="+mn-cs"/>
              </a:rPr>
              <a:t> 10</a:t>
            </a:r>
            <a:r>
              <a:rPr lang="en-GB" sz="2400" baseline="30000" dirty="0">
                <a:solidFill>
                  <a:schemeClr val="accent4"/>
                </a:solidFill>
                <a:cs typeface="+mn-cs"/>
              </a:rPr>
              <a:t>-9</a:t>
            </a:r>
            <a:r>
              <a:rPr lang="en-GB" sz="2400" dirty="0">
                <a:solidFill>
                  <a:schemeClr val="accent4"/>
                </a:solidFill>
                <a:cs typeface="+mn-cs"/>
              </a:rPr>
              <a:t> </a:t>
            </a:r>
            <a:r>
              <a:rPr lang="en-GB" sz="2400" dirty="0">
                <a:solidFill>
                  <a:schemeClr val="accent4"/>
                </a:solidFill>
                <a:cs typeface="+mn-cs"/>
                <a:sym typeface="Symbol"/>
              </a:rPr>
              <a:t></a:t>
            </a:r>
            <a:r>
              <a:rPr lang="en-GB" sz="2400" dirty="0">
                <a:solidFill>
                  <a:schemeClr val="accent4"/>
                </a:solidFill>
                <a:cs typeface="+mn-cs"/>
              </a:rPr>
              <a:t> metre.</a:t>
            </a:r>
          </a:p>
        </p:txBody>
      </p:sp>
      <p:graphicFrame>
        <p:nvGraphicFramePr>
          <p:cNvPr id="12" name="Table 11"/>
          <p:cNvGraphicFramePr>
            <a:graphicFrameLocks noGrp="1"/>
          </p:cNvGraphicFramePr>
          <p:nvPr/>
        </p:nvGraphicFramePr>
        <p:xfrm>
          <a:off x="-1116014" y="3284538"/>
          <a:ext cx="10656565" cy="950813"/>
        </p:xfrm>
        <a:graphic>
          <a:graphicData uri="http://schemas.openxmlformats.org/drawingml/2006/table">
            <a:tbl>
              <a:tblPr firstRow="1" bandRow="1">
                <a:tableStyleId>{5C22544A-7EE6-4342-B048-85BDC9FD1C3A}</a:tableStyleId>
              </a:tblPr>
              <a:tblGrid>
                <a:gridCol w="8810341">
                  <a:extLst>
                    <a:ext uri="{9D8B030D-6E8A-4147-A177-3AD203B41FA5}">
                      <a16:colId xmlns:a16="http://schemas.microsoft.com/office/drawing/2014/main" val="20000"/>
                    </a:ext>
                  </a:extLst>
                </a:gridCol>
                <a:gridCol w="1846224">
                  <a:extLst>
                    <a:ext uri="{9D8B030D-6E8A-4147-A177-3AD203B41FA5}">
                      <a16:colId xmlns:a16="http://schemas.microsoft.com/office/drawing/2014/main" val="20001"/>
                    </a:ext>
                  </a:extLst>
                </a:gridCol>
              </a:tblGrid>
              <a:tr h="950813">
                <a:tc>
                  <a:txBody>
                    <a:bodyPr/>
                    <a:lstStyle/>
                    <a:p>
                      <a:endParaRPr lang="en-GB" dirty="0"/>
                    </a:p>
                  </a:txBody>
                  <a:tcPr marT="45734" marB="45734" anchor="ctr">
                    <a:noFill/>
                  </a:tcPr>
                </a:tc>
                <a:tc>
                  <a:txBody>
                    <a:bodyPr/>
                    <a:lstStyle/>
                    <a:p>
                      <a:endParaRPr lang="en-GB" dirty="0"/>
                    </a:p>
                  </a:txBody>
                  <a:tcPr marT="45734" marB="45734" anchor="ctr">
                    <a:noFill/>
                  </a:tcPr>
                </a:tc>
                <a:extLst>
                  <a:ext uri="{0D108BD9-81ED-4DB2-BD59-A6C34878D82A}">
                    <a16:rowId xmlns:a16="http://schemas.microsoft.com/office/drawing/2014/main" val="10000"/>
                  </a:ext>
                </a:extLst>
              </a:tr>
            </a:tbl>
          </a:graphicData>
        </a:graphic>
      </p:graphicFrame>
      <p:sp>
        <p:nvSpPr>
          <p:cNvPr id="8" name="TextBox 7"/>
          <p:cNvSpPr txBox="1">
            <a:spLocks noChangeArrowheads="1"/>
          </p:cNvSpPr>
          <p:nvPr/>
        </p:nvSpPr>
        <p:spPr bwMode="auto">
          <a:xfrm>
            <a:off x="250825" y="404813"/>
            <a:ext cx="91440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r>
              <a:rPr lang="en-GB" altLang="en-US" sz="4200">
                <a:solidFill>
                  <a:srgbClr val="CC0000"/>
                </a:solidFill>
              </a:rPr>
              <a:t>Resistivity – cross sectional</a:t>
            </a:r>
            <a:br>
              <a:rPr lang="en-GB" altLang="en-US" sz="4200">
                <a:solidFill>
                  <a:srgbClr val="CC0000"/>
                </a:solidFill>
              </a:rPr>
            </a:br>
            <a:r>
              <a:rPr lang="en-GB" altLang="en-US" sz="4200">
                <a:solidFill>
                  <a:srgbClr val="CC0000"/>
                </a:solidFill>
              </a:rPr>
              <a:t>area of conductor</a:t>
            </a:r>
          </a:p>
        </p:txBody>
      </p:sp>
      <p:sp>
        <p:nvSpPr>
          <p:cNvPr id="16443" name="Line 9"/>
          <p:cNvSpPr>
            <a:spLocks noChangeShapeType="1"/>
          </p:cNvSpPr>
          <p:nvPr/>
        </p:nvSpPr>
        <p:spPr bwMode="auto">
          <a:xfrm>
            <a:off x="28575" y="1717675"/>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extLst>
      <p:ext uri="{BB962C8B-B14F-4D97-AF65-F5344CB8AC3E}">
        <p14:creationId xmlns:p14="http://schemas.microsoft.com/office/powerpoint/2010/main" val="1110582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9" name="Rectangle 8"/>
          <p:cNvSpPr/>
          <p:nvPr/>
        </p:nvSpPr>
        <p:spPr>
          <a:xfrm>
            <a:off x="28575" y="2205038"/>
            <a:ext cx="9144000" cy="830997"/>
          </a:xfrm>
          <a:prstGeom prst="rect">
            <a:avLst/>
          </a:prstGeom>
        </p:spPr>
        <p:txBody>
          <a:bodyPr>
            <a:spAutoFit/>
          </a:bodyPr>
          <a:lstStyle/>
          <a:p>
            <a:pPr>
              <a:defRPr/>
            </a:pPr>
            <a:r>
              <a:rPr lang="en-GB" sz="2400" b="1" dirty="0">
                <a:solidFill>
                  <a:schemeClr val="accent4"/>
                </a:solidFill>
                <a:cs typeface="+mn-cs"/>
              </a:rPr>
              <a:t>EXAMPLE 6. </a:t>
            </a:r>
            <a:r>
              <a:rPr lang="en-GB" sz="2400" dirty="0">
                <a:solidFill>
                  <a:schemeClr val="accent4"/>
                </a:solidFill>
                <a:cs typeface="+mn-cs"/>
              </a:rPr>
              <a:t>Calculate the resistance of 1,000m of 16mm</a:t>
            </a:r>
            <a:r>
              <a:rPr lang="en-GB" sz="2400" baseline="30000" dirty="0">
                <a:solidFill>
                  <a:schemeClr val="accent4"/>
                </a:solidFill>
                <a:cs typeface="+mn-cs"/>
              </a:rPr>
              <a:t>2</a:t>
            </a:r>
            <a:r>
              <a:rPr lang="en-GB" sz="2400" dirty="0">
                <a:solidFill>
                  <a:schemeClr val="accent4"/>
                </a:solidFill>
                <a:cs typeface="+mn-cs"/>
              </a:rPr>
              <a:t> (CSA) single copper conductor. Take </a:t>
            </a:r>
            <a:r>
              <a:rPr lang="en-GB" sz="2400" dirty="0">
                <a:solidFill>
                  <a:schemeClr val="accent4"/>
                </a:solidFill>
                <a:cs typeface="+mn-cs"/>
                <a:sym typeface="Symbol"/>
              </a:rPr>
              <a:t></a:t>
            </a:r>
            <a:r>
              <a:rPr lang="en-GB" sz="2400" dirty="0">
                <a:solidFill>
                  <a:schemeClr val="accent4"/>
                </a:solidFill>
                <a:cs typeface="+mn-cs"/>
              </a:rPr>
              <a:t> to be 17.2 </a:t>
            </a:r>
            <a:r>
              <a:rPr lang="en-GB" sz="2400" dirty="0">
                <a:latin typeface="Calibri"/>
                <a:cs typeface="Calibri"/>
              </a:rPr>
              <a:t>x</a:t>
            </a:r>
            <a:r>
              <a:rPr lang="en-GB" sz="2400" dirty="0">
                <a:solidFill>
                  <a:schemeClr val="accent4"/>
                </a:solidFill>
                <a:cs typeface="+mn-cs"/>
              </a:rPr>
              <a:t> 10</a:t>
            </a:r>
            <a:r>
              <a:rPr lang="en-GB" sz="2400" baseline="30000" dirty="0">
                <a:solidFill>
                  <a:schemeClr val="accent4"/>
                </a:solidFill>
                <a:cs typeface="+mn-cs"/>
              </a:rPr>
              <a:t>-9</a:t>
            </a:r>
            <a:r>
              <a:rPr lang="en-GB" sz="2400" dirty="0">
                <a:solidFill>
                  <a:schemeClr val="accent4"/>
                </a:solidFill>
                <a:cs typeface="+mn-cs"/>
              </a:rPr>
              <a:t> </a:t>
            </a:r>
            <a:r>
              <a:rPr lang="en-GB" sz="2400" dirty="0">
                <a:solidFill>
                  <a:schemeClr val="accent4"/>
                </a:solidFill>
                <a:cs typeface="+mn-cs"/>
                <a:sym typeface="Symbol"/>
              </a:rPr>
              <a:t></a:t>
            </a:r>
            <a:r>
              <a:rPr lang="en-GB" sz="2400" dirty="0">
                <a:solidFill>
                  <a:schemeClr val="accent4"/>
                </a:solidFill>
                <a:cs typeface="+mn-cs"/>
              </a:rPr>
              <a:t> metre.</a:t>
            </a:r>
          </a:p>
        </p:txBody>
      </p:sp>
      <p:graphicFrame>
        <p:nvGraphicFramePr>
          <p:cNvPr id="12" name="Table 11"/>
          <p:cNvGraphicFramePr>
            <a:graphicFrameLocks noGrp="1"/>
          </p:cNvGraphicFramePr>
          <p:nvPr>
            <p:extLst>
              <p:ext uri="{D42A27DB-BD31-4B8C-83A1-F6EECF244321}">
                <p14:modId xmlns:p14="http://schemas.microsoft.com/office/powerpoint/2010/main" val="4278171771"/>
              </p:ext>
            </p:extLst>
          </p:nvPr>
        </p:nvGraphicFramePr>
        <p:xfrm>
          <a:off x="-1116014" y="3284538"/>
          <a:ext cx="10656565" cy="950813"/>
        </p:xfrm>
        <a:graphic>
          <a:graphicData uri="http://schemas.openxmlformats.org/drawingml/2006/table">
            <a:tbl>
              <a:tblPr firstRow="1" bandRow="1">
                <a:tableStyleId>{5C22544A-7EE6-4342-B048-85BDC9FD1C3A}</a:tableStyleId>
              </a:tblPr>
              <a:tblGrid>
                <a:gridCol w="8810341">
                  <a:extLst>
                    <a:ext uri="{9D8B030D-6E8A-4147-A177-3AD203B41FA5}">
                      <a16:colId xmlns:a16="http://schemas.microsoft.com/office/drawing/2014/main" val="20000"/>
                    </a:ext>
                  </a:extLst>
                </a:gridCol>
                <a:gridCol w="1846224">
                  <a:extLst>
                    <a:ext uri="{9D8B030D-6E8A-4147-A177-3AD203B41FA5}">
                      <a16:colId xmlns:a16="http://schemas.microsoft.com/office/drawing/2014/main" val="20001"/>
                    </a:ext>
                  </a:extLst>
                </a:gridCol>
              </a:tblGrid>
              <a:tr h="950813">
                <a:tc>
                  <a:txBody>
                    <a:bodyPr/>
                    <a:lstStyle/>
                    <a:p>
                      <a:endParaRPr lang="en-GB" dirty="0"/>
                    </a:p>
                  </a:txBody>
                  <a:tcPr marT="45734" marB="45734" anchor="ctr">
                    <a:noFill/>
                  </a:tcPr>
                </a:tc>
                <a:tc>
                  <a:txBody>
                    <a:bodyPr/>
                    <a:lstStyle/>
                    <a:p>
                      <a:endParaRPr lang="en-GB" dirty="0"/>
                    </a:p>
                  </a:txBody>
                  <a:tcPr marT="45734" marB="45734" anchor="ctr">
                    <a:noFill/>
                  </a:tcPr>
                </a:tc>
                <a:extLst>
                  <a:ext uri="{0D108BD9-81ED-4DB2-BD59-A6C34878D82A}">
                    <a16:rowId xmlns:a16="http://schemas.microsoft.com/office/drawing/2014/main" val="10000"/>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834957161"/>
              </p:ext>
            </p:extLst>
          </p:nvPr>
        </p:nvGraphicFramePr>
        <p:xfrm>
          <a:off x="-972616" y="4521914"/>
          <a:ext cx="9252520" cy="1036638"/>
        </p:xfrm>
        <a:graphic>
          <a:graphicData uri="http://schemas.openxmlformats.org/drawingml/2006/table">
            <a:tbl>
              <a:tblPr firstRow="1" bandRow="1">
                <a:tableStyleId>{5C22544A-7EE6-4342-B048-85BDC9FD1C3A}</a:tableStyleId>
              </a:tblPr>
              <a:tblGrid>
                <a:gridCol w="3779912">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gridCol w="2232248">
                  <a:extLst>
                    <a:ext uri="{9D8B030D-6E8A-4147-A177-3AD203B41FA5}">
                      <a16:colId xmlns:a16="http://schemas.microsoft.com/office/drawing/2014/main" val="20002"/>
                    </a:ext>
                  </a:extLst>
                </a:gridCol>
                <a:gridCol w="1584176">
                  <a:extLst>
                    <a:ext uri="{9D8B030D-6E8A-4147-A177-3AD203B41FA5}">
                      <a16:colId xmlns:a16="http://schemas.microsoft.com/office/drawing/2014/main" val="20003"/>
                    </a:ext>
                  </a:extLst>
                </a:gridCol>
                <a:gridCol w="864096">
                  <a:extLst>
                    <a:ext uri="{9D8B030D-6E8A-4147-A177-3AD203B41FA5}">
                      <a16:colId xmlns:a16="http://schemas.microsoft.com/office/drawing/2014/main" val="20004"/>
                    </a:ext>
                  </a:extLst>
                </a:gridCol>
              </a:tblGrid>
              <a:tr h="518319">
                <a:tc rowSpan="2">
                  <a:txBody>
                    <a:bodyPr/>
                    <a:lstStyle/>
                    <a:p>
                      <a:pPr algn="r"/>
                      <a:endParaRPr lang="en-GB" sz="2800" b="1" dirty="0">
                        <a:solidFill>
                          <a:srgbClr val="FF0000"/>
                        </a:solidFill>
                        <a:latin typeface="+mn-lt"/>
                      </a:endParaRPr>
                    </a:p>
                  </a:txBody>
                  <a:tcPr marT="45734" marB="45734" anchor="ctr">
                    <a:noFill/>
                  </a:tcPr>
                </a:tc>
                <a:tc rowSpan="2">
                  <a:txBody>
                    <a:bodyPr/>
                    <a:lstStyle/>
                    <a:p>
                      <a:pPr algn="ctr"/>
                      <a:r>
                        <a:rPr lang="en-GB" sz="2800" b="1" dirty="0">
                          <a:solidFill>
                            <a:srgbClr val="FF0000"/>
                          </a:solidFill>
                          <a:latin typeface="+mn-lt"/>
                        </a:rPr>
                        <a:t>=</a:t>
                      </a:r>
                    </a:p>
                  </a:txBody>
                  <a:tcPr marT="45734" marB="45734" anchor="ctr">
                    <a:noFill/>
                  </a:tcPr>
                </a:tc>
                <a:tc>
                  <a:txBody>
                    <a:bodyPr/>
                    <a:lstStyle/>
                    <a:p>
                      <a:pPr algn="ctr"/>
                      <a:r>
                        <a:rPr lang="en-GB" sz="2800" b="1" dirty="0">
                          <a:solidFill>
                            <a:srgbClr val="FF0000"/>
                          </a:solidFill>
                          <a:latin typeface="+mn-lt"/>
                          <a:cs typeface="Calibri"/>
                        </a:rPr>
                        <a:t>17.2 </a:t>
                      </a:r>
                      <a:r>
                        <a:rPr lang="en-GB" sz="2800" b="1" u="none" dirty="0">
                          <a:solidFill>
                            <a:srgbClr val="FF0000"/>
                          </a:solidFill>
                        </a:rPr>
                        <a:t>×</a:t>
                      </a:r>
                      <a:r>
                        <a:rPr lang="en-GB" sz="2800" b="1" dirty="0">
                          <a:solidFill>
                            <a:srgbClr val="FF0000"/>
                          </a:solidFill>
                          <a:latin typeface="+mn-lt"/>
                          <a:cs typeface="Calibri"/>
                        </a:rPr>
                        <a:t> 10</a:t>
                      </a:r>
                      <a:r>
                        <a:rPr lang="en-GB" sz="2800" b="1" baseline="30000" dirty="0">
                          <a:solidFill>
                            <a:srgbClr val="FF0000"/>
                          </a:solidFill>
                          <a:latin typeface="+mn-lt"/>
                          <a:cs typeface="Calibri"/>
                        </a:rPr>
                        <a:t>-9</a:t>
                      </a:r>
                      <a:r>
                        <a:rPr lang="en-GB" sz="2800" b="1" dirty="0">
                          <a:solidFill>
                            <a:srgbClr val="FF0000"/>
                          </a:solidFill>
                          <a:latin typeface="+mn-lt"/>
                          <a:cs typeface="Calibri"/>
                        </a:rPr>
                        <a:t> </a:t>
                      </a:r>
                      <a:r>
                        <a:rPr lang="en-GB" sz="2800" b="1" u="none" dirty="0">
                          <a:solidFill>
                            <a:srgbClr val="FF0000"/>
                          </a:solidFill>
                        </a:rPr>
                        <a:t>×</a:t>
                      </a:r>
                      <a:endParaRPr lang="en-GB" sz="2800" b="1" dirty="0">
                        <a:solidFill>
                          <a:srgbClr val="FF0000"/>
                        </a:solidFill>
                        <a:latin typeface="+mn-lt"/>
                      </a:endParaRPr>
                    </a:p>
                  </a:txBody>
                  <a:tcPr marT="45734" marB="45734" anchor="ctr">
                    <a:noFill/>
                  </a:tcPr>
                </a:tc>
                <a:tc>
                  <a:txBody>
                    <a:bodyPr/>
                    <a:lstStyle/>
                    <a:p>
                      <a:pPr algn="ctr"/>
                      <a:r>
                        <a:rPr lang="en-GB" sz="2800" b="1" dirty="0">
                          <a:solidFill>
                            <a:srgbClr val="FF0000"/>
                          </a:solidFill>
                          <a:latin typeface="+mn-lt"/>
                        </a:rPr>
                        <a:t>1,000</a:t>
                      </a:r>
                    </a:p>
                  </a:txBody>
                  <a:tcPr marT="45734" marB="45734" anchor="ctr">
                    <a:lnB w="38100" cap="flat" cmpd="sng" algn="ctr">
                      <a:solidFill>
                        <a:srgbClr val="FF0000"/>
                      </a:solidFill>
                      <a:prstDash val="solid"/>
                      <a:round/>
                      <a:headEnd type="none" w="med" len="med"/>
                      <a:tailEnd type="none" w="med" len="med"/>
                    </a:lnB>
                    <a:noFill/>
                  </a:tcPr>
                </a:tc>
                <a:tc>
                  <a:txBody>
                    <a:bodyPr/>
                    <a:lstStyle/>
                    <a:p>
                      <a:endParaRPr lang="en-GB" sz="2800" b="1" dirty="0">
                        <a:solidFill>
                          <a:srgbClr val="FF0000"/>
                        </a:solidFill>
                        <a:latin typeface="+mn-lt"/>
                      </a:endParaRPr>
                    </a:p>
                  </a:txBody>
                  <a:tcPr marT="45734" marB="45734" anchor="ctr">
                    <a:noFill/>
                  </a:tcPr>
                </a:tc>
                <a:extLst>
                  <a:ext uri="{0D108BD9-81ED-4DB2-BD59-A6C34878D82A}">
                    <a16:rowId xmlns:a16="http://schemas.microsoft.com/office/drawing/2014/main" val="10000"/>
                  </a:ext>
                </a:extLst>
              </a:tr>
              <a:tr h="518319">
                <a:tc vMerge="1">
                  <a:txBody>
                    <a:bodyPr/>
                    <a:lstStyle/>
                    <a:p>
                      <a:pPr algn="r"/>
                      <a:endParaRPr lang="en-GB" dirty="0"/>
                    </a:p>
                  </a:txBody>
                  <a:tcPr/>
                </a:tc>
                <a:tc vMerge="1">
                  <a:txBody>
                    <a:bodyPr/>
                    <a:lstStyle/>
                    <a:p>
                      <a:pPr algn="ctr"/>
                      <a:endParaRPr lang="en-GB" dirty="0"/>
                    </a:p>
                  </a:txBody>
                  <a:tcPr/>
                </a:tc>
                <a:tc>
                  <a:txBody>
                    <a:bodyPr/>
                    <a:lstStyle/>
                    <a:p>
                      <a:pPr algn="ctr"/>
                      <a:endParaRPr lang="en-GB" sz="2800" b="1" dirty="0">
                        <a:solidFill>
                          <a:srgbClr val="FF0000"/>
                        </a:solidFill>
                        <a:latin typeface="+mn-lt"/>
                      </a:endParaRPr>
                    </a:p>
                  </a:txBody>
                  <a:tcPr marT="45734" marB="45734" anchor="ctr">
                    <a:noFill/>
                  </a:tcPr>
                </a:tc>
                <a:tc>
                  <a:txBody>
                    <a:bodyPr/>
                    <a:lstStyle/>
                    <a:p>
                      <a:pPr algn="ctr"/>
                      <a:r>
                        <a:rPr lang="en-GB" sz="2800" b="1" dirty="0">
                          <a:solidFill>
                            <a:srgbClr val="FF0000"/>
                          </a:solidFill>
                          <a:latin typeface="+mn-lt"/>
                        </a:rPr>
                        <a:t>16 </a:t>
                      </a:r>
                      <a:r>
                        <a:rPr lang="en-GB" sz="2800" b="1" dirty="0">
                          <a:solidFill>
                            <a:srgbClr val="FF0000"/>
                          </a:solidFill>
                          <a:latin typeface="Calibri"/>
                          <a:cs typeface="Calibri"/>
                        </a:rPr>
                        <a:t>x</a:t>
                      </a:r>
                      <a:r>
                        <a:rPr lang="en-GB" sz="2800" b="1" dirty="0">
                          <a:solidFill>
                            <a:srgbClr val="FF0000"/>
                          </a:solidFill>
                          <a:latin typeface="+mn-lt"/>
                        </a:rPr>
                        <a:t> 10</a:t>
                      </a:r>
                      <a:r>
                        <a:rPr lang="en-GB" sz="2800" b="1" baseline="30000" dirty="0">
                          <a:solidFill>
                            <a:srgbClr val="FF0000"/>
                          </a:solidFill>
                          <a:latin typeface="+mn-lt"/>
                        </a:rPr>
                        <a:t>-6</a:t>
                      </a:r>
                    </a:p>
                  </a:txBody>
                  <a:tcPr marT="45734" marB="45734" anchor="ctr">
                    <a:lnT w="38100" cap="flat" cmpd="sng" algn="ctr">
                      <a:solidFill>
                        <a:srgbClr val="FF0000"/>
                      </a:solidFill>
                      <a:prstDash val="solid"/>
                      <a:round/>
                      <a:headEnd type="none" w="med" len="med"/>
                      <a:tailEnd type="none" w="med" len="med"/>
                    </a:lnT>
                    <a:noFill/>
                  </a:tcPr>
                </a:tc>
                <a:tc>
                  <a:txBody>
                    <a:bodyPr/>
                    <a:lstStyle/>
                    <a:p>
                      <a:endParaRPr lang="en-GB" sz="2800" b="1" dirty="0">
                        <a:solidFill>
                          <a:srgbClr val="FF0000"/>
                        </a:solidFill>
                        <a:latin typeface="+mn-lt"/>
                      </a:endParaRPr>
                    </a:p>
                  </a:txBody>
                  <a:tcPr marT="45734" marB="45734" anchor="ctr">
                    <a:noFill/>
                  </a:tcPr>
                </a:tc>
                <a:extLst>
                  <a:ext uri="{0D108BD9-81ED-4DB2-BD59-A6C34878D82A}">
                    <a16:rowId xmlns:a16="http://schemas.microsoft.com/office/drawing/2014/main" val="10001"/>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1095516632"/>
              </p:ext>
            </p:extLst>
          </p:nvPr>
        </p:nvGraphicFramePr>
        <p:xfrm>
          <a:off x="-1091821" y="5589588"/>
          <a:ext cx="9120205" cy="518048"/>
        </p:xfrm>
        <a:graphic>
          <a:graphicData uri="http://schemas.openxmlformats.org/drawingml/2006/table">
            <a:tbl>
              <a:tblPr firstRow="1" bandRow="1">
                <a:tableStyleId>{5C22544A-7EE6-4342-B048-85BDC9FD1C3A}</a:tableStyleId>
              </a:tblPr>
              <a:tblGrid>
                <a:gridCol w="3859138">
                  <a:extLst>
                    <a:ext uri="{9D8B030D-6E8A-4147-A177-3AD203B41FA5}">
                      <a16:colId xmlns:a16="http://schemas.microsoft.com/office/drawing/2014/main" val="20000"/>
                    </a:ext>
                  </a:extLst>
                </a:gridCol>
                <a:gridCol w="808690">
                  <a:extLst>
                    <a:ext uri="{9D8B030D-6E8A-4147-A177-3AD203B41FA5}">
                      <a16:colId xmlns:a16="http://schemas.microsoft.com/office/drawing/2014/main" val="20001"/>
                    </a:ext>
                  </a:extLst>
                </a:gridCol>
                <a:gridCol w="4452377">
                  <a:extLst>
                    <a:ext uri="{9D8B030D-6E8A-4147-A177-3AD203B41FA5}">
                      <a16:colId xmlns:a16="http://schemas.microsoft.com/office/drawing/2014/main" val="20002"/>
                    </a:ext>
                  </a:extLst>
                </a:gridCol>
              </a:tblGrid>
              <a:tr h="517525">
                <a:tc>
                  <a:txBody>
                    <a:bodyPr/>
                    <a:lstStyle/>
                    <a:p>
                      <a:pPr algn="r"/>
                      <a:endParaRPr lang="en-GB" sz="2800" b="1" dirty="0">
                        <a:solidFill>
                          <a:srgbClr val="FF0000"/>
                        </a:solidFill>
                        <a:latin typeface="+mn-lt"/>
                      </a:endParaRPr>
                    </a:p>
                  </a:txBody>
                  <a:tcPr marT="45664" marB="45664" anchor="ctr">
                    <a:noFill/>
                  </a:tcPr>
                </a:tc>
                <a:tc>
                  <a:txBody>
                    <a:bodyPr/>
                    <a:lstStyle/>
                    <a:p>
                      <a:pPr algn="ctr"/>
                      <a:r>
                        <a:rPr lang="en-GB" sz="2800" b="1" dirty="0">
                          <a:solidFill>
                            <a:srgbClr val="FF0000"/>
                          </a:solidFill>
                          <a:latin typeface="+mn-lt"/>
                        </a:rPr>
                        <a:t>=</a:t>
                      </a:r>
                    </a:p>
                  </a:txBody>
                  <a:tcPr marT="45664" marB="45664" anchor="ctr">
                    <a:noFill/>
                  </a:tcPr>
                </a:tc>
                <a:tc>
                  <a:txBody>
                    <a:bodyPr/>
                    <a:lstStyle/>
                    <a:p>
                      <a:pPr algn="l"/>
                      <a:r>
                        <a:rPr lang="en-GB" sz="2800" b="1" u="none" dirty="0">
                          <a:solidFill>
                            <a:srgbClr val="FF0000"/>
                          </a:solidFill>
                          <a:latin typeface="+mn-lt"/>
                          <a:cs typeface="Calibri"/>
                        </a:rPr>
                        <a:t>1.075</a:t>
                      </a:r>
                      <a:r>
                        <a:rPr lang="el-GR" sz="2800" b="1" u="none" dirty="0">
                          <a:solidFill>
                            <a:srgbClr val="FF0000"/>
                          </a:solidFill>
                          <a:latin typeface="+mn-lt"/>
                          <a:cs typeface="Calibri"/>
                        </a:rPr>
                        <a:t>Ω</a:t>
                      </a:r>
                      <a:endParaRPr lang="en-GB" sz="2800" b="1" u="none" dirty="0">
                        <a:solidFill>
                          <a:srgbClr val="FF0000"/>
                        </a:solidFill>
                        <a:latin typeface="+mn-lt"/>
                      </a:endParaRPr>
                    </a:p>
                  </a:txBody>
                  <a:tcPr marT="45664" marB="45664" anchor="ctr">
                    <a:noFill/>
                  </a:tcPr>
                </a:tc>
                <a:extLst>
                  <a:ext uri="{0D108BD9-81ED-4DB2-BD59-A6C34878D82A}">
                    <a16:rowId xmlns:a16="http://schemas.microsoft.com/office/drawing/2014/main" val="10000"/>
                  </a:ext>
                </a:extLst>
              </a:tr>
            </a:tbl>
          </a:graphicData>
        </a:graphic>
      </p:graphicFrame>
      <p:sp>
        <p:nvSpPr>
          <p:cNvPr id="8" name="TextBox 7"/>
          <p:cNvSpPr txBox="1">
            <a:spLocks noChangeArrowheads="1"/>
          </p:cNvSpPr>
          <p:nvPr/>
        </p:nvSpPr>
        <p:spPr bwMode="auto">
          <a:xfrm>
            <a:off x="250825" y="404813"/>
            <a:ext cx="91440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r>
              <a:rPr lang="en-GB" altLang="en-US" sz="4200">
                <a:solidFill>
                  <a:srgbClr val="CC0000"/>
                </a:solidFill>
              </a:rPr>
              <a:t>Resistivity – cross sectional</a:t>
            </a:r>
            <a:br>
              <a:rPr lang="en-GB" altLang="en-US" sz="4200">
                <a:solidFill>
                  <a:srgbClr val="CC0000"/>
                </a:solidFill>
              </a:rPr>
            </a:br>
            <a:r>
              <a:rPr lang="en-GB" altLang="en-US" sz="4200">
                <a:solidFill>
                  <a:srgbClr val="CC0000"/>
                </a:solidFill>
              </a:rPr>
              <a:t>area of conductor</a:t>
            </a:r>
          </a:p>
        </p:txBody>
      </p:sp>
      <p:sp>
        <p:nvSpPr>
          <p:cNvPr id="16443" name="Line 9"/>
          <p:cNvSpPr>
            <a:spLocks noChangeShapeType="1"/>
          </p:cNvSpPr>
          <p:nvPr/>
        </p:nvSpPr>
        <p:spPr bwMode="auto">
          <a:xfrm>
            <a:off x="28575" y="1717675"/>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pic>
        <p:nvPicPr>
          <p:cNvPr id="3" name="Picture 2"/>
          <p:cNvPicPr>
            <a:picLocks noChangeAspect="1"/>
          </p:cNvPicPr>
          <p:nvPr/>
        </p:nvPicPr>
        <p:blipFill>
          <a:blip r:embed="rId2"/>
          <a:stretch>
            <a:fillRect/>
          </a:stretch>
        </p:blipFill>
        <p:spPr>
          <a:xfrm>
            <a:off x="2267744" y="3212976"/>
            <a:ext cx="2448272" cy="113199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1000"/>
                                        <p:tgtEl>
                                          <p:spTgt spid="14"/>
                                        </p:tgtEl>
                                      </p:cBhvr>
                                    </p:animEffect>
                                    <p:anim calcmode="lin" valueType="num">
                                      <p:cBhvr>
                                        <p:cTn id="15" dur="1000" fill="hold"/>
                                        <p:tgtEl>
                                          <p:spTgt spid="14"/>
                                        </p:tgtEl>
                                        <p:attrNameLst>
                                          <p:attrName>ppt_x</p:attrName>
                                        </p:attrNameLst>
                                      </p:cBhvr>
                                      <p:tavLst>
                                        <p:tav tm="0">
                                          <p:val>
                                            <p:strVal val="#ppt_x"/>
                                          </p:val>
                                        </p:tav>
                                        <p:tav tm="100000">
                                          <p:val>
                                            <p:strVal val="#ppt_x"/>
                                          </p:val>
                                        </p:tav>
                                      </p:tavLst>
                                    </p:anim>
                                    <p:anim calcmode="lin" valueType="num">
                                      <p:cBhvr>
                                        <p:cTn id="1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1000"/>
                                        <p:tgtEl>
                                          <p:spTgt spid="15"/>
                                        </p:tgtEl>
                                      </p:cBhvr>
                                    </p:animEffect>
                                    <p:anim calcmode="lin" valueType="num">
                                      <p:cBhvr>
                                        <p:cTn id="22" dur="1000" fill="hold"/>
                                        <p:tgtEl>
                                          <p:spTgt spid="15"/>
                                        </p:tgtEl>
                                        <p:attrNameLst>
                                          <p:attrName>ppt_x</p:attrName>
                                        </p:attrNameLst>
                                      </p:cBhvr>
                                      <p:tavLst>
                                        <p:tav tm="0">
                                          <p:val>
                                            <p:strVal val="#ppt_x"/>
                                          </p:val>
                                        </p:tav>
                                        <p:tav tm="100000">
                                          <p:val>
                                            <p:strVal val="#ppt_x"/>
                                          </p:val>
                                        </p:tav>
                                      </p:tavLst>
                                    </p:anim>
                                    <p:anim calcmode="lin" valueType="num">
                                      <p:cBhvr>
                                        <p:cTn id="2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9" name="Rectangle 8"/>
          <p:cNvSpPr/>
          <p:nvPr/>
        </p:nvSpPr>
        <p:spPr>
          <a:xfrm>
            <a:off x="88900" y="1989138"/>
            <a:ext cx="9144000" cy="1200329"/>
          </a:xfrm>
          <a:prstGeom prst="rect">
            <a:avLst/>
          </a:prstGeom>
        </p:spPr>
        <p:txBody>
          <a:bodyPr>
            <a:spAutoFit/>
          </a:bodyPr>
          <a:lstStyle/>
          <a:p>
            <a:pPr>
              <a:defRPr/>
            </a:pPr>
            <a:r>
              <a:rPr lang="en-GB" sz="2400" b="1" dirty="0">
                <a:solidFill>
                  <a:schemeClr val="accent4"/>
                </a:solidFill>
                <a:cs typeface="+mn-cs"/>
              </a:rPr>
              <a:t>EXAMPLE 7. </a:t>
            </a:r>
            <a:r>
              <a:rPr lang="en-GB" sz="2400" dirty="0">
                <a:solidFill>
                  <a:schemeClr val="accent4"/>
                </a:solidFill>
                <a:cs typeface="+mn-cs"/>
              </a:rPr>
              <a:t>Calculate the resistance of an aluminium wire 100m long and CSA of 25mm</a:t>
            </a:r>
            <a:r>
              <a:rPr lang="en-GB" sz="2400" baseline="30000" dirty="0">
                <a:solidFill>
                  <a:schemeClr val="accent4"/>
                </a:solidFill>
                <a:cs typeface="+mn-cs"/>
              </a:rPr>
              <a:t>2</a:t>
            </a:r>
            <a:r>
              <a:rPr lang="en-GB" sz="2400" dirty="0">
                <a:solidFill>
                  <a:schemeClr val="accent4"/>
                </a:solidFill>
                <a:cs typeface="+mn-cs"/>
              </a:rPr>
              <a:t>. Take the resistivity of aluminium to be 26.5 </a:t>
            </a:r>
            <a:r>
              <a:rPr lang="en-GB" sz="2400" dirty="0">
                <a:latin typeface="Calibri"/>
                <a:cs typeface="Calibri"/>
              </a:rPr>
              <a:t>x</a:t>
            </a:r>
            <a:r>
              <a:rPr lang="en-GB" sz="2400" dirty="0">
                <a:cs typeface="+mn-cs"/>
              </a:rPr>
              <a:t> </a:t>
            </a:r>
            <a:r>
              <a:rPr lang="en-GB" sz="2400" dirty="0">
                <a:solidFill>
                  <a:schemeClr val="accent4"/>
                </a:solidFill>
                <a:cs typeface="+mn-cs"/>
              </a:rPr>
              <a:t>10</a:t>
            </a:r>
            <a:r>
              <a:rPr lang="en-GB" sz="2400" baseline="30000" dirty="0">
                <a:solidFill>
                  <a:schemeClr val="accent4"/>
                </a:solidFill>
                <a:cs typeface="+mn-cs"/>
              </a:rPr>
              <a:t>-9</a:t>
            </a:r>
            <a:r>
              <a:rPr lang="en-GB" sz="2400" dirty="0">
                <a:solidFill>
                  <a:schemeClr val="accent4"/>
                </a:solidFill>
                <a:cs typeface="+mn-cs"/>
              </a:rPr>
              <a:t> </a:t>
            </a:r>
            <a:r>
              <a:rPr lang="en-GB" sz="2400" dirty="0">
                <a:solidFill>
                  <a:schemeClr val="accent4"/>
                </a:solidFill>
                <a:cs typeface="+mn-cs"/>
                <a:sym typeface="Symbol"/>
              </a:rPr>
              <a:t></a:t>
            </a:r>
            <a:r>
              <a:rPr lang="en-GB" sz="2400" dirty="0">
                <a:solidFill>
                  <a:schemeClr val="accent4"/>
                </a:solidFill>
                <a:cs typeface="+mn-cs"/>
              </a:rPr>
              <a:t> metre.</a:t>
            </a:r>
          </a:p>
        </p:txBody>
      </p:sp>
      <p:sp>
        <p:nvSpPr>
          <p:cNvPr id="8" name="TextBox 7"/>
          <p:cNvSpPr txBox="1">
            <a:spLocks noChangeArrowheads="1"/>
          </p:cNvSpPr>
          <p:nvPr/>
        </p:nvSpPr>
        <p:spPr bwMode="auto">
          <a:xfrm>
            <a:off x="250825" y="404813"/>
            <a:ext cx="91440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r>
              <a:rPr lang="en-GB" altLang="en-US" sz="4200">
                <a:solidFill>
                  <a:srgbClr val="CC0000"/>
                </a:solidFill>
              </a:rPr>
              <a:t>Resistivity – cross sectional</a:t>
            </a:r>
            <a:br>
              <a:rPr lang="en-GB" altLang="en-US" sz="4200">
                <a:solidFill>
                  <a:srgbClr val="CC0000"/>
                </a:solidFill>
              </a:rPr>
            </a:br>
            <a:r>
              <a:rPr lang="en-GB" altLang="en-US" sz="4200">
                <a:solidFill>
                  <a:srgbClr val="CC0000"/>
                </a:solidFill>
              </a:rPr>
              <a:t>area of conductor</a:t>
            </a:r>
          </a:p>
        </p:txBody>
      </p:sp>
      <p:sp>
        <p:nvSpPr>
          <p:cNvPr id="17467" name="Line 9"/>
          <p:cNvSpPr>
            <a:spLocks noChangeShapeType="1"/>
          </p:cNvSpPr>
          <p:nvPr/>
        </p:nvSpPr>
        <p:spPr bwMode="auto">
          <a:xfrm>
            <a:off x="28575" y="1717675"/>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extLst>
      <p:ext uri="{BB962C8B-B14F-4D97-AF65-F5344CB8AC3E}">
        <p14:creationId xmlns:p14="http://schemas.microsoft.com/office/powerpoint/2010/main" val="2476209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9" name="Rectangle 8"/>
          <p:cNvSpPr/>
          <p:nvPr/>
        </p:nvSpPr>
        <p:spPr>
          <a:xfrm>
            <a:off x="88900" y="1989138"/>
            <a:ext cx="9144000" cy="1200329"/>
          </a:xfrm>
          <a:prstGeom prst="rect">
            <a:avLst/>
          </a:prstGeom>
        </p:spPr>
        <p:txBody>
          <a:bodyPr>
            <a:spAutoFit/>
          </a:bodyPr>
          <a:lstStyle/>
          <a:p>
            <a:pPr>
              <a:defRPr/>
            </a:pPr>
            <a:r>
              <a:rPr lang="en-GB" sz="2400" b="1" dirty="0">
                <a:solidFill>
                  <a:schemeClr val="accent4"/>
                </a:solidFill>
                <a:cs typeface="+mn-cs"/>
              </a:rPr>
              <a:t>EXAMPLE 7. </a:t>
            </a:r>
            <a:r>
              <a:rPr lang="en-GB" sz="2400" dirty="0">
                <a:solidFill>
                  <a:schemeClr val="accent4"/>
                </a:solidFill>
                <a:cs typeface="+mn-cs"/>
              </a:rPr>
              <a:t>Calculate the resistance of an aluminium wire 100m long and CSA of 25mm</a:t>
            </a:r>
            <a:r>
              <a:rPr lang="en-GB" sz="2400" baseline="30000" dirty="0">
                <a:solidFill>
                  <a:schemeClr val="accent4"/>
                </a:solidFill>
                <a:cs typeface="+mn-cs"/>
              </a:rPr>
              <a:t>2</a:t>
            </a:r>
            <a:r>
              <a:rPr lang="en-GB" sz="2400" dirty="0">
                <a:solidFill>
                  <a:schemeClr val="accent4"/>
                </a:solidFill>
                <a:cs typeface="+mn-cs"/>
              </a:rPr>
              <a:t>. Take the resistivity of aluminium to be 26.5 </a:t>
            </a:r>
            <a:r>
              <a:rPr lang="en-GB" sz="2400" dirty="0">
                <a:latin typeface="Calibri"/>
                <a:cs typeface="Calibri"/>
              </a:rPr>
              <a:t>x</a:t>
            </a:r>
            <a:r>
              <a:rPr lang="en-GB" sz="2400" dirty="0">
                <a:cs typeface="+mn-cs"/>
              </a:rPr>
              <a:t> </a:t>
            </a:r>
            <a:r>
              <a:rPr lang="en-GB" sz="2400" dirty="0">
                <a:solidFill>
                  <a:schemeClr val="accent4"/>
                </a:solidFill>
                <a:cs typeface="+mn-cs"/>
              </a:rPr>
              <a:t>10</a:t>
            </a:r>
            <a:r>
              <a:rPr lang="en-GB" sz="2400" baseline="30000" dirty="0">
                <a:solidFill>
                  <a:schemeClr val="accent4"/>
                </a:solidFill>
                <a:cs typeface="+mn-cs"/>
              </a:rPr>
              <a:t>-9</a:t>
            </a:r>
            <a:r>
              <a:rPr lang="en-GB" sz="2400" dirty="0">
                <a:solidFill>
                  <a:schemeClr val="accent4"/>
                </a:solidFill>
                <a:cs typeface="+mn-cs"/>
              </a:rPr>
              <a:t> </a:t>
            </a:r>
            <a:r>
              <a:rPr lang="en-GB" sz="2400" dirty="0">
                <a:solidFill>
                  <a:schemeClr val="accent4"/>
                </a:solidFill>
                <a:cs typeface="+mn-cs"/>
                <a:sym typeface="Symbol"/>
              </a:rPr>
              <a:t></a:t>
            </a:r>
            <a:r>
              <a:rPr lang="en-GB" sz="2400" dirty="0">
                <a:solidFill>
                  <a:schemeClr val="accent4"/>
                </a:solidFill>
                <a:cs typeface="+mn-cs"/>
              </a:rPr>
              <a:t> metre.</a:t>
            </a:r>
          </a:p>
        </p:txBody>
      </p:sp>
      <p:graphicFrame>
        <p:nvGraphicFramePr>
          <p:cNvPr id="12" name="Table 11"/>
          <p:cNvGraphicFramePr>
            <a:graphicFrameLocks noGrp="1"/>
          </p:cNvGraphicFramePr>
          <p:nvPr/>
        </p:nvGraphicFramePr>
        <p:xfrm>
          <a:off x="-757238" y="3284538"/>
          <a:ext cx="9144000" cy="1036638"/>
        </p:xfrm>
        <a:graphic>
          <a:graphicData uri="http://schemas.openxmlformats.org/drawingml/2006/table">
            <a:tbl>
              <a:tblPr firstRow="1" bandRow="1">
                <a:tableStyleId>{5C22544A-7EE6-4342-B048-85BDC9FD1C3A}</a:tableStyleId>
              </a:tblPr>
              <a:tblGrid>
                <a:gridCol w="3779912">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gridCol w="648072">
                  <a:extLst>
                    <a:ext uri="{9D8B030D-6E8A-4147-A177-3AD203B41FA5}">
                      <a16:colId xmlns:a16="http://schemas.microsoft.com/office/drawing/2014/main" val="20002"/>
                    </a:ext>
                  </a:extLst>
                </a:gridCol>
                <a:gridCol w="432048">
                  <a:extLst>
                    <a:ext uri="{9D8B030D-6E8A-4147-A177-3AD203B41FA5}">
                      <a16:colId xmlns:a16="http://schemas.microsoft.com/office/drawing/2014/main" val="20003"/>
                    </a:ext>
                  </a:extLst>
                </a:gridCol>
                <a:gridCol w="3491880">
                  <a:extLst>
                    <a:ext uri="{9D8B030D-6E8A-4147-A177-3AD203B41FA5}">
                      <a16:colId xmlns:a16="http://schemas.microsoft.com/office/drawing/2014/main" val="20004"/>
                    </a:ext>
                  </a:extLst>
                </a:gridCol>
              </a:tblGrid>
              <a:tr h="518319">
                <a:tc rowSpan="2">
                  <a:txBody>
                    <a:bodyPr/>
                    <a:lstStyle/>
                    <a:p>
                      <a:pPr algn="r"/>
                      <a:r>
                        <a:rPr lang="en-GB" sz="2800" b="1" dirty="0">
                          <a:solidFill>
                            <a:srgbClr val="FF0000"/>
                          </a:solidFill>
                        </a:rPr>
                        <a:t>R</a:t>
                      </a:r>
                    </a:p>
                  </a:txBody>
                  <a:tcPr marT="45734" marB="45734" anchor="ctr">
                    <a:noFill/>
                  </a:tcPr>
                </a:tc>
                <a:tc rowSpan="2">
                  <a:txBody>
                    <a:bodyPr/>
                    <a:lstStyle/>
                    <a:p>
                      <a:pPr algn="ctr"/>
                      <a:r>
                        <a:rPr lang="en-GB" sz="2800" b="1" dirty="0">
                          <a:solidFill>
                            <a:srgbClr val="FF0000"/>
                          </a:solidFill>
                        </a:rPr>
                        <a:t>=</a:t>
                      </a:r>
                    </a:p>
                  </a:txBody>
                  <a:tcPr marT="45734" marB="45734" anchor="ctr">
                    <a:noFill/>
                  </a:tcPr>
                </a:tc>
                <a:tc>
                  <a:txBody>
                    <a:bodyPr/>
                    <a:lstStyle/>
                    <a:p>
                      <a:r>
                        <a:rPr lang="el-GR" sz="2800" b="1" dirty="0">
                          <a:solidFill>
                            <a:srgbClr val="FF0000"/>
                          </a:solidFill>
                          <a:latin typeface="Calibri"/>
                          <a:cs typeface="Calibri"/>
                        </a:rPr>
                        <a:t>ρ</a:t>
                      </a:r>
                      <a:r>
                        <a:rPr lang="en-GB" sz="2800" b="1" dirty="0">
                          <a:solidFill>
                            <a:srgbClr val="FF0000"/>
                          </a:solidFill>
                          <a:latin typeface="Calibri"/>
                          <a:cs typeface="Calibri"/>
                        </a:rPr>
                        <a:t> x</a:t>
                      </a:r>
                      <a:endParaRPr lang="en-GB" sz="2800" b="1" dirty="0">
                        <a:solidFill>
                          <a:srgbClr val="FF0000"/>
                        </a:solidFill>
                      </a:endParaRPr>
                    </a:p>
                  </a:txBody>
                  <a:tcPr marT="45734" marB="45734" anchor="ctr">
                    <a:noFill/>
                  </a:tcPr>
                </a:tc>
                <a:tc>
                  <a:txBody>
                    <a:bodyPr/>
                    <a:lstStyle/>
                    <a:p>
                      <a:pPr algn="ctr"/>
                      <a:r>
                        <a:rPr lang="en-GB" sz="2800" b="1" dirty="0">
                          <a:solidFill>
                            <a:srgbClr val="FF0000"/>
                          </a:solidFill>
                        </a:rPr>
                        <a:t>L</a:t>
                      </a:r>
                    </a:p>
                  </a:txBody>
                  <a:tcPr marT="45734" marB="45734" anchor="ctr">
                    <a:lnB w="38100" cap="flat" cmpd="sng" algn="ctr">
                      <a:solidFill>
                        <a:srgbClr val="FF0000"/>
                      </a:solidFill>
                      <a:prstDash val="solid"/>
                      <a:round/>
                      <a:headEnd type="none" w="med" len="med"/>
                      <a:tailEnd type="none" w="med" len="med"/>
                    </a:lnB>
                    <a:noFill/>
                  </a:tcPr>
                </a:tc>
                <a:tc>
                  <a:txBody>
                    <a:bodyPr/>
                    <a:lstStyle/>
                    <a:p>
                      <a:endParaRPr lang="en-GB" sz="2800" b="1" dirty="0">
                        <a:solidFill>
                          <a:srgbClr val="FF0000"/>
                        </a:solidFill>
                      </a:endParaRPr>
                    </a:p>
                  </a:txBody>
                  <a:tcPr marT="45734" marB="45734" anchor="ctr">
                    <a:noFill/>
                  </a:tcPr>
                </a:tc>
                <a:extLst>
                  <a:ext uri="{0D108BD9-81ED-4DB2-BD59-A6C34878D82A}">
                    <a16:rowId xmlns:a16="http://schemas.microsoft.com/office/drawing/2014/main" val="10000"/>
                  </a:ext>
                </a:extLst>
              </a:tr>
              <a:tr h="518319">
                <a:tc vMerge="1">
                  <a:txBody>
                    <a:bodyPr/>
                    <a:lstStyle/>
                    <a:p>
                      <a:pPr algn="r"/>
                      <a:endParaRPr lang="en-GB" dirty="0"/>
                    </a:p>
                  </a:txBody>
                  <a:tcPr/>
                </a:tc>
                <a:tc vMerge="1">
                  <a:txBody>
                    <a:bodyPr/>
                    <a:lstStyle/>
                    <a:p>
                      <a:pPr algn="ctr"/>
                      <a:endParaRPr lang="en-GB" dirty="0"/>
                    </a:p>
                  </a:txBody>
                  <a:tcPr/>
                </a:tc>
                <a:tc>
                  <a:txBody>
                    <a:bodyPr/>
                    <a:lstStyle/>
                    <a:p>
                      <a:endParaRPr lang="en-GB" sz="2800" b="1" dirty="0">
                        <a:solidFill>
                          <a:srgbClr val="FF0000"/>
                        </a:solidFill>
                      </a:endParaRPr>
                    </a:p>
                  </a:txBody>
                  <a:tcPr marT="45734" marB="45734" anchor="ctr">
                    <a:noFill/>
                  </a:tcPr>
                </a:tc>
                <a:tc>
                  <a:txBody>
                    <a:bodyPr/>
                    <a:lstStyle/>
                    <a:p>
                      <a:pPr algn="ctr"/>
                      <a:r>
                        <a:rPr lang="en-GB" sz="2800" b="1" dirty="0">
                          <a:solidFill>
                            <a:srgbClr val="FF0000"/>
                          </a:solidFill>
                        </a:rPr>
                        <a:t>a</a:t>
                      </a:r>
                    </a:p>
                  </a:txBody>
                  <a:tcPr marT="45734" marB="45734" anchor="ctr">
                    <a:lnT w="38100" cap="flat" cmpd="sng" algn="ctr">
                      <a:solidFill>
                        <a:srgbClr val="FF0000"/>
                      </a:solidFill>
                      <a:prstDash val="solid"/>
                      <a:round/>
                      <a:headEnd type="none" w="med" len="med"/>
                      <a:tailEnd type="none" w="med" len="med"/>
                    </a:lnT>
                    <a:noFill/>
                  </a:tcPr>
                </a:tc>
                <a:tc>
                  <a:txBody>
                    <a:bodyPr/>
                    <a:lstStyle/>
                    <a:p>
                      <a:endParaRPr lang="en-GB" sz="2800" b="1" dirty="0">
                        <a:solidFill>
                          <a:srgbClr val="FF0000"/>
                        </a:solidFill>
                      </a:endParaRPr>
                    </a:p>
                  </a:txBody>
                  <a:tcPr marT="45734" marB="45734" anchor="ctr">
                    <a:noFill/>
                  </a:tcPr>
                </a:tc>
                <a:extLst>
                  <a:ext uri="{0D108BD9-81ED-4DB2-BD59-A6C34878D82A}">
                    <a16:rowId xmlns:a16="http://schemas.microsoft.com/office/drawing/2014/main" val="10001"/>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859598078"/>
              </p:ext>
            </p:extLst>
          </p:nvPr>
        </p:nvGraphicFramePr>
        <p:xfrm>
          <a:off x="-757238" y="4437063"/>
          <a:ext cx="9144000" cy="1036638"/>
        </p:xfrm>
        <a:graphic>
          <a:graphicData uri="http://schemas.openxmlformats.org/drawingml/2006/table">
            <a:tbl>
              <a:tblPr firstRow="1" bandRow="1">
                <a:tableStyleId>{5C22544A-7EE6-4342-B048-85BDC9FD1C3A}</a:tableStyleId>
              </a:tblPr>
              <a:tblGrid>
                <a:gridCol w="3779912">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gridCol w="2232248">
                  <a:extLst>
                    <a:ext uri="{9D8B030D-6E8A-4147-A177-3AD203B41FA5}">
                      <a16:colId xmlns:a16="http://schemas.microsoft.com/office/drawing/2014/main" val="20002"/>
                    </a:ext>
                  </a:extLst>
                </a:gridCol>
                <a:gridCol w="1584176">
                  <a:extLst>
                    <a:ext uri="{9D8B030D-6E8A-4147-A177-3AD203B41FA5}">
                      <a16:colId xmlns:a16="http://schemas.microsoft.com/office/drawing/2014/main" val="20003"/>
                    </a:ext>
                  </a:extLst>
                </a:gridCol>
                <a:gridCol w="755576">
                  <a:extLst>
                    <a:ext uri="{9D8B030D-6E8A-4147-A177-3AD203B41FA5}">
                      <a16:colId xmlns:a16="http://schemas.microsoft.com/office/drawing/2014/main" val="20004"/>
                    </a:ext>
                  </a:extLst>
                </a:gridCol>
              </a:tblGrid>
              <a:tr h="518319">
                <a:tc rowSpan="2">
                  <a:txBody>
                    <a:bodyPr/>
                    <a:lstStyle/>
                    <a:p>
                      <a:pPr algn="r"/>
                      <a:endParaRPr lang="en-GB" sz="2800" b="1" dirty="0">
                        <a:solidFill>
                          <a:srgbClr val="FF0000"/>
                        </a:solidFill>
                        <a:latin typeface="+mn-lt"/>
                      </a:endParaRPr>
                    </a:p>
                  </a:txBody>
                  <a:tcPr marT="45734" marB="45734" anchor="ctr">
                    <a:noFill/>
                  </a:tcPr>
                </a:tc>
                <a:tc rowSpan="2">
                  <a:txBody>
                    <a:bodyPr/>
                    <a:lstStyle/>
                    <a:p>
                      <a:pPr algn="ctr"/>
                      <a:r>
                        <a:rPr lang="en-GB" sz="2800" b="1" dirty="0">
                          <a:solidFill>
                            <a:srgbClr val="FF0000"/>
                          </a:solidFill>
                          <a:latin typeface="+mn-lt"/>
                        </a:rPr>
                        <a:t>=</a:t>
                      </a:r>
                    </a:p>
                  </a:txBody>
                  <a:tcPr marT="45734" marB="45734" anchor="ctr">
                    <a:noFill/>
                  </a:tcPr>
                </a:tc>
                <a:tc>
                  <a:txBody>
                    <a:bodyPr/>
                    <a:lstStyle/>
                    <a:p>
                      <a:pPr algn="ctr"/>
                      <a:r>
                        <a:rPr lang="en-GB" sz="2800" b="1" dirty="0">
                          <a:solidFill>
                            <a:srgbClr val="FF0000"/>
                          </a:solidFill>
                          <a:latin typeface="+mn-lt"/>
                          <a:cs typeface="Calibri"/>
                        </a:rPr>
                        <a:t>26.5 </a:t>
                      </a:r>
                      <a:r>
                        <a:rPr lang="en-GB" sz="2800" b="1" dirty="0">
                          <a:solidFill>
                            <a:srgbClr val="FF0000"/>
                          </a:solidFill>
                          <a:latin typeface="Calibri"/>
                          <a:cs typeface="Calibri"/>
                        </a:rPr>
                        <a:t>x</a:t>
                      </a:r>
                      <a:r>
                        <a:rPr lang="en-GB" sz="2800" b="1" dirty="0">
                          <a:solidFill>
                            <a:srgbClr val="FF0000"/>
                          </a:solidFill>
                          <a:latin typeface="+mn-lt"/>
                          <a:cs typeface="Calibri"/>
                        </a:rPr>
                        <a:t> 10</a:t>
                      </a:r>
                      <a:r>
                        <a:rPr lang="en-GB" sz="2800" b="1" baseline="30000" dirty="0">
                          <a:solidFill>
                            <a:srgbClr val="FF0000"/>
                          </a:solidFill>
                          <a:latin typeface="+mn-lt"/>
                          <a:cs typeface="Calibri"/>
                        </a:rPr>
                        <a:t>-9</a:t>
                      </a:r>
                      <a:r>
                        <a:rPr lang="en-GB" sz="2800" b="1" dirty="0">
                          <a:solidFill>
                            <a:srgbClr val="FF0000"/>
                          </a:solidFill>
                          <a:latin typeface="+mn-lt"/>
                          <a:cs typeface="Calibri"/>
                        </a:rPr>
                        <a:t> </a:t>
                      </a:r>
                      <a:r>
                        <a:rPr lang="en-GB" sz="2800" b="1" dirty="0">
                          <a:solidFill>
                            <a:srgbClr val="FF0000"/>
                          </a:solidFill>
                          <a:latin typeface="Calibri"/>
                          <a:cs typeface="Calibri"/>
                        </a:rPr>
                        <a:t>x</a:t>
                      </a:r>
                      <a:endParaRPr lang="en-GB" sz="2800" b="1" dirty="0">
                        <a:solidFill>
                          <a:srgbClr val="FF0000"/>
                        </a:solidFill>
                        <a:latin typeface="+mn-lt"/>
                      </a:endParaRPr>
                    </a:p>
                  </a:txBody>
                  <a:tcPr marT="45734" marB="45734" anchor="ctr">
                    <a:noFill/>
                  </a:tcPr>
                </a:tc>
                <a:tc>
                  <a:txBody>
                    <a:bodyPr/>
                    <a:lstStyle/>
                    <a:p>
                      <a:pPr algn="ctr"/>
                      <a:r>
                        <a:rPr lang="en-GB" sz="2800" b="1" dirty="0">
                          <a:solidFill>
                            <a:srgbClr val="FF0000"/>
                          </a:solidFill>
                          <a:latin typeface="+mn-lt"/>
                        </a:rPr>
                        <a:t>100</a:t>
                      </a:r>
                    </a:p>
                  </a:txBody>
                  <a:tcPr marT="45734" marB="45734" anchor="ctr">
                    <a:lnB w="38100" cap="flat" cmpd="sng" algn="ctr">
                      <a:solidFill>
                        <a:srgbClr val="FF0000"/>
                      </a:solidFill>
                      <a:prstDash val="solid"/>
                      <a:round/>
                      <a:headEnd type="none" w="med" len="med"/>
                      <a:tailEnd type="none" w="med" len="med"/>
                    </a:lnB>
                    <a:noFill/>
                  </a:tcPr>
                </a:tc>
                <a:tc>
                  <a:txBody>
                    <a:bodyPr/>
                    <a:lstStyle/>
                    <a:p>
                      <a:endParaRPr lang="en-GB" sz="2800" b="1" dirty="0">
                        <a:solidFill>
                          <a:srgbClr val="FF0000"/>
                        </a:solidFill>
                        <a:latin typeface="+mn-lt"/>
                      </a:endParaRPr>
                    </a:p>
                  </a:txBody>
                  <a:tcPr marT="45734" marB="45734" anchor="ctr">
                    <a:noFill/>
                  </a:tcPr>
                </a:tc>
                <a:extLst>
                  <a:ext uri="{0D108BD9-81ED-4DB2-BD59-A6C34878D82A}">
                    <a16:rowId xmlns:a16="http://schemas.microsoft.com/office/drawing/2014/main" val="10000"/>
                  </a:ext>
                </a:extLst>
              </a:tr>
              <a:tr h="518319">
                <a:tc vMerge="1">
                  <a:txBody>
                    <a:bodyPr/>
                    <a:lstStyle/>
                    <a:p>
                      <a:pPr algn="r"/>
                      <a:endParaRPr lang="en-GB" dirty="0"/>
                    </a:p>
                  </a:txBody>
                  <a:tcPr/>
                </a:tc>
                <a:tc vMerge="1">
                  <a:txBody>
                    <a:bodyPr/>
                    <a:lstStyle/>
                    <a:p>
                      <a:pPr algn="ctr"/>
                      <a:endParaRPr lang="en-GB" dirty="0"/>
                    </a:p>
                  </a:txBody>
                  <a:tcPr/>
                </a:tc>
                <a:tc>
                  <a:txBody>
                    <a:bodyPr/>
                    <a:lstStyle/>
                    <a:p>
                      <a:pPr algn="ctr"/>
                      <a:endParaRPr lang="en-GB" sz="2800" b="1" dirty="0">
                        <a:solidFill>
                          <a:srgbClr val="FF0000"/>
                        </a:solidFill>
                        <a:latin typeface="+mn-lt"/>
                      </a:endParaRPr>
                    </a:p>
                  </a:txBody>
                  <a:tcPr marT="45734" marB="45734" anchor="ctr">
                    <a:noFill/>
                  </a:tcPr>
                </a:tc>
                <a:tc>
                  <a:txBody>
                    <a:bodyPr/>
                    <a:lstStyle/>
                    <a:p>
                      <a:pPr algn="ctr"/>
                      <a:r>
                        <a:rPr lang="en-GB" sz="2800" b="1" dirty="0">
                          <a:solidFill>
                            <a:srgbClr val="FF0000"/>
                          </a:solidFill>
                          <a:latin typeface="+mn-lt"/>
                        </a:rPr>
                        <a:t>25 </a:t>
                      </a:r>
                      <a:r>
                        <a:rPr lang="en-GB" sz="2800" b="1" dirty="0">
                          <a:solidFill>
                            <a:srgbClr val="FF0000"/>
                          </a:solidFill>
                          <a:latin typeface="Calibri"/>
                          <a:cs typeface="Calibri"/>
                        </a:rPr>
                        <a:t>x</a:t>
                      </a:r>
                      <a:r>
                        <a:rPr lang="en-GB" sz="2800" b="1" dirty="0">
                          <a:solidFill>
                            <a:srgbClr val="FF0000"/>
                          </a:solidFill>
                          <a:latin typeface="+mn-lt"/>
                        </a:rPr>
                        <a:t> 10</a:t>
                      </a:r>
                      <a:r>
                        <a:rPr lang="en-GB" sz="2800" b="1" baseline="30000" dirty="0">
                          <a:solidFill>
                            <a:srgbClr val="FF0000"/>
                          </a:solidFill>
                          <a:latin typeface="+mn-lt"/>
                        </a:rPr>
                        <a:t>-6</a:t>
                      </a:r>
                    </a:p>
                  </a:txBody>
                  <a:tcPr marT="45734" marB="45734" anchor="ctr">
                    <a:lnT w="38100" cap="flat" cmpd="sng" algn="ctr">
                      <a:solidFill>
                        <a:srgbClr val="FF0000"/>
                      </a:solidFill>
                      <a:prstDash val="solid"/>
                      <a:round/>
                      <a:headEnd type="none" w="med" len="med"/>
                      <a:tailEnd type="none" w="med" len="med"/>
                    </a:lnT>
                    <a:noFill/>
                  </a:tcPr>
                </a:tc>
                <a:tc>
                  <a:txBody>
                    <a:bodyPr/>
                    <a:lstStyle/>
                    <a:p>
                      <a:endParaRPr lang="en-GB" sz="2800" b="1" dirty="0">
                        <a:solidFill>
                          <a:srgbClr val="FF0000"/>
                        </a:solidFill>
                        <a:latin typeface="+mn-lt"/>
                      </a:endParaRPr>
                    </a:p>
                  </a:txBody>
                  <a:tcPr marT="45734" marB="45734" anchor="ctr">
                    <a:noFill/>
                  </a:tcPr>
                </a:tc>
                <a:extLst>
                  <a:ext uri="{0D108BD9-81ED-4DB2-BD59-A6C34878D82A}">
                    <a16:rowId xmlns:a16="http://schemas.microsoft.com/office/drawing/2014/main" val="10001"/>
                  </a:ext>
                </a:extLst>
              </a:tr>
            </a:tbl>
          </a:graphicData>
        </a:graphic>
      </p:graphicFrame>
      <p:graphicFrame>
        <p:nvGraphicFramePr>
          <p:cNvPr id="15" name="Table 14"/>
          <p:cNvGraphicFramePr>
            <a:graphicFrameLocks noGrp="1"/>
          </p:cNvGraphicFramePr>
          <p:nvPr/>
        </p:nvGraphicFramePr>
        <p:xfrm>
          <a:off x="-757238" y="5589588"/>
          <a:ext cx="9144001" cy="518048"/>
        </p:xfrm>
        <a:graphic>
          <a:graphicData uri="http://schemas.openxmlformats.org/drawingml/2006/table">
            <a:tbl>
              <a:tblPr firstRow="1" bandRow="1">
                <a:tableStyleId>{5C22544A-7EE6-4342-B048-85BDC9FD1C3A}</a:tableStyleId>
              </a:tblPr>
              <a:tblGrid>
                <a:gridCol w="3779912">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gridCol w="4572001">
                  <a:extLst>
                    <a:ext uri="{9D8B030D-6E8A-4147-A177-3AD203B41FA5}">
                      <a16:colId xmlns:a16="http://schemas.microsoft.com/office/drawing/2014/main" val="20002"/>
                    </a:ext>
                  </a:extLst>
                </a:gridCol>
              </a:tblGrid>
              <a:tr h="517525">
                <a:tc>
                  <a:txBody>
                    <a:bodyPr/>
                    <a:lstStyle/>
                    <a:p>
                      <a:pPr algn="r"/>
                      <a:endParaRPr lang="en-GB" sz="2800" b="1" dirty="0">
                        <a:solidFill>
                          <a:srgbClr val="FF0000"/>
                        </a:solidFill>
                        <a:latin typeface="+mn-lt"/>
                      </a:endParaRPr>
                    </a:p>
                  </a:txBody>
                  <a:tcPr marT="45664" marB="45664" anchor="ctr">
                    <a:noFill/>
                  </a:tcPr>
                </a:tc>
                <a:tc>
                  <a:txBody>
                    <a:bodyPr/>
                    <a:lstStyle/>
                    <a:p>
                      <a:pPr algn="ctr"/>
                      <a:r>
                        <a:rPr lang="en-GB" sz="2800" b="1" dirty="0">
                          <a:solidFill>
                            <a:srgbClr val="FF0000"/>
                          </a:solidFill>
                          <a:latin typeface="+mn-lt"/>
                        </a:rPr>
                        <a:t>=</a:t>
                      </a:r>
                    </a:p>
                  </a:txBody>
                  <a:tcPr marT="45664" marB="45664" anchor="ctr">
                    <a:noFill/>
                  </a:tcPr>
                </a:tc>
                <a:tc>
                  <a:txBody>
                    <a:bodyPr/>
                    <a:lstStyle/>
                    <a:p>
                      <a:pPr algn="l"/>
                      <a:r>
                        <a:rPr lang="en-GB" sz="2800" b="1" u="none" dirty="0">
                          <a:solidFill>
                            <a:srgbClr val="FF0000"/>
                          </a:solidFill>
                          <a:latin typeface="+mn-lt"/>
                          <a:cs typeface="Calibri"/>
                        </a:rPr>
                        <a:t>0.106</a:t>
                      </a:r>
                      <a:r>
                        <a:rPr lang="el-GR" sz="2800" b="1" u="none" dirty="0">
                          <a:solidFill>
                            <a:srgbClr val="FF0000"/>
                          </a:solidFill>
                          <a:latin typeface="+mn-lt"/>
                          <a:cs typeface="Calibri"/>
                        </a:rPr>
                        <a:t>Ω</a:t>
                      </a:r>
                      <a:endParaRPr lang="en-GB" sz="2800" b="1" u="none" dirty="0">
                        <a:solidFill>
                          <a:srgbClr val="FF0000"/>
                        </a:solidFill>
                        <a:latin typeface="+mn-lt"/>
                      </a:endParaRPr>
                    </a:p>
                  </a:txBody>
                  <a:tcPr marT="45664" marB="45664" anchor="ctr">
                    <a:noFill/>
                  </a:tcPr>
                </a:tc>
                <a:extLst>
                  <a:ext uri="{0D108BD9-81ED-4DB2-BD59-A6C34878D82A}">
                    <a16:rowId xmlns:a16="http://schemas.microsoft.com/office/drawing/2014/main" val="10000"/>
                  </a:ext>
                </a:extLst>
              </a:tr>
            </a:tbl>
          </a:graphicData>
        </a:graphic>
      </p:graphicFrame>
      <p:sp>
        <p:nvSpPr>
          <p:cNvPr id="8" name="TextBox 7"/>
          <p:cNvSpPr txBox="1">
            <a:spLocks noChangeArrowheads="1"/>
          </p:cNvSpPr>
          <p:nvPr/>
        </p:nvSpPr>
        <p:spPr bwMode="auto">
          <a:xfrm>
            <a:off x="250825" y="404813"/>
            <a:ext cx="91440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r>
              <a:rPr lang="en-GB" altLang="en-US" sz="4200">
                <a:solidFill>
                  <a:srgbClr val="CC0000"/>
                </a:solidFill>
              </a:rPr>
              <a:t>Resistivity – cross sectional</a:t>
            </a:r>
            <a:br>
              <a:rPr lang="en-GB" altLang="en-US" sz="4200">
                <a:solidFill>
                  <a:srgbClr val="CC0000"/>
                </a:solidFill>
              </a:rPr>
            </a:br>
            <a:r>
              <a:rPr lang="en-GB" altLang="en-US" sz="4200">
                <a:solidFill>
                  <a:srgbClr val="CC0000"/>
                </a:solidFill>
              </a:rPr>
              <a:t>area of conductor</a:t>
            </a:r>
          </a:p>
        </p:txBody>
      </p:sp>
      <p:sp>
        <p:nvSpPr>
          <p:cNvPr id="17467" name="Line 9"/>
          <p:cNvSpPr>
            <a:spLocks noChangeShapeType="1"/>
          </p:cNvSpPr>
          <p:nvPr/>
        </p:nvSpPr>
        <p:spPr bwMode="auto">
          <a:xfrm>
            <a:off x="28575" y="1717675"/>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1000"/>
                                        <p:tgtEl>
                                          <p:spTgt spid="14"/>
                                        </p:tgtEl>
                                      </p:cBhvr>
                                    </p:animEffect>
                                    <p:anim calcmode="lin" valueType="num">
                                      <p:cBhvr>
                                        <p:cTn id="15" dur="1000" fill="hold"/>
                                        <p:tgtEl>
                                          <p:spTgt spid="14"/>
                                        </p:tgtEl>
                                        <p:attrNameLst>
                                          <p:attrName>ppt_x</p:attrName>
                                        </p:attrNameLst>
                                      </p:cBhvr>
                                      <p:tavLst>
                                        <p:tav tm="0">
                                          <p:val>
                                            <p:strVal val="#ppt_x"/>
                                          </p:val>
                                        </p:tav>
                                        <p:tav tm="100000">
                                          <p:val>
                                            <p:strVal val="#ppt_x"/>
                                          </p:val>
                                        </p:tav>
                                      </p:tavLst>
                                    </p:anim>
                                    <p:anim calcmode="lin" valueType="num">
                                      <p:cBhvr>
                                        <p:cTn id="1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1000"/>
                                        <p:tgtEl>
                                          <p:spTgt spid="15"/>
                                        </p:tgtEl>
                                      </p:cBhvr>
                                    </p:animEffect>
                                    <p:anim calcmode="lin" valueType="num">
                                      <p:cBhvr>
                                        <p:cTn id="22" dur="1000" fill="hold"/>
                                        <p:tgtEl>
                                          <p:spTgt spid="15"/>
                                        </p:tgtEl>
                                        <p:attrNameLst>
                                          <p:attrName>ppt_x</p:attrName>
                                        </p:attrNameLst>
                                      </p:cBhvr>
                                      <p:tavLst>
                                        <p:tav tm="0">
                                          <p:val>
                                            <p:strVal val="#ppt_x"/>
                                          </p:val>
                                        </p:tav>
                                        <p:tav tm="100000">
                                          <p:val>
                                            <p:strVal val="#ppt_x"/>
                                          </p:val>
                                        </p:tav>
                                      </p:tavLst>
                                    </p:anim>
                                    <p:anim calcmode="lin" valueType="num">
                                      <p:cBhvr>
                                        <p:cTn id="2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9" name="Rectangle 8"/>
          <p:cNvSpPr/>
          <p:nvPr/>
        </p:nvSpPr>
        <p:spPr>
          <a:xfrm>
            <a:off x="0" y="2112963"/>
            <a:ext cx="9144000" cy="1200329"/>
          </a:xfrm>
          <a:prstGeom prst="rect">
            <a:avLst/>
          </a:prstGeom>
        </p:spPr>
        <p:txBody>
          <a:bodyPr>
            <a:spAutoFit/>
          </a:bodyPr>
          <a:lstStyle/>
          <a:p>
            <a:pPr>
              <a:defRPr/>
            </a:pPr>
            <a:r>
              <a:rPr lang="en-GB" sz="2400" b="1" dirty="0">
                <a:solidFill>
                  <a:schemeClr val="accent4"/>
                </a:solidFill>
                <a:cs typeface="+mn-cs"/>
              </a:rPr>
              <a:t>EXAMPLE 8. </a:t>
            </a:r>
            <a:r>
              <a:rPr lang="en-GB" sz="2400" dirty="0">
                <a:solidFill>
                  <a:schemeClr val="accent4"/>
                </a:solidFill>
                <a:cs typeface="+mn-cs"/>
              </a:rPr>
              <a:t>Calculate the resistance of 100m of copper conductor if </a:t>
            </a:r>
            <a:r>
              <a:rPr lang="en-GB" sz="2400" dirty="0">
                <a:solidFill>
                  <a:schemeClr val="accent4"/>
                </a:solidFill>
                <a:cs typeface="+mn-cs"/>
                <a:sym typeface="Symbol"/>
              </a:rPr>
              <a:t></a:t>
            </a:r>
            <a:r>
              <a:rPr lang="en-GB" sz="2400" dirty="0">
                <a:solidFill>
                  <a:schemeClr val="accent4"/>
                </a:solidFill>
                <a:cs typeface="+mn-cs"/>
              </a:rPr>
              <a:t> = 17.2 </a:t>
            </a:r>
            <a:r>
              <a:rPr lang="en-GB" sz="2400" dirty="0">
                <a:latin typeface="Calibri"/>
                <a:cs typeface="Calibri"/>
              </a:rPr>
              <a:t>x</a:t>
            </a:r>
            <a:r>
              <a:rPr lang="en-GB" sz="2400" dirty="0">
                <a:solidFill>
                  <a:schemeClr val="accent4"/>
                </a:solidFill>
                <a:cs typeface="+mn-cs"/>
              </a:rPr>
              <a:t> 10</a:t>
            </a:r>
            <a:r>
              <a:rPr lang="en-GB" sz="2400" baseline="30000" dirty="0">
                <a:solidFill>
                  <a:schemeClr val="accent4"/>
                </a:solidFill>
                <a:cs typeface="+mn-cs"/>
              </a:rPr>
              <a:t>-9</a:t>
            </a:r>
            <a:r>
              <a:rPr lang="en-GB" sz="2400" dirty="0">
                <a:solidFill>
                  <a:schemeClr val="accent4"/>
                </a:solidFill>
                <a:cs typeface="+mn-cs"/>
              </a:rPr>
              <a:t> </a:t>
            </a:r>
            <a:r>
              <a:rPr lang="en-GB" sz="2400" dirty="0">
                <a:solidFill>
                  <a:schemeClr val="accent4"/>
                </a:solidFill>
                <a:cs typeface="+mn-cs"/>
                <a:sym typeface="Symbol"/>
              </a:rPr>
              <a:t></a:t>
            </a:r>
            <a:r>
              <a:rPr lang="en-GB" sz="2400" dirty="0">
                <a:solidFill>
                  <a:schemeClr val="accent4"/>
                </a:solidFill>
                <a:cs typeface="+mn-cs"/>
              </a:rPr>
              <a:t> metre for the material and the CSA is 2.5mm</a:t>
            </a:r>
            <a:r>
              <a:rPr lang="en-GB" sz="2400" baseline="30000" dirty="0">
                <a:solidFill>
                  <a:schemeClr val="accent4"/>
                </a:solidFill>
                <a:cs typeface="+mn-cs"/>
              </a:rPr>
              <a:t>2</a:t>
            </a:r>
            <a:r>
              <a:rPr lang="en-GB" sz="2400" dirty="0">
                <a:solidFill>
                  <a:schemeClr val="accent4"/>
                </a:solidFill>
                <a:cs typeface="+mn-cs"/>
              </a:rPr>
              <a:t>.</a:t>
            </a:r>
          </a:p>
        </p:txBody>
      </p:sp>
      <p:sp>
        <p:nvSpPr>
          <p:cNvPr id="8" name="TextBox 7"/>
          <p:cNvSpPr txBox="1">
            <a:spLocks noChangeArrowheads="1"/>
          </p:cNvSpPr>
          <p:nvPr/>
        </p:nvSpPr>
        <p:spPr bwMode="auto">
          <a:xfrm>
            <a:off x="250825" y="404813"/>
            <a:ext cx="91440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r>
              <a:rPr lang="en-GB" altLang="en-US" sz="4200">
                <a:solidFill>
                  <a:srgbClr val="CC0000"/>
                </a:solidFill>
              </a:rPr>
              <a:t>Resistivity – cross sectional</a:t>
            </a:r>
            <a:br>
              <a:rPr lang="en-GB" altLang="en-US" sz="4200">
                <a:solidFill>
                  <a:srgbClr val="CC0000"/>
                </a:solidFill>
              </a:rPr>
            </a:br>
            <a:r>
              <a:rPr lang="en-GB" altLang="en-US" sz="4200">
                <a:solidFill>
                  <a:srgbClr val="CC0000"/>
                </a:solidFill>
              </a:rPr>
              <a:t>area of conductor</a:t>
            </a:r>
          </a:p>
        </p:txBody>
      </p:sp>
      <p:sp>
        <p:nvSpPr>
          <p:cNvPr id="18491" name="Line 9"/>
          <p:cNvSpPr>
            <a:spLocks noChangeShapeType="1"/>
          </p:cNvSpPr>
          <p:nvPr/>
        </p:nvSpPr>
        <p:spPr bwMode="auto">
          <a:xfrm>
            <a:off x="28575" y="1717675"/>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extLst>
      <p:ext uri="{BB962C8B-B14F-4D97-AF65-F5344CB8AC3E}">
        <p14:creationId xmlns:p14="http://schemas.microsoft.com/office/powerpoint/2010/main" val="40472649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9" name="Rectangle 8"/>
          <p:cNvSpPr/>
          <p:nvPr/>
        </p:nvSpPr>
        <p:spPr>
          <a:xfrm>
            <a:off x="0" y="2112963"/>
            <a:ext cx="9144000" cy="1200329"/>
          </a:xfrm>
          <a:prstGeom prst="rect">
            <a:avLst/>
          </a:prstGeom>
        </p:spPr>
        <p:txBody>
          <a:bodyPr>
            <a:spAutoFit/>
          </a:bodyPr>
          <a:lstStyle/>
          <a:p>
            <a:pPr>
              <a:defRPr/>
            </a:pPr>
            <a:r>
              <a:rPr lang="en-GB" sz="2400" b="1" dirty="0">
                <a:solidFill>
                  <a:schemeClr val="accent4"/>
                </a:solidFill>
                <a:cs typeface="+mn-cs"/>
              </a:rPr>
              <a:t>EXAMPLE 8. </a:t>
            </a:r>
            <a:r>
              <a:rPr lang="en-GB" sz="2400" dirty="0">
                <a:solidFill>
                  <a:schemeClr val="accent4"/>
                </a:solidFill>
                <a:cs typeface="+mn-cs"/>
              </a:rPr>
              <a:t>Calculate the resistance of 100m of copper conductor if </a:t>
            </a:r>
            <a:r>
              <a:rPr lang="en-GB" sz="2400" dirty="0">
                <a:solidFill>
                  <a:schemeClr val="accent4"/>
                </a:solidFill>
                <a:cs typeface="+mn-cs"/>
                <a:sym typeface="Symbol"/>
              </a:rPr>
              <a:t></a:t>
            </a:r>
            <a:r>
              <a:rPr lang="en-GB" sz="2400" dirty="0">
                <a:solidFill>
                  <a:schemeClr val="accent4"/>
                </a:solidFill>
                <a:cs typeface="+mn-cs"/>
              </a:rPr>
              <a:t> = 17.2 </a:t>
            </a:r>
            <a:r>
              <a:rPr lang="en-GB" sz="2400" dirty="0">
                <a:latin typeface="Calibri"/>
                <a:cs typeface="Calibri"/>
              </a:rPr>
              <a:t>x</a:t>
            </a:r>
            <a:r>
              <a:rPr lang="en-GB" sz="2400" dirty="0">
                <a:solidFill>
                  <a:schemeClr val="accent4"/>
                </a:solidFill>
                <a:cs typeface="+mn-cs"/>
              </a:rPr>
              <a:t> 10</a:t>
            </a:r>
            <a:r>
              <a:rPr lang="en-GB" sz="2400" baseline="30000" dirty="0">
                <a:solidFill>
                  <a:schemeClr val="accent4"/>
                </a:solidFill>
                <a:cs typeface="+mn-cs"/>
              </a:rPr>
              <a:t>-9</a:t>
            </a:r>
            <a:r>
              <a:rPr lang="en-GB" sz="2400" dirty="0">
                <a:solidFill>
                  <a:schemeClr val="accent4"/>
                </a:solidFill>
                <a:cs typeface="+mn-cs"/>
              </a:rPr>
              <a:t> </a:t>
            </a:r>
            <a:r>
              <a:rPr lang="en-GB" sz="2400" dirty="0">
                <a:solidFill>
                  <a:schemeClr val="accent4"/>
                </a:solidFill>
                <a:cs typeface="+mn-cs"/>
                <a:sym typeface="Symbol"/>
              </a:rPr>
              <a:t></a:t>
            </a:r>
            <a:r>
              <a:rPr lang="en-GB" sz="2400" dirty="0">
                <a:solidFill>
                  <a:schemeClr val="accent4"/>
                </a:solidFill>
                <a:cs typeface="+mn-cs"/>
              </a:rPr>
              <a:t> metre for the material and the CSA is 2.5mm</a:t>
            </a:r>
            <a:r>
              <a:rPr lang="en-GB" sz="2400" baseline="30000" dirty="0">
                <a:solidFill>
                  <a:schemeClr val="accent4"/>
                </a:solidFill>
                <a:cs typeface="+mn-cs"/>
              </a:rPr>
              <a:t>2</a:t>
            </a:r>
            <a:r>
              <a:rPr lang="en-GB" sz="2400" dirty="0">
                <a:solidFill>
                  <a:schemeClr val="accent4"/>
                </a:solidFill>
                <a:cs typeface="+mn-cs"/>
              </a:rPr>
              <a:t>.</a:t>
            </a:r>
          </a:p>
        </p:txBody>
      </p:sp>
      <p:graphicFrame>
        <p:nvGraphicFramePr>
          <p:cNvPr id="12" name="Table 11"/>
          <p:cNvGraphicFramePr>
            <a:graphicFrameLocks noGrp="1"/>
          </p:cNvGraphicFramePr>
          <p:nvPr/>
        </p:nvGraphicFramePr>
        <p:xfrm>
          <a:off x="-828675" y="3357563"/>
          <a:ext cx="9144000" cy="1036096"/>
        </p:xfrm>
        <a:graphic>
          <a:graphicData uri="http://schemas.openxmlformats.org/drawingml/2006/table">
            <a:tbl>
              <a:tblPr firstRow="1" bandRow="1">
                <a:tableStyleId>{5C22544A-7EE6-4342-B048-85BDC9FD1C3A}</a:tableStyleId>
              </a:tblPr>
              <a:tblGrid>
                <a:gridCol w="3779912">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gridCol w="648072">
                  <a:extLst>
                    <a:ext uri="{9D8B030D-6E8A-4147-A177-3AD203B41FA5}">
                      <a16:colId xmlns:a16="http://schemas.microsoft.com/office/drawing/2014/main" val="20002"/>
                    </a:ext>
                  </a:extLst>
                </a:gridCol>
                <a:gridCol w="432048">
                  <a:extLst>
                    <a:ext uri="{9D8B030D-6E8A-4147-A177-3AD203B41FA5}">
                      <a16:colId xmlns:a16="http://schemas.microsoft.com/office/drawing/2014/main" val="20003"/>
                    </a:ext>
                  </a:extLst>
                </a:gridCol>
                <a:gridCol w="3491880">
                  <a:extLst>
                    <a:ext uri="{9D8B030D-6E8A-4147-A177-3AD203B41FA5}">
                      <a16:colId xmlns:a16="http://schemas.microsoft.com/office/drawing/2014/main" val="20004"/>
                    </a:ext>
                  </a:extLst>
                </a:gridCol>
              </a:tblGrid>
              <a:tr h="517525">
                <a:tc rowSpan="2">
                  <a:txBody>
                    <a:bodyPr/>
                    <a:lstStyle/>
                    <a:p>
                      <a:pPr algn="r"/>
                      <a:r>
                        <a:rPr lang="en-GB" sz="2800" b="1" dirty="0">
                          <a:solidFill>
                            <a:srgbClr val="FF0000"/>
                          </a:solidFill>
                        </a:rPr>
                        <a:t>R</a:t>
                      </a:r>
                    </a:p>
                  </a:txBody>
                  <a:tcPr marT="45664" marB="45664" anchor="ctr">
                    <a:noFill/>
                  </a:tcPr>
                </a:tc>
                <a:tc rowSpan="2">
                  <a:txBody>
                    <a:bodyPr/>
                    <a:lstStyle/>
                    <a:p>
                      <a:pPr algn="ctr"/>
                      <a:r>
                        <a:rPr lang="en-GB" sz="2800" b="1" dirty="0">
                          <a:solidFill>
                            <a:srgbClr val="FF0000"/>
                          </a:solidFill>
                        </a:rPr>
                        <a:t>=</a:t>
                      </a:r>
                    </a:p>
                  </a:txBody>
                  <a:tcPr marT="45664" marB="45664" anchor="ctr">
                    <a:noFill/>
                  </a:tcPr>
                </a:tc>
                <a:tc>
                  <a:txBody>
                    <a:bodyPr/>
                    <a:lstStyle/>
                    <a:p>
                      <a:r>
                        <a:rPr lang="el-GR" sz="2800" b="1" dirty="0">
                          <a:solidFill>
                            <a:srgbClr val="FF0000"/>
                          </a:solidFill>
                          <a:latin typeface="Calibri"/>
                          <a:cs typeface="Calibri"/>
                        </a:rPr>
                        <a:t>ρ</a:t>
                      </a:r>
                      <a:r>
                        <a:rPr lang="en-GB" sz="2800" b="1" dirty="0">
                          <a:solidFill>
                            <a:srgbClr val="FF0000"/>
                          </a:solidFill>
                          <a:latin typeface="Calibri"/>
                          <a:cs typeface="Calibri"/>
                        </a:rPr>
                        <a:t> x</a:t>
                      </a:r>
                      <a:endParaRPr lang="en-GB" sz="2800" b="1" dirty="0">
                        <a:solidFill>
                          <a:srgbClr val="FF0000"/>
                        </a:solidFill>
                      </a:endParaRPr>
                    </a:p>
                  </a:txBody>
                  <a:tcPr marT="45664" marB="45664" anchor="ctr">
                    <a:noFill/>
                  </a:tcPr>
                </a:tc>
                <a:tc>
                  <a:txBody>
                    <a:bodyPr/>
                    <a:lstStyle/>
                    <a:p>
                      <a:pPr algn="ctr"/>
                      <a:r>
                        <a:rPr lang="en-GB" sz="2800" b="1" dirty="0">
                          <a:solidFill>
                            <a:srgbClr val="FF0000"/>
                          </a:solidFill>
                        </a:rPr>
                        <a:t>l</a:t>
                      </a:r>
                    </a:p>
                  </a:txBody>
                  <a:tcPr marT="45664" marB="45664" anchor="ctr">
                    <a:lnB w="38100" cap="flat" cmpd="sng" algn="ctr">
                      <a:solidFill>
                        <a:srgbClr val="FF0000"/>
                      </a:solidFill>
                      <a:prstDash val="solid"/>
                      <a:round/>
                      <a:headEnd type="none" w="med" len="med"/>
                      <a:tailEnd type="none" w="med" len="med"/>
                    </a:lnB>
                    <a:noFill/>
                  </a:tcPr>
                </a:tc>
                <a:tc>
                  <a:txBody>
                    <a:bodyPr/>
                    <a:lstStyle/>
                    <a:p>
                      <a:endParaRPr lang="en-GB" sz="2800" b="1" dirty="0">
                        <a:solidFill>
                          <a:srgbClr val="FF0000"/>
                        </a:solidFill>
                      </a:endParaRPr>
                    </a:p>
                  </a:txBody>
                  <a:tcPr marT="45664" marB="45664" anchor="ctr">
                    <a:noFill/>
                  </a:tcPr>
                </a:tc>
                <a:extLst>
                  <a:ext uri="{0D108BD9-81ED-4DB2-BD59-A6C34878D82A}">
                    <a16:rowId xmlns:a16="http://schemas.microsoft.com/office/drawing/2014/main" val="10000"/>
                  </a:ext>
                </a:extLst>
              </a:tr>
              <a:tr h="517525">
                <a:tc vMerge="1">
                  <a:txBody>
                    <a:bodyPr/>
                    <a:lstStyle/>
                    <a:p>
                      <a:pPr algn="r"/>
                      <a:endParaRPr lang="en-GB" dirty="0"/>
                    </a:p>
                  </a:txBody>
                  <a:tcPr/>
                </a:tc>
                <a:tc vMerge="1">
                  <a:txBody>
                    <a:bodyPr/>
                    <a:lstStyle/>
                    <a:p>
                      <a:pPr algn="ctr"/>
                      <a:endParaRPr lang="en-GB" dirty="0"/>
                    </a:p>
                  </a:txBody>
                  <a:tcPr/>
                </a:tc>
                <a:tc>
                  <a:txBody>
                    <a:bodyPr/>
                    <a:lstStyle/>
                    <a:p>
                      <a:endParaRPr lang="en-GB" sz="2800" b="1" dirty="0">
                        <a:solidFill>
                          <a:srgbClr val="FF0000"/>
                        </a:solidFill>
                      </a:endParaRPr>
                    </a:p>
                  </a:txBody>
                  <a:tcPr marT="45664" marB="45664" anchor="ctr">
                    <a:noFill/>
                  </a:tcPr>
                </a:tc>
                <a:tc>
                  <a:txBody>
                    <a:bodyPr/>
                    <a:lstStyle/>
                    <a:p>
                      <a:pPr algn="ctr"/>
                      <a:r>
                        <a:rPr lang="en-GB" sz="2800" b="1" dirty="0">
                          <a:solidFill>
                            <a:srgbClr val="FF0000"/>
                          </a:solidFill>
                        </a:rPr>
                        <a:t>a</a:t>
                      </a:r>
                    </a:p>
                  </a:txBody>
                  <a:tcPr marT="45664" marB="45664" anchor="ctr">
                    <a:lnT w="38100" cap="flat" cmpd="sng" algn="ctr">
                      <a:solidFill>
                        <a:srgbClr val="FF0000"/>
                      </a:solidFill>
                      <a:prstDash val="solid"/>
                      <a:round/>
                      <a:headEnd type="none" w="med" len="med"/>
                      <a:tailEnd type="none" w="med" len="med"/>
                    </a:lnT>
                    <a:noFill/>
                  </a:tcPr>
                </a:tc>
                <a:tc>
                  <a:txBody>
                    <a:bodyPr/>
                    <a:lstStyle/>
                    <a:p>
                      <a:endParaRPr lang="en-GB" sz="2800" b="1" dirty="0">
                        <a:solidFill>
                          <a:srgbClr val="FF0000"/>
                        </a:solidFill>
                      </a:endParaRPr>
                    </a:p>
                  </a:txBody>
                  <a:tcPr marT="45664" marB="45664" anchor="ctr">
                    <a:noFill/>
                  </a:tcPr>
                </a:tc>
                <a:extLst>
                  <a:ext uri="{0D108BD9-81ED-4DB2-BD59-A6C34878D82A}">
                    <a16:rowId xmlns:a16="http://schemas.microsoft.com/office/drawing/2014/main" val="10001"/>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2251392233"/>
              </p:ext>
            </p:extLst>
          </p:nvPr>
        </p:nvGraphicFramePr>
        <p:xfrm>
          <a:off x="-828675" y="4508500"/>
          <a:ext cx="9144000" cy="1036638"/>
        </p:xfrm>
        <a:graphic>
          <a:graphicData uri="http://schemas.openxmlformats.org/drawingml/2006/table">
            <a:tbl>
              <a:tblPr firstRow="1" bandRow="1">
                <a:tableStyleId>{5C22544A-7EE6-4342-B048-85BDC9FD1C3A}</a:tableStyleId>
              </a:tblPr>
              <a:tblGrid>
                <a:gridCol w="3779912">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gridCol w="2232248">
                  <a:extLst>
                    <a:ext uri="{9D8B030D-6E8A-4147-A177-3AD203B41FA5}">
                      <a16:colId xmlns:a16="http://schemas.microsoft.com/office/drawing/2014/main" val="20002"/>
                    </a:ext>
                  </a:extLst>
                </a:gridCol>
                <a:gridCol w="1800200">
                  <a:extLst>
                    <a:ext uri="{9D8B030D-6E8A-4147-A177-3AD203B41FA5}">
                      <a16:colId xmlns:a16="http://schemas.microsoft.com/office/drawing/2014/main" val="20003"/>
                    </a:ext>
                  </a:extLst>
                </a:gridCol>
                <a:gridCol w="539552">
                  <a:extLst>
                    <a:ext uri="{9D8B030D-6E8A-4147-A177-3AD203B41FA5}">
                      <a16:colId xmlns:a16="http://schemas.microsoft.com/office/drawing/2014/main" val="20004"/>
                    </a:ext>
                  </a:extLst>
                </a:gridCol>
              </a:tblGrid>
              <a:tr h="518319">
                <a:tc rowSpan="2">
                  <a:txBody>
                    <a:bodyPr/>
                    <a:lstStyle/>
                    <a:p>
                      <a:pPr algn="r"/>
                      <a:endParaRPr lang="en-GB" sz="2800" b="1" dirty="0">
                        <a:solidFill>
                          <a:srgbClr val="FF0000"/>
                        </a:solidFill>
                        <a:latin typeface="+mn-lt"/>
                      </a:endParaRPr>
                    </a:p>
                  </a:txBody>
                  <a:tcPr marT="45734" marB="45734" anchor="ctr">
                    <a:noFill/>
                  </a:tcPr>
                </a:tc>
                <a:tc rowSpan="2">
                  <a:txBody>
                    <a:bodyPr/>
                    <a:lstStyle/>
                    <a:p>
                      <a:pPr algn="ctr"/>
                      <a:r>
                        <a:rPr lang="en-GB" sz="2800" b="1" dirty="0">
                          <a:solidFill>
                            <a:srgbClr val="FF0000"/>
                          </a:solidFill>
                          <a:latin typeface="+mn-lt"/>
                        </a:rPr>
                        <a:t>=</a:t>
                      </a:r>
                    </a:p>
                  </a:txBody>
                  <a:tcPr marT="45734" marB="45734" anchor="ctr">
                    <a:noFill/>
                  </a:tcPr>
                </a:tc>
                <a:tc>
                  <a:txBody>
                    <a:bodyPr/>
                    <a:lstStyle/>
                    <a:p>
                      <a:pPr algn="ctr"/>
                      <a:r>
                        <a:rPr lang="en-GB" sz="2800" b="1" dirty="0">
                          <a:solidFill>
                            <a:srgbClr val="FF0000"/>
                          </a:solidFill>
                          <a:latin typeface="+mn-lt"/>
                          <a:cs typeface="Calibri"/>
                        </a:rPr>
                        <a:t>17.2 </a:t>
                      </a:r>
                      <a:r>
                        <a:rPr lang="en-GB" sz="2800" b="1" dirty="0">
                          <a:solidFill>
                            <a:srgbClr val="FF0000"/>
                          </a:solidFill>
                          <a:latin typeface="Calibri"/>
                          <a:cs typeface="Calibri"/>
                        </a:rPr>
                        <a:t>x</a:t>
                      </a:r>
                      <a:r>
                        <a:rPr lang="en-GB" sz="2800" b="1" dirty="0">
                          <a:solidFill>
                            <a:srgbClr val="FF0000"/>
                          </a:solidFill>
                          <a:latin typeface="+mn-lt"/>
                          <a:cs typeface="Calibri"/>
                        </a:rPr>
                        <a:t> 10</a:t>
                      </a:r>
                      <a:r>
                        <a:rPr lang="en-GB" sz="2800" b="1" baseline="30000" dirty="0">
                          <a:solidFill>
                            <a:srgbClr val="FF0000"/>
                          </a:solidFill>
                          <a:latin typeface="+mn-lt"/>
                          <a:cs typeface="Calibri"/>
                        </a:rPr>
                        <a:t>-9</a:t>
                      </a:r>
                      <a:r>
                        <a:rPr lang="en-GB" sz="2800" b="1" dirty="0">
                          <a:solidFill>
                            <a:srgbClr val="FF0000"/>
                          </a:solidFill>
                          <a:latin typeface="+mn-lt"/>
                          <a:cs typeface="Calibri"/>
                        </a:rPr>
                        <a:t> </a:t>
                      </a:r>
                      <a:r>
                        <a:rPr lang="en-GB" sz="2800" b="1" dirty="0">
                          <a:solidFill>
                            <a:srgbClr val="FF0000"/>
                          </a:solidFill>
                          <a:latin typeface="Calibri"/>
                          <a:cs typeface="Calibri"/>
                        </a:rPr>
                        <a:t>x</a:t>
                      </a:r>
                      <a:endParaRPr lang="en-GB" sz="2800" b="1" dirty="0">
                        <a:solidFill>
                          <a:srgbClr val="FF0000"/>
                        </a:solidFill>
                        <a:latin typeface="+mn-lt"/>
                      </a:endParaRPr>
                    </a:p>
                  </a:txBody>
                  <a:tcPr marT="45734" marB="45734" anchor="ctr">
                    <a:noFill/>
                  </a:tcPr>
                </a:tc>
                <a:tc>
                  <a:txBody>
                    <a:bodyPr/>
                    <a:lstStyle/>
                    <a:p>
                      <a:pPr algn="ctr"/>
                      <a:r>
                        <a:rPr lang="en-GB" sz="2800" b="1" dirty="0">
                          <a:solidFill>
                            <a:srgbClr val="FF0000"/>
                          </a:solidFill>
                          <a:latin typeface="+mn-lt"/>
                        </a:rPr>
                        <a:t>100</a:t>
                      </a:r>
                    </a:p>
                  </a:txBody>
                  <a:tcPr marT="45734" marB="45734" anchor="ctr">
                    <a:lnB w="38100" cap="flat" cmpd="sng" algn="ctr">
                      <a:solidFill>
                        <a:srgbClr val="FF0000"/>
                      </a:solidFill>
                      <a:prstDash val="solid"/>
                      <a:round/>
                      <a:headEnd type="none" w="med" len="med"/>
                      <a:tailEnd type="none" w="med" len="med"/>
                    </a:lnB>
                    <a:noFill/>
                  </a:tcPr>
                </a:tc>
                <a:tc>
                  <a:txBody>
                    <a:bodyPr/>
                    <a:lstStyle/>
                    <a:p>
                      <a:endParaRPr lang="en-GB" sz="2800" b="1" dirty="0">
                        <a:solidFill>
                          <a:srgbClr val="FF0000"/>
                        </a:solidFill>
                        <a:latin typeface="+mn-lt"/>
                      </a:endParaRPr>
                    </a:p>
                  </a:txBody>
                  <a:tcPr marT="45734" marB="45734" anchor="ctr">
                    <a:noFill/>
                  </a:tcPr>
                </a:tc>
                <a:extLst>
                  <a:ext uri="{0D108BD9-81ED-4DB2-BD59-A6C34878D82A}">
                    <a16:rowId xmlns:a16="http://schemas.microsoft.com/office/drawing/2014/main" val="10000"/>
                  </a:ext>
                </a:extLst>
              </a:tr>
              <a:tr h="518319">
                <a:tc vMerge="1">
                  <a:txBody>
                    <a:bodyPr/>
                    <a:lstStyle/>
                    <a:p>
                      <a:pPr algn="r"/>
                      <a:endParaRPr lang="en-GB" dirty="0"/>
                    </a:p>
                  </a:txBody>
                  <a:tcPr/>
                </a:tc>
                <a:tc vMerge="1">
                  <a:txBody>
                    <a:bodyPr/>
                    <a:lstStyle/>
                    <a:p>
                      <a:pPr algn="ctr"/>
                      <a:endParaRPr lang="en-GB" dirty="0"/>
                    </a:p>
                  </a:txBody>
                  <a:tcPr/>
                </a:tc>
                <a:tc>
                  <a:txBody>
                    <a:bodyPr/>
                    <a:lstStyle/>
                    <a:p>
                      <a:pPr algn="ctr"/>
                      <a:endParaRPr lang="en-GB" sz="2800" b="1" dirty="0">
                        <a:solidFill>
                          <a:srgbClr val="FF0000"/>
                        </a:solidFill>
                        <a:latin typeface="+mn-lt"/>
                      </a:endParaRPr>
                    </a:p>
                  </a:txBody>
                  <a:tcPr marT="45734" marB="45734" anchor="ctr">
                    <a:noFill/>
                  </a:tcPr>
                </a:tc>
                <a:tc>
                  <a:txBody>
                    <a:bodyPr/>
                    <a:lstStyle/>
                    <a:p>
                      <a:pPr algn="ctr"/>
                      <a:r>
                        <a:rPr lang="en-GB" sz="2800" b="1" dirty="0">
                          <a:solidFill>
                            <a:srgbClr val="FF0000"/>
                          </a:solidFill>
                          <a:latin typeface="+mn-lt"/>
                        </a:rPr>
                        <a:t>2.5 </a:t>
                      </a:r>
                      <a:r>
                        <a:rPr lang="en-GB" sz="2800" b="1" dirty="0">
                          <a:solidFill>
                            <a:srgbClr val="FF0000"/>
                          </a:solidFill>
                          <a:latin typeface="Calibri"/>
                          <a:cs typeface="Calibri"/>
                        </a:rPr>
                        <a:t>x</a:t>
                      </a:r>
                      <a:r>
                        <a:rPr lang="en-GB" sz="2800" b="1" dirty="0">
                          <a:solidFill>
                            <a:srgbClr val="FF0000"/>
                          </a:solidFill>
                          <a:latin typeface="+mn-lt"/>
                        </a:rPr>
                        <a:t> 10</a:t>
                      </a:r>
                      <a:r>
                        <a:rPr lang="en-GB" sz="2800" b="1" baseline="30000" dirty="0">
                          <a:solidFill>
                            <a:srgbClr val="FF0000"/>
                          </a:solidFill>
                          <a:latin typeface="+mn-lt"/>
                        </a:rPr>
                        <a:t>-6</a:t>
                      </a:r>
                    </a:p>
                  </a:txBody>
                  <a:tcPr marT="45734" marB="45734" anchor="ctr">
                    <a:lnT w="38100" cap="flat" cmpd="sng" algn="ctr">
                      <a:solidFill>
                        <a:srgbClr val="FF0000"/>
                      </a:solidFill>
                      <a:prstDash val="solid"/>
                      <a:round/>
                      <a:headEnd type="none" w="med" len="med"/>
                      <a:tailEnd type="none" w="med" len="med"/>
                    </a:lnT>
                    <a:noFill/>
                  </a:tcPr>
                </a:tc>
                <a:tc>
                  <a:txBody>
                    <a:bodyPr/>
                    <a:lstStyle/>
                    <a:p>
                      <a:endParaRPr lang="en-GB" sz="2800" b="1" dirty="0">
                        <a:solidFill>
                          <a:srgbClr val="FF0000"/>
                        </a:solidFill>
                        <a:latin typeface="+mn-lt"/>
                      </a:endParaRPr>
                    </a:p>
                  </a:txBody>
                  <a:tcPr marT="45734" marB="45734" anchor="ctr">
                    <a:noFill/>
                  </a:tcPr>
                </a:tc>
                <a:extLst>
                  <a:ext uri="{0D108BD9-81ED-4DB2-BD59-A6C34878D82A}">
                    <a16:rowId xmlns:a16="http://schemas.microsoft.com/office/drawing/2014/main" val="10001"/>
                  </a:ext>
                </a:extLst>
              </a:tr>
            </a:tbl>
          </a:graphicData>
        </a:graphic>
      </p:graphicFrame>
      <p:graphicFrame>
        <p:nvGraphicFramePr>
          <p:cNvPr id="15" name="Table 14"/>
          <p:cNvGraphicFramePr>
            <a:graphicFrameLocks noGrp="1"/>
          </p:cNvGraphicFramePr>
          <p:nvPr/>
        </p:nvGraphicFramePr>
        <p:xfrm>
          <a:off x="-828675" y="5661025"/>
          <a:ext cx="9144000" cy="519113"/>
        </p:xfrm>
        <a:graphic>
          <a:graphicData uri="http://schemas.openxmlformats.org/drawingml/2006/table">
            <a:tbl>
              <a:tblPr firstRow="1" bandRow="1">
                <a:tableStyleId>{5C22544A-7EE6-4342-B048-85BDC9FD1C3A}</a:tableStyleId>
              </a:tblPr>
              <a:tblGrid>
                <a:gridCol w="3779912">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gridCol w="4572000">
                  <a:extLst>
                    <a:ext uri="{9D8B030D-6E8A-4147-A177-3AD203B41FA5}">
                      <a16:colId xmlns:a16="http://schemas.microsoft.com/office/drawing/2014/main" val="20002"/>
                    </a:ext>
                  </a:extLst>
                </a:gridCol>
              </a:tblGrid>
              <a:tr h="519113">
                <a:tc>
                  <a:txBody>
                    <a:bodyPr/>
                    <a:lstStyle/>
                    <a:p>
                      <a:pPr algn="r"/>
                      <a:endParaRPr lang="en-GB" sz="2800" b="1" dirty="0">
                        <a:solidFill>
                          <a:srgbClr val="FF0000"/>
                        </a:solidFill>
                        <a:latin typeface="+mn-lt"/>
                      </a:endParaRPr>
                    </a:p>
                  </a:txBody>
                  <a:tcPr marT="45804" marB="45804" anchor="ctr">
                    <a:noFill/>
                  </a:tcPr>
                </a:tc>
                <a:tc>
                  <a:txBody>
                    <a:bodyPr/>
                    <a:lstStyle/>
                    <a:p>
                      <a:pPr algn="ctr"/>
                      <a:r>
                        <a:rPr lang="en-GB" sz="2800" b="1" dirty="0">
                          <a:solidFill>
                            <a:srgbClr val="FF0000"/>
                          </a:solidFill>
                          <a:latin typeface="+mn-lt"/>
                        </a:rPr>
                        <a:t>=</a:t>
                      </a:r>
                    </a:p>
                  </a:txBody>
                  <a:tcPr marT="45804" marB="45804" anchor="ctr">
                    <a:noFill/>
                  </a:tcPr>
                </a:tc>
                <a:tc>
                  <a:txBody>
                    <a:bodyPr/>
                    <a:lstStyle/>
                    <a:p>
                      <a:pPr algn="l"/>
                      <a:r>
                        <a:rPr lang="en-GB" sz="2800" b="1" u="none" dirty="0">
                          <a:solidFill>
                            <a:srgbClr val="FF0000"/>
                          </a:solidFill>
                          <a:latin typeface="+mn-lt"/>
                          <a:cs typeface="Calibri"/>
                        </a:rPr>
                        <a:t>0.688</a:t>
                      </a:r>
                      <a:r>
                        <a:rPr lang="el-GR" sz="2800" b="1" u="none" dirty="0">
                          <a:solidFill>
                            <a:srgbClr val="FF0000"/>
                          </a:solidFill>
                          <a:latin typeface="+mn-lt"/>
                          <a:cs typeface="Calibri"/>
                        </a:rPr>
                        <a:t>Ω</a:t>
                      </a:r>
                      <a:endParaRPr lang="en-GB" sz="2800" b="1" u="none" dirty="0">
                        <a:solidFill>
                          <a:srgbClr val="FF0000"/>
                        </a:solidFill>
                        <a:latin typeface="+mn-lt"/>
                      </a:endParaRPr>
                    </a:p>
                  </a:txBody>
                  <a:tcPr marT="45804" marB="45804" anchor="ctr">
                    <a:noFill/>
                  </a:tcPr>
                </a:tc>
                <a:extLst>
                  <a:ext uri="{0D108BD9-81ED-4DB2-BD59-A6C34878D82A}">
                    <a16:rowId xmlns:a16="http://schemas.microsoft.com/office/drawing/2014/main" val="10000"/>
                  </a:ext>
                </a:extLst>
              </a:tr>
            </a:tbl>
          </a:graphicData>
        </a:graphic>
      </p:graphicFrame>
      <p:sp>
        <p:nvSpPr>
          <p:cNvPr id="8" name="TextBox 7"/>
          <p:cNvSpPr txBox="1">
            <a:spLocks noChangeArrowheads="1"/>
          </p:cNvSpPr>
          <p:nvPr/>
        </p:nvSpPr>
        <p:spPr bwMode="auto">
          <a:xfrm>
            <a:off x="250825" y="404813"/>
            <a:ext cx="91440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r>
              <a:rPr lang="en-GB" altLang="en-US" sz="4200">
                <a:solidFill>
                  <a:srgbClr val="CC0000"/>
                </a:solidFill>
              </a:rPr>
              <a:t>Resistivity – cross sectional</a:t>
            </a:r>
            <a:br>
              <a:rPr lang="en-GB" altLang="en-US" sz="4200">
                <a:solidFill>
                  <a:srgbClr val="CC0000"/>
                </a:solidFill>
              </a:rPr>
            </a:br>
            <a:r>
              <a:rPr lang="en-GB" altLang="en-US" sz="4200">
                <a:solidFill>
                  <a:srgbClr val="CC0000"/>
                </a:solidFill>
              </a:rPr>
              <a:t>area of conductor</a:t>
            </a:r>
          </a:p>
        </p:txBody>
      </p:sp>
      <p:sp>
        <p:nvSpPr>
          <p:cNvPr id="18491" name="Line 9"/>
          <p:cNvSpPr>
            <a:spLocks noChangeShapeType="1"/>
          </p:cNvSpPr>
          <p:nvPr/>
        </p:nvSpPr>
        <p:spPr bwMode="auto">
          <a:xfrm>
            <a:off x="28575" y="1717675"/>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1000"/>
                                        <p:tgtEl>
                                          <p:spTgt spid="14"/>
                                        </p:tgtEl>
                                      </p:cBhvr>
                                    </p:animEffect>
                                    <p:anim calcmode="lin" valueType="num">
                                      <p:cBhvr>
                                        <p:cTn id="15" dur="1000" fill="hold"/>
                                        <p:tgtEl>
                                          <p:spTgt spid="14"/>
                                        </p:tgtEl>
                                        <p:attrNameLst>
                                          <p:attrName>ppt_x</p:attrName>
                                        </p:attrNameLst>
                                      </p:cBhvr>
                                      <p:tavLst>
                                        <p:tav tm="0">
                                          <p:val>
                                            <p:strVal val="#ppt_x"/>
                                          </p:val>
                                        </p:tav>
                                        <p:tav tm="100000">
                                          <p:val>
                                            <p:strVal val="#ppt_x"/>
                                          </p:val>
                                        </p:tav>
                                      </p:tavLst>
                                    </p:anim>
                                    <p:anim calcmode="lin" valueType="num">
                                      <p:cBhvr>
                                        <p:cTn id="1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1000"/>
                                        <p:tgtEl>
                                          <p:spTgt spid="15"/>
                                        </p:tgtEl>
                                      </p:cBhvr>
                                    </p:animEffect>
                                    <p:anim calcmode="lin" valueType="num">
                                      <p:cBhvr>
                                        <p:cTn id="22" dur="1000" fill="hold"/>
                                        <p:tgtEl>
                                          <p:spTgt spid="15"/>
                                        </p:tgtEl>
                                        <p:attrNameLst>
                                          <p:attrName>ppt_x</p:attrName>
                                        </p:attrNameLst>
                                      </p:cBhvr>
                                      <p:tavLst>
                                        <p:tav tm="0">
                                          <p:val>
                                            <p:strVal val="#ppt_x"/>
                                          </p:val>
                                        </p:tav>
                                        <p:tav tm="100000">
                                          <p:val>
                                            <p:strVal val="#ppt_x"/>
                                          </p:val>
                                        </p:tav>
                                      </p:tavLst>
                                    </p:anim>
                                    <p:anim calcmode="lin" valueType="num">
                                      <p:cBhvr>
                                        <p:cTn id="2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9" name="Rectangle 8"/>
          <p:cNvSpPr/>
          <p:nvPr/>
        </p:nvSpPr>
        <p:spPr>
          <a:xfrm>
            <a:off x="0" y="1989138"/>
            <a:ext cx="9144000" cy="830997"/>
          </a:xfrm>
          <a:prstGeom prst="rect">
            <a:avLst/>
          </a:prstGeom>
        </p:spPr>
        <p:txBody>
          <a:bodyPr>
            <a:spAutoFit/>
          </a:bodyPr>
          <a:lstStyle/>
          <a:p>
            <a:pPr>
              <a:defRPr/>
            </a:pPr>
            <a:r>
              <a:rPr lang="en-GB" sz="2400" b="1" dirty="0">
                <a:solidFill>
                  <a:schemeClr val="accent4"/>
                </a:solidFill>
                <a:cs typeface="+mn-cs"/>
              </a:rPr>
              <a:t>EXAMPLE 9. </a:t>
            </a:r>
            <a:r>
              <a:rPr lang="en-GB" sz="2400" dirty="0">
                <a:solidFill>
                  <a:schemeClr val="accent4"/>
                </a:solidFill>
                <a:cs typeface="+mn-cs"/>
              </a:rPr>
              <a:t>Calculate the resistance of 100m of silver conductor if </a:t>
            </a:r>
            <a:r>
              <a:rPr lang="en-GB" sz="2400" dirty="0">
                <a:solidFill>
                  <a:schemeClr val="accent4"/>
                </a:solidFill>
                <a:cs typeface="+mn-cs"/>
                <a:sym typeface="Symbol"/>
              </a:rPr>
              <a:t></a:t>
            </a:r>
            <a:r>
              <a:rPr lang="en-GB" sz="2400" dirty="0">
                <a:solidFill>
                  <a:schemeClr val="accent4"/>
                </a:solidFill>
                <a:cs typeface="+mn-cs"/>
              </a:rPr>
              <a:t> = 15.9 </a:t>
            </a:r>
            <a:r>
              <a:rPr lang="en-GB" sz="2400" dirty="0">
                <a:latin typeface="Calibri"/>
                <a:cs typeface="Calibri"/>
              </a:rPr>
              <a:t>x</a:t>
            </a:r>
            <a:r>
              <a:rPr lang="en-GB" sz="2400" dirty="0">
                <a:solidFill>
                  <a:schemeClr val="accent4"/>
                </a:solidFill>
                <a:cs typeface="+mn-cs"/>
              </a:rPr>
              <a:t> 10</a:t>
            </a:r>
            <a:r>
              <a:rPr lang="en-GB" sz="2400" baseline="30000" dirty="0">
                <a:solidFill>
                  <a:schemeClr val="accent4"/>
                </a:solidFill>
                <a:cs typeface="+mn-cs"/>
              </a:rPr>
              <a:t>-9</a:t>
            </a:r>
            <a:r>
              <a:rPr lang="en-GB" sz="2400" dirty="0">
                <a:solidFill>
                  <a:schemeClr val="accent4"/>
                </a:solidFill>
                <a:cs typeface="+mn-cs"/>
              </a:rPr>
              <a:t> </a:t>
            </a:r>
            <a:r>
              <a:rPr lang="en-GB" sz="2400" dirty="0">
                <a:solidFill>
                  <a:schemeClr val="accent4"/>
                </a:solidFill>
                <a:cs typeface="+mn-cs"/>
                <a:sym typeface="Symbol"/>
              </a:rPr>
              <a:t></a:t>
            </a:r>
            <a:r>
              <a:rPr lang="en-GB" sz="2400" dirty="0">
                <a:solidFill>
                  <a:schemeClr val="accent4"/>
                </a:solidFill>
                <a:cs typeface="+mn-cs"/>
              </a:rPr>
              <a:t> metre for the material and the CSA is 2.5mm</a:t>
            </a:r>
            <a:r>
              <a:rPr lang="en-GB" sz="2400" baseline="30000" dirty="0">
                <a:solidFill>
                  <a:schemeClr val="accent4"/>
                </a:solidFill>
                <a:cs typeface="+mn-cs"/>
              </a:rPr>
              <a:t>2</a:t>
            </a:r>
            <a:r>
              <a:rPr lang="en-GB" sz="2400" dirty="0">
                <a:solidFill>
                  <a:schemeClr val="accent4"/>
                </a:solidFill>
                <a:cs typeface="+mn-cs"/>
              </a:rPr>
              <a:t>.</a:t>
            </a:r>
          </a:p>
        </p:txBody>
      </p:sp>
      <p:sp>
        <p:nvSpPr>
          <p:cNvPr id="8" name="TextBox 7"/>
          <p:cNvSpPr txBox="1">
            <a:spLocks noChangeArrowheads="1"/>
          </p:cNvSpPr>
          <p:nvPr/>
        </p:nvSpPr>
        <p:spPr bwMode="auto">
          <a:xfrm>
            <a:off x="250825" y="404813"/>
            <a:ext cx="91440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r>
              <a:rPr lang="en-GB" altLang="en-US" sz="4200">
                <a:solidFill>
                  <a:srgbClr val="CC0000"/>
                </a:solidFill>
              </a:rPr>
              <a:t>Resistivity – cross sectional</a:t>
            </a:r>
            <a:br>
              <a:rPr lang="en-GB" altLang="en-US" sz="4200">
                <a:solidFill>
                  <a:srgbClr val="CC0000"/>
                </a:solidFill>
              </a:rPr>
            </a:br>
            <a:r>
              <a:rPr lang="en-GB" altLang="en-US" sz="4200">
                <a:solidFill>
                  <a:srgbClr val="CC0000"/>
                </a:solidFill>
              </a:rPr>
              <a:t>area of conductor</a:t>
            </a:r>
          </a:p>
        </p:txBody>
      </p:sp>
      <p:sp>
        <p:nvSpPr>
          <p:cNvPr id="19515" name="Line 9"/>
          <p:cNvSpPr>
            <a:spLocks noChangeShapeType="1"/>
          </p:cNvSpPr>
          <p:nvPr/>
        </p:nvSpPr>
        <p:spPr bwMode="auto">
          <a:xfrm>
            <a:off x="28575" y="1717675"/>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extLst>
      <p:ext uri="{BB962C8B-B14F-4D97-AF65-F5344CB8AC3E}">
        <p14:creationId xmlns:p14="http://schemas.microsoft.com/office/powerpoint/2010/main" val="798321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9" name="Rectangle 8"/>
          <p:cNvSpPr/>
          <p:nvPr/>
        </p:nvSpPr>
        <p:spPr>
          <a:xfrm>
            <a:off x="0" y="1989138"/>
            <a:ext cx="9144000" cy="830997"/>
          </a:xfrm>
          <a:prstGeom prst="rect">
            <a:avLst/>
          </a:prstGeom>
        </p:spPr>
        <p:txBody>
          <a:bodyPr>
            <a:spAutoFit/>
          </a:bodyPr>
          <a:lstStyle/>
          <a:p>
            <a:pPr>
              <a:defRPr/>
            </a:pPr>
            <a:r>
              <a:rPr lang="en-GB" sz="2400" b="1" dirty="0">
                <a:solidFill>
                  <a:schemeClr val="accent4"/>
                </a:solidFill>
                <a:cs typeface="+mn-cs"/>
              </a:rPr>
              <a:t>EXAMPLE 9. </a:t>
            </a:r>
            <a:r>
              <a:rPr lang="en-GB" sz="2400" dirty="0">
                <a:solidFill>
                  <a:schemeClr val="accent4"/>
                </a:solidFill>
                <a:cs typeface="+mn-cs"/>
              </a:rPr>
              <a:t>Calculate the resistance of 100m of silver conductor if </a:t>
            </a:r>
            <a:r>
              <a:rPr lang="en-GB" sz="2400" dirty="0">
                <a:solidFill>
                  <a:schemeClr val="accent4"/>
                </a:solidFill>
                <a:cs typeface="+mn-cs"/>
                <a:sym typeface="Symbol"/>
              </a:rPr>
              <a:t></a:t>
            </a:r>
            <a:r>
              <a:rPr lang="en-GB" sz="2400" dirty="0">
                <a:solidFill>
                  <a:schemeClr val="accent4"/>
                </a:solidFill>
                <a:cs typeface="+mn-cs"/>
              </a:rPr>
              <a:t> = 15.9 </a:t>
            </a:r>
            <a:r>
              <a:rPr lang="en-GB" sz="2400" dirty="0">
                <a:latin typeface="Calibri"/>
                <a:cs typeface="Calibri"/>
              </a:rPr>
              <a:t>x</a:t>
            </a:r>
            <a:r>
              <a:rPr lang="en-GB" sz="2400" dirty="0">
                <a:solidFill>
                  <a:schemeClr val="accent4"/>
                </a:solidFill>
                <a:cs typeface="+mn-cs"/>
              </a:rPr>
              <a:t> 10</a:t>
            </a:r>
            <a:r>
              <a:rPr lang="en-GB" sz="2400" baseline="30000" dirty="0">
                <a:solidFill>
                  <a:schemeClr val="accent4"/>
                </a:solidFill>
                <a:cs typeface="+mn-cs"/>
              </a:rPr>
              <a:t>-9</a:t>
            </a:r>
            <a:r>
              <a:rPr lang="en-GB" sz="2400" dirty="0">
                <a:solidFill>
                  <a:schemeClr val="accent4"/>
                </a:solidFill>
                <a:cs typeface="+mn-cs"/>
              </a:rPr>
              <a:t> </a:t>
            </a:r>
            <a:r>
              <a:rPr lang="en-GB" sz="2400" dirty="0">
                <a:solidFill>
                  <a:schemeClr val="accent4"/>
                </a:solidFill>
                <a:cs typeface="+mn-cs"/>
                <a:sym typeface="Symbol"/>
              </a:rPr>
              <a:t></a:t>
            </a:r>
            <a:r>
              <a:rPr lang="en-GB" sz="2400" dirty="0">
                <a:solidFill>
                  <a:schemeClr val="accent4"/>
                </a:solidFill>
                <a:cs typeface="+mn-cs"/>
              </a:rPr>
              <a:t> metre for the material and the CSA is 2.5mm</a:t>
            </a:r>
            <a:r>
              <a:rPr lang="en-GB" sz="2400" baseline="30000" dirty="0">
                <a:solidFill>
                  <a:schemeClr val="accent4"/>
                </a:solidFill>
                <a:cs typeface="+mn-cs"/>
              </a:rPr>
              <a:t>2</a:t>
            </a:r>
            <a:r>
              <a:rPr lang="en-GB" sz="2400" dirty="0">
                <a:solidFill>
                  <a:schemeClr val="accent4"/>
                </a:solidFill>
                <a:cs typeface="+mn-cs"/>
              </a:rPr>
              <a:t>.</a:t>
            </a:r>
          </a:p>
        </p:txBody>
      </p:sp>
      <p:graphicFrame>
        <p:nvGraphicFramePr>
          <p:cNvPr id="12" name="Table 11"/>
          <p:cNvGraphicFramePr>
            <a:graphicFrameLocks noGrp="1"/>
          </p:cNvGraphicFramePr>
          <p:nvPr/>
        </p:nvGraphicFramePr>
        <p:xfrm>
          <a:off x="-931863" y="3195638"/>
          <a:ext cx="9144000" cy="1179512"/>
        </p:xfrm>
        <a:graphic>
          <a:graphicData uri="http://schemas.openxmlformats.org/drawingml/2006/table">
            <a:tbl>
              <a:tblPr firstRow="1" bandRow="1">
                <a:tableStyleId>{5C22544A-7EE6-4342-B048-85BDC9FD1C3A}</a:tableStyleId>
              </a:tblPr>
              <a:tblGrid>
                <a:gridCol w="3779912">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gridCol w="648072">
                  <a:extLst>
                    <a:ext uri="{9D8B030D-6E8A-4147-A177-3AD203B41FA5}">
                      <a16:colId xmlns:a16="http://schemas.microsoft.com/office/drawing/2014/main" val="20002"/>
                    </a:ext>
                  </a:extLst>
                </a:gridCol>
                <a:gridCol w="432048">
                  <a:extLst>
                    <a:ext uri="{9D8B030D-6E8A-4147-A177-3AD203B41FA5}">
                      <a16:colId xmlns:a16="http://schemas.microsoft.com/office/drawing/2014/main" val="20003"/>
                    </a:ext>
                  </a:extLst>
                </a:gridCol>
                <a:gridCol w="3491880">
                  <a:extLst>
                    <a:ext uri="{9D8B030D-6E8A-4147-A177-3AD203B41FA5}">
                      <a16:colId xmlns:a16="http://schemas.microsoft.com/office/drawing/2014/main" val="20004"/>
                    </a:ext>
                  </a:extLst>
                </a:gridCol>
              </a:tblGrid>
              <a:tr h="589756">
                <a:tc rowSpan="2">
                  <a:txBody>
                    <a:bodyPr/>
                    <a:lstStyle/>
                    <a:p>
                      <a:pPr algn="r"/>
                      <a:r>
                        <a:rPr lang="en-GB" sz="2800" b="1" dirty="0">
                          <a:solidFill>
                            <a:srgbClr val="FF0000"/>
                          </a:solidFill>
                        </a:rPr>
                        <a:t>R</a:t>
                      </a:r>
                    </a:p>
                  </a:txBody>
                  <a:tcPr marT="45688" marB="45688" anchor="ctr">
                    <a:noFill/>
                  </a:tcPr>
                </a:tc>
                <a:tc rowSpan="2">
                  <a:txBody>
                    <a:bodyPr/>
                    <a:lstStyle/>
                    <a:p>
                      <a:pPr algn="ctr"/>
                      <a:r>
                        <a:rPr lang="en-GB" sz="2800" b="1" dirty="0">
                          <a:solidFill>
                            <a:srgbClr val="FF0000"/>
                          </a:solidFill>
                        </a:rPr>
                        <a:t>=</a:t>
                      </a:r>
                    </a:p>
                  </a:txBody>
                  <a:tcPr marT="45688" marB="45688" anchor="ctr">
                    <a:noFill/>
                  </a:tcPr>
                </a:tc>
                <a:tc>
                  <a:txBody>
                    <a:bodyPr/>
                    <a:lstStyle/>
                    <a:p>
                      <a:r>
                        <a:rPr lang="el-GR" sz="2800" b="1" dirty="0">
                          <a:solidFill>
                            <a:srgbClr val="FF0000"/>
                          </a:solidFill>
                          <a:latin typeface="Calibri"/>
                          <a:cs typeface="Calibri"/>
                        </a:rPr>
                        <a:t>ρ</a:t>
                      </a:r>
                      <a:r>
                        <a:rPr lang="en-GB" sz="2800" b="1" dirty="0">
                          <a:solidFill>
                            <a:srgbClr val="FF0000"/>
                          </a:solidFill>
                          <a:latin typeface="Calibri"/>
                          <a:cs typeface="Calibri"/>
                        </a:rPr>
                        <a:t> x</a:t>
                      </a:r>
                      <a:endParaRPr lang="en-GB" sz="2800" b="1" dirty="0">
                        <a:solidFill>
                          <a:srgbClr val="FF0000"/>
                        </a:solidFill>
                      </a:endParaRPr>
                    </a:p>
                  </a:txBody>
                  <a:tcPr marT="45688" marB="45688" anchor="ctr">
                    <a:noFill/>
                  </a:tcPr>
                </a:tc>
                <a:tc>
                  <a:txBody>
                    <a:bodyPr/>
                    <a:lstStyle/>
                    <a:p>
                      <a:pPr algn="ctr"/>
                      <a:r>
                        <a:rPr lang="en-GB" sz="2800" b="1" dirty="0">
                          <a:solidFill>
                            <a:srgbClr val="FF0000"/>
                          </a:solidFill>
                        </a:rPr>
                        <a:t>l</a:t>
                      </a:r>
                    </a:p>
                  </a:txBody>
                  <a:tcPr marT="45688" marB="45688" anchor="ctr">
                    <a:lnB w="38100" cap="flat" cmpd="sng" algn="ctr">
                      <a:solidFill>
                        <a:srgbClr val="FF0000"/>
                      </a:solidFill>
                      <a:prstDash val="solid"/>
                      <a:round/>
                      <a:headEnd type="none" w="med" len="med"/>
                      <a:tailEnd type="none" w="med" len="med"/>
                    </a:lnB>
                    <a:noFill/>
                  </a:tcPr>
                </a:tc>
                <a:tc>
                  <a:txBody>
                    <a:bodyPr/>
                    <a:lstStyle/>
                    <a:p>
                      <a:endParaRPr lang="en-GB" sz="2800" b="1" dirty="0">
                        <a:solidFill>
                          <a:srgbClr val="FF0000"/>
                        </a:solidFill>
                      </a:endParaRPr>
                    </a:p>
                  </a:txBody>
                  <a:tcPr marT="45688" marB="45688" anchor="ctr">
                    <a:noFill/>
                  </a:tcPr>
                </a:tc>
                <a:extLst>
                  <a:ext uri="{0D108BD9-81ED-4DB2-BD59-A6C34878D82A}">
                    <a16:rowId xmlns:a16="http://schemas.microsoft.com/office/drawing/2014/main" val="10000"/>
                  </a:ext>
                </a:extLst>
              </a:tr>
              <a:tr h="589756">
                <a:tc vMerge="1">
                  <a:txBody>
                    <a:bodyPr/>
                    <a:lstStyle/>
                    <a:p>
                      <a:pPr algn="r"/>
                      <a:endParaRPr lang="en-GB" dirty="0"/>
                    </a:p>
                  </a:txBody>
                  <a:tcPr/>
                </a:tc>
                <a:tc vMerge="1">
                  <a:txBody>
                    <a:bodyPr/>
                    <a:lstStyle/>
                    <a:p>
                      <a:pPr algn="ctr"/>
                      <a:endParaRPr lang="en-GB" dirty="0"/>
                    </a:p>
                  </a:txBody>
                  <a:tcPr/>
                </a:tc>
                <a:tc>
                  <a:txBody>
                    <a:bodyPr/>
                    <a:lstStyle/>
                    <a:p>
                      <a:endParaRPr lang="en-GB" sz="2800" b="1" dirty="0">
                        <a:solidFill>
                          <a:srgbClr val="FF0000"/>
                        </a:solidFill>
                      </a:endParaRPr>
                    </a:p>
                  </a:txBody>
                  <a:tcPr marT="45688" marB="45688" anchor="ctr">
                    <a:noFill/>
                  </a:tcPr>
                </a:tc>
                <a:tc>
                  <a:txBody>
                    <a:bodyPr/>
                    <a:lstStyle/>
                    <a:p>
                      <a:pPr algn="ctr"/>
                      <a:r>
                        <a:rPr lang="en-GB" sz="2800" b="1" dirty="0">
                          <a:solidFill>
                            <a:srgbClr val="FF0000"/>
                          </a:solidFill>
                        </a:rPr>
                        <a:t>a</a:t>
                      </a:r>
                    </a:p>
                  </a:txBody>
                  <a:tcPr marT="45688" marB="45688" anchor="ctr">
                    <a:lnT w="38100" cap="flat" cmpd="sng" algn="ctr">
                      <a:solidFill>
                        <a:srgbClr val="FF0000"/>
                      </a:solidFill>
                      <a:prstDash val="solid"/>
                      <a:round/>
                      <a:headEnd type="none" w="med" len="med"/>
                      <a:tailEnd type="none" w="med" len="med"/>
                    </a:lnT>
                    <a:noFill/>
                  </a:tcPr>
                </a:tc>
                <a:tc>
                  <a:txBody>
                    <a:bodyPr/>
                    <a:lstStyle/>
                    <a:p>
                      <a:endParaRPr lang="en-GB" sz="2800" b="1" dirty="0">
                        <a:solidFill>
                          <a:srgbClr val="FF0000"/>
                        </a:solidFill>
                      </a:endParaRPr>
                    </a:p>
                  </a:txBody>
                  <a:tcPr marT="45688" marB="45688" anchor="ctr">
                    <a:noFill/>
                  </a:tcPr>
                </a:tc>
                <a:extLst>
                  <a:ext uri="{0D108BD9-81ED-4DB2-BD59-A6C34878D82A}">
                    <a16:rowId xmlns:a16="http://schemas.microsoft.com/office/drawing/2014/main" val="10001"/>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204422086"/>
              </p:ext>
            </p:extLst>
          </p:nvPr>
        </p:nvGraphicFramePr>
        <p:xfrm>
          <a:off x="-931863" y="4348163"/>
          <a:ext cx="9144000" cy="1179512"/>
        </p:xfrm>
        <a:graphic>
          <a:graphicData uri="http://schemas.openxmlformats.org/drawingml/2006/table">
            <a:tbl>
              <a:tblPr firstRow="1" bandRow="1">
                <a:tableStyleId>{5C22544A-7EE6-4342-B048-85BDC9FD1C3A}</a:tableStyleId>
              </a:tblPr>
              <a:tblGrid>
                <a:gridCol w="3779912">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gridCol w="2232248">
                  <a:extLst>
                    <a:ext uri="{9D8B030D-6E8A-4147-A177-3AD203B41FA5}">
                      <a16:colId xmlns:a16="http://schemas.microsoft.com/office/drawing/2014/main" val="20002"/>
                    </a:ext>
                  </a:extLst>
                </a:gridCol>
                <a:gridCol w="1800200">
                  <a:extLst>
                    <a:ext uri="{9D8B030D-6E8A-4147-A177-3AD203B41FA5}">
                      <a16:colId xmlns:a16="http://schemas.microsoft.com/office/drawing/2014/main" val="20003"/>
                    </a:ext>
                  </a:extLst>
                </a:gridCol>
                <a:gridCol w="539552">
                  <a:extLst>
                    <a:ext uri="{9D8B030D-6E8A-4147-A177-3AD203B41FA5}">
                      <a16:colId xmlns:a16="http://schemas.microsoft.com/office/drawing/2014/main" val="20004"/>
                    </a:ext>
                  </a:extLst>
                </a:gridCol>
              </a:tblGrid>
              <a:tr h="589756">
                <a:tc rowSpan="2">
                  <a:txBody>
                    <a:bodyPr/>
                    <a:lstStyle/>
                    <a:p>
                      <a:pPr algn="r"/>
                      <a:endParaRPr lang="en-GB" sz="2800" b="1" dirty="0">
                        <a:solidFill>
                          <a:srgbClr val="FF0000"/>
                        </a:solidFill>
                        <a:latin typeface="+mn-lt"/>
                      </a:endParaRPr>
                    </a:p>
                  </a:txBody>
                  <a:tcPr marT="45688" marB="45688" anchor="ctr">
                    <a:noFill/>
                  </a:tcPr>
                </a:tc>
                <a:tc rowSpan="2">
                  <a:txBody>
                    <a:bodyPr/>
                    <a:lstStyle/>
                    <a:p>
                      <a:pPr algn="ctr"/>
                      <a:r>
                        <a:rPr lang="en-GB" sz="2800" b="1" dirty="0">
                          <a:solidFill>
                            <a:srgbClr val="FF0000"/>
                          </a:solidFill>
                          <a:latin typeface="+mn-lt"/>
                        </a:rPr>
                        <a:t>=</a:t>
                      </a:r>
                    </a:p>
                  </a:txBody>
                  <a:tcPr marT="45688" marB="45688" anchor="ctr">
                    <a:noFill/>
                  </a:tcPr>
                </a:tc>
                <a:tc>
                  <a:txBody>
                    <a:bodyPr/>
                    <a:lstStyle/>
                    <a:p>
                      <a:pPr algn="ctr"/>
                      <a:r>
                        <a:rPr lang="en-GB" sz="2800" b="1" dirty="0">
                          <a:solidFill>
                            <a:srgbClr val="FF0000"/>
                          </a:solidFill>
                          <a:latin typeface="+mn-lt"/>
                          <a:cs typeface="Calibri"/>
                        </a:rPr>
                        <a:t>15.9 </a:t>
                      </a:r>
                      <a:r>
                        <a:rPr lang="en-GB" sz="2800" b="1" dirty="0">
                          <a:solidFill>
                            <a:srgbClr val="FF0000"/>
                          </a:solidFill>
                          <a:latin typeface="Calibri"/>
                          <a:cs typeface="Calibri"/>
                        </a:rPr>
                        <a:t>x</a:t>
                      </a:r>
                      <a:r>
                        <a:rPr lang="en-GB" sz="2800" b="1" dirty="0">
                          <a:solidFill>
                            <a:srgbClr val="FF0000"/>
                          </a:solidFill>
                          <a:latin typeface="+mn-lt"/>
                          <a:cs typeface="Calibri"/>
                        </a:rPr>
                        <a:t> 10</a:t>
                      </a:r>
                      <a:r>
                        <a:rPr lang="en-GB" sz="2800" b="1" baseline="30000" dirty="0">
                          <a:solidFill>
                            <a:srgbClr val="FF0000"/>
                          </a:solidFill>
                          <a:latin typeface="+mn-lt"/>
                          <a:cs typeface="Calibri"/>
                        </a:rPr>
                        <a:t>-9</a:t>
                      </a:r>
                      <a:r>
                        <a:rPr lang="en-GB" sz="2800" b="1" dirty="0">
                          <a:solidFill>
                            <a:srgbClr val="FF0000"/>
                          </a:solidFill>
                          <a:latin typeface="+mn-lt"/>
                          <a:cs typeface="Calibri"/>
                        </a:rPr>
                        <a:t> x</a:t>
                      </a:r>
                      <a:endParaRPr lang="en-GB" sz="2800" b="1" dirty="0">
                        <a:solidFill>
                          <a:srgbClr val="FF0000"/>
                        </a:solidFill>
                        <a:latin typeface="+mn-lt"/>
                      </a:endParaRPr>
                    </a:p>
                  </a:txBody>
                  <a:tcPr marT="45688" marB="45688" anchor="ctr">
                    <a:noFill/>
                  </a:tcPr>
                </a:tc>
                <a:tc>
                  <a:txBody>
                    <a:bodyPr/>
                    <a:lstStyle/>
                    <a:p>
                      <a:pPr algn="ctr"/>
                      <a:r>
                        <a:rPr lang="en-GB" sz="2800" b="1" dirty="0">
                          <a:solidFill>
                            <a:srgbClr val="FF0000"/>
                          </a:solidFill>
                          <a:latin typeface="+mn-lt"/>
                        </a:rPr>
                        <a:t>100</a:t>
                      </a:r>
                    </a:p>
                  </a:txBody>
                  <a:tcPr marT="45688" marB="45688" anchor="ctr">
                    <a:lnB w="38100" cap="flat" cmpd="sng" algn="ctr">
                      <a:solidFill>
                        <a:srgbClr val="FF0000"/>
                      </a:solidFill>
                      <a:prstDash val="solid"/>
                      <a:round/>
                      <a:headEnd type="none" w="med" len="med"/>
                      <a:tailEnd type="none" w="med" len="med"/>
                    </a:lnB>
                    <a:noFill/>
                  </a:tcPr>
                </a:tc>
                <a:tc>
                  <a:txBody>
                    <a:bodyPr/>
                    <a:lstStyle/>
                    <a:p>
                      <a:endParaRPr lang="en-GB" sz="2800" b="1" dirty="0">
                        <a:solidFill>
                          <a:srgbClr val="FF0000"/>
                        </a:solidFill>
                        <a:latin typeface="+mn-lt"/>
                      </a:endParaRPr>
                    </a:p>
                  </a:txBody>
                  <a:tcPr marT="45688" marB="45688" anchor="ctr">
                    <a:noFill/>
                  </a:tcPr>
                </a:tc>
                <a:extLst>
                  <a:ext uri="{0D108BD9-81ED-4DB2-BD59-A6C34878D82A}">
                    <a16:rowId xmlns:a16="http://schemas.microsoft.com/office/drawing/2014/main" val="10000"/>
                  </a:ext>
                </a:extLst>
              </a:tr>
              <a:tr h="589756">
                <a:tc vMerge="1">
                  <a:txBody>
                    <a:bodyPr/>
                    <a:lstStyle/>
                    <a:p>
                      <a:pPr algn="r"/>
                      <a:endParaRPr lang="en-GB" dirty="0"/>
                    </a:p>
                  </a:txBody>
                  <a:tcPr/>
                </a:tc>
                <a:tc vMerge="1">
                  <a:txBody>
                    <a:bodyPr/>
                    <a:lstStyle/>
                    <a:p>
                      <a:pPr algn="ctr"/>
                      <a:endParaRPr lang="en-GB" dirty="0"/>
                    </a:p>
                  </a:txBody>
                  <a:tcPr/>
                </a:tc>
                <a:tc>
                  <a:txBody>
                    <a:bodyPr/>
                    <a:lstStyle/>
                    <a:p>
                      <a:pPr algn="ctr"/>
                      <a:endParaRPr lang="en-GB" sz="2800" b="1" dirty="0">
                        <a:solidFill>
                          <a:srgbClr val="FF0000"/>
                        </a:solidFill>
                        <a:latin typeface="+mn-lt"/>
                      </a:endParaRPr>
                    </a:p>
                  </a:txBody>
                  <a:tcPr marT="45688" marB="45688" anchor="ctr">
                    <a:noFill/>
                  </a:tcPr>
                </a:tc>
                <a:tc>
                  <a:txBody>
                    <a:bodyPr/>
                    <a:lstStyle/>
                    <a:p>
                      <a:pPr algn="ctr"/>
                      <a:r>
                        <a:rPr lang="en-GB" sz="2800" b="1" dirty="0">
                          <a:solidFill>
                            <a:srgbClr val="FF0000"/>
                          </a:solidFill>
                          <a:latin typeface="+mn-lt"/>
                        </a:rPr>
                        <a:t>2.5 </a:t>
                      </a:r>
                      <a:r>
                        <a:rPr lang="en-GB" sz="2800" b="1" dirty="0">
                          <a:solidFill>
                            <a:srgbClr val="FF0000"/>
                          </a:solidFill>
                          <a:latin typeface="Calibri"/>
                          <a:cs typeface="Calibri"/>
                        </a:rPr>
                        <a:t>x</a:t>
                      </a:r>
                      <a:r>
                        <a:rPr lang="en-GB" sz="2800" b="1" dirty="0">
                          <a:solidFill>
                            <a:srgbClr val="FF0000"/>
                          </a:solidFill>
                          <a:latin typeface="+mn-lt"/>
                        </a:rPr>
                        <a:t> 10</a:t>
                      </a:r>
                      <a:r>
                        <a:rPr lang="en-GB" sz="2800" b="1" baseline="30000" dirty="0">
                          <a:solidFill>
                            <a:srgbClr val="FF0000"/>
                          </a:solidFill>
                          <a:latin typeface="+mn-lt"/>
                        </a:rPr>
                        <a:t>-6</a:t>
                      </a:r>
                    </a:p>
                  </a:txBody>
                  <a:tcPr marT="45688" marB="45688" anchor="ctr">
                    <a:lnT w="38100" cap="flat" cmpd="sng" algn="ctr">
                      <a:solidFill>
                        <a:srgbClr val="FF0000"/>
                      </a:solidFill>
                      <a:prstDash val="solid"/>
                      <a:round/>
                      <a:headEnd type="none" w="med" len="med"/>
                      <a:tailEnd type="none" w="med" len="med"/>
                    </a:lnT>
                    <a:noFill/>
                  </a:tcPr>
                </a:tc>
                <a:tc>
                  <a:txBody>
                    <a:bodyPr/>
                    <a:lstStyle/>
                    <a:p>
                      <a:endParaRPr lang="en-GB" sz="2800" b="1" dirty="0">
                        <a:solidFill>
                          <a:srgbClr val="FF0000"/>
                        </a:solidFill>
                        <a:latin typeface="+mn-lt"/>
                      </a:endParaRPr>
                    </a:p>
                  </a:txBody>
                  <a:tcPr marT="45688" marB="45688" anchor="ctr">
                    <a:noFill/>
                  </a:tcPr>
                </a:tc>
                <a:extLst>
                  <a:ext uri="{0D108BD9-81ED-4DB2-BD59-A6C34878D82A}">
                    <a16:rowId xmlns:a16="http://schemas.microsoft.com/office/drawing/2014/main" val="10001"/>
                  </a:ext>
                </a:extLst>
              </a:tr>
            </a:tbl>
          </a:graphicData>
        </a:graphic>
      </p:graphicFrame>
      <p:graphicFrame>
        <p:nvGraphicFramePr>
          <p:cNvPr id="15" name="Table 14"/>
          <p:cNvGraphicFramePr>
            <a:graphicFrameLocks noGrp="1"/>
          </p:cNvGraphicFramePr>
          <p:nvPr/>
        </p:nvGraphicFramePr>
        <p:xfrm>
          <a:off x="-931863" y="5572125"/>
          <a:ext cx="9144001" cy="590550"/>
        </p:xfrm>
        <a:graphic>
          <a:graphicData uri="http://schemas.openxmlformats.org/drawingml/2006/table">
            <a:tbl>
              <a:tblPr firstRow="1" bandRow="1">
                <a:tableStyleId>{5C22544A-7EE6-4342-B048-85BDC9FD1C3A}</a:tableStyleId>
              </a:tblPr>
              <a:tblGrid>
                <a:gridCol w="3779912">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gridCol w="4572001">
                  <a:extLst>
                    <a:ext uri="{9D8B030D-6E8A-4147-A177-3AD203B41FA5}">
                      <a16:colId xmlns:a16="http://schemas.microsoft.com/office/drawing/2014/main" val="20002"/>
                    </a:ext>
                  </a:extLst>
                </a:gridCol>
              </a:tblGrid>
              <a:tr h="590550">
                <a:tc>
                  <a:txBody>
                    <a:bodyPr/>
                    <a:lstStyle/>
                    <a:p>
                      <a:pPr algn="r"/>
                      <a:endParaRPr lang="en-GB" sz="2800" b="1" dirty="0">
                        <a:solidFill>
                          <a:srgbClr val="FF0000"/>
                        </a:solidFill>
                        <a:latin typeface="+mn-lt"/>
                      </a:endParaRPr>
                    </a:p>
                  </a:txBody>
                  <a:tcPr marT="45750" marB="45750" anchor="ctr">
                    <a:noFill/>
                  </a:tcPr>
                </a:tc>
                <a:tc>
                  <a:txBody>
                    <a:bodyPr/>
                    <a:lstStyle/>
                    <a:p>
                      <a:pPr algn="ctr"/>
                      <a:r>
                        <a:rPr lang="en-GB" sz="2800" b="1" dirty="0">
                          <a:solidFill>
                            <a:srgbClr val="FF0000"/>
                          </a:solidFill>
                          <a:latin typeface="+mn-lt"/>
                        </a:rPr>
                        <a:t>=</a:t>
                      </a:r>
                    </a:p>
                  </a:txBody>
                  <a:tcPr marT="45750" marB="45750" anchor="ctr">
                    <a:noFill/>
                  </a:tcPr>
                </a:tc>
                <a:tc>
                  <a:txBody>
                    <a:bodyPr/>
                    <a:lstStyle/>
                    <a:p>
                      <a:pPr algn="l"/>
                      <a:r>
                        <a:rPr lang="en-GB" sz="2800" b="1" u="none" dirty="0">
                          <a:solidFill>
                            <a:srgbClr val="FF0000"/>
                          </a:solidFill>
                          <a:latin typeface="+mn-lt"/>
                          <a:cs typeface="Calibri"/>
                        </a:rPr>
                        <a:t>0.636</a:t>
                      </a:r>
                      <a:r>
                        <a:rPr lang="el-GR" sz="2800" b="1" u="none" dirty="0">
                          <a:solidFill>
                            <a:srgbClr val="FF0000"/>
                          </a:solidFill>
                          <a:latin typeface="+mn-lt"/>
                          <a:cs typeface="Calibri"/>
                        </a:rPr>
                        <a:t>Ω</a:t>
                      </a:r>
                      <a:endParaRPr lang="en-GB" sz="2800" b="1" u="none" dirty="0">
                        <a:solidFill>
                          <a:srgbClr val="FF0000"/>
                        </a:solidFill>
                        <a:latin typeface="+mn-lt"/>
                      </a:endParaRPr>
                    </a:p>
                  </a:txBody>
                  <a:tcPr marT="45750" marB="45750" anchor="ctr">
                    <a:noFill/>
                  </a:tcPr>
                </a:tc>
                <a:extLst>
                  <a:ext uri="{0D108BD9-81ED-4DB2-BD59-A6C34878D82A}">
                    <a16:rowId xmlns:a16="http://schemas.microsoft.com/office/drawing/2014/main" val="10000"/>
                  </a:ext>
                </a:extLst>
              </a:tr>
            </a:tbl>
          </a:graphicData>
        </a:graphic>
      </p:graphicFrame>
      <p:sp>
        <p:nvSpPr>
          <p:cNvPr id="8" name="TextBox 7"/>
          <p:cNvSpPr txBox="1">
            <a:spLocks noChangeArrowheads="1"/>
          </p:cNvSpPr>
          <p:nvPr/>
        </p:nvSpPr>
        <p:spPr bwMode="auto">
          <a:xfrm>
            <a:off x="250825" y="404813"/>
            <a:ext cx="91440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r>
              <a:rPr lang="en-GB" altLang="en-US" sz="4200">
                <a:solidFill>
                  <a:srgbClr val="CC0000"/>
                </a:solidFill>
              </a:rPr>
              <a:t>Resistivity – cross sectional</a:t>
            </a:r>
            <a:br>
              <a:rPr lang="en-GB" altLang="en-US" sz="4200">
                <a:solidFill>
                  <a:srgbClr val="CC0000"/>
                </a:solidFill>
              </a:rPr>
            </a:br>
            <a:r>
              <a:rPr lang="en-GB" altLang="en-US" sz="4200">
                <a:solidFill>
                  <a:srgbClr val="CC0000"/>
                </a:solidFill>
              </a:rPr>
              <a:t>area of conductor</a:t>
            </a:r>
          </a:p>
        </p:txBody>
      </p:sp>
      <p:sp>
        <p:nvSpPr>
          <p:cNvPr id="19515" name="Line 9"/>
          <p:cNvSpPr>
            <a:spLocks noChangeShapeType="1"/>
          </p:cNvSpPr>
          <p:nvPr/>
        </p:nvSpPr>
        <p:spPr bwMode="auto">
          <a:xfrm>
            <a:off x="28575" y="1717675"/>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1000"/>
                                        <p:tgtEl>
                                          <p:spTgt spid="14"/>
                                        </p:tgtEl>
                                      </p:cBhvr>
                                    </p:animEffect>
                                    <p:anim calcmode="lin" valueType="num">
                                      <p:cBhvr>
                                        <p:cTn id="15" dur="1000" fill="hold"/>
                                        <p:tgtEl>
                                          <p:spTgt spid="14"/>
                                        </p:tgtEl>
                                        <p:attrNameLst>
                                          <p:attrName>ppt_x</p:attrName>
                                        </p:attrNameLst>
                                      </p:cBhvr>
                                      <p:tavLst>
                                        <p:tav tm="0">
                                          <p:val>
                                            <p:strVal val="#ppt_x"/>
                                          </p:val>
                                        </p:tav>
                                        <p:tav tm="100000">
                                          <p:val>
                                            <p:strVal val="#ppt_x"/>
                                          </p:val>
                                        </p:tav>
                                      </p:tavLst>
                                    </p:anim>
                                    <p:anim calcmode="lin" valueType="num">
                                      <p:cBhvr>
                                        <p:cTn id="1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1000"/>
                                        <p:tgtEl>
                                          <p:spTgt spid="15"/>
                                        </p:tgtEl>
                                      </p:cBhvr>
                                    </p:animEffect>
                                    <p:anim calcmode="lin" valueType="num">
                                      <p:cBhvr>
                                        <p:cTn id="22" dur="1000" fill="hold"/>
                                        <p:tgtEl>
                                          <p:spTgt spid="15"/>
                                        </p:tgtEl>
                                        <p:attrNameLst>
                                          <p:attrName>ppt_x</p:attrName>
                                        </p:attrNameLst>
                                      </p:cBhvr>
                                      <p:tavLst>
                                        <p:tav tm="0">
                                          <p:val>
                                            <p:strVal val="#ppt_x"/>
                                          </p:val>
                                        </p:tav>
                                        <p:tav tm="100000">
                                          <p:val>
                                            <p:strVal val="#ppt_x"/>
                                          </p:val>
                                        </p:tav>
                                      </p:tavLst>
                                    </p:anim>
                                    <p:anim calcmode="lin" valueType="num">
                                      <p:cBhvr>
                                        <p:cTn id="2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13" name="TextBox 12"/>
          <p:cNvSpPr txBox="1">
            <a:spLocks noChangeArrowheads="1"/>
          </p:cNvSpPr>
          <p:nvPr/>
        </p:nvSpPr>
        <p:spPr bwMode="auto">
          <a:xfrm>
            <a:off x="17463" y="549275"/>
            <a:ext cx="91440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r>
              <a:rPr lang="en-GB" altLang="en-US" sz="4400" dirty="0">
                <a:solidFill>
                  <a:srgbClr val="CC0000"/>
                </a:solidFill>
              </a:rPr>
              <a:t>Resistance – length of conductor</a:t>
            </a:r>
          </a:p>
        </p:txBody>
      </p:sp>
      <p:pic>
        <p:nvPicPr>
          <p:cNvPr id="15" name="Picture 14" descr="resistivity 0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7087" y="1433325"/>
            <a:ext cx="7489825" cy="93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p:cNvSpPr txBox="1">
            <a:spLocks noChangeArrowheads="1"/>
          </p:cNvSpPr>
          <p:nvPr/>
        </p:nvSpPr>
        <p:spPr bwMode="auto">
          <a:xfrm>
            <a:off x="17463" y="2502190"/>
            <a:ext cx="9143999"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r>
              <a:rPr lang="en-GB" altLang="en-US" sz="2800" dirty="0">
                <a:solidFill>
                  <a:srgbClr val="FF0000"/>
                </a:solidFill>
              </a:rPr>
              <a:t>L</a:t>
            </a:r>
            <a:r>
              <a:rPr lang="en-GB" altLang="en-US" sz="2800" baseline="-25000" dirty="0">
                <a:solidFill>
                  <a:srgbClr val="FF0000"/>
                </a:solidFill>
              </a:rPr>
              <a:t>M</a:t>
            </a:r>
            <a:r>
              <a:rPr lang="en-GB" altLang="en-US" sz="2800" dirty="0">
                <a:solidFill>
                  <a:srgbClr val="FF0000"/>
                </a:solidFill>
              </a:rPr>
              <a:t> = L</a:t>
            </a:r>
            <a:r>
              <a:rPr lang="en-GB" altLang="en-US" sz="2800" baseline="-25000" dirty="0">
                <a:solidFill>
                  <a:srgbClr val="FF0000"/>
                </a:solidFill>
              </a:rPr>
              <a:t>1</a:t>
            </a:r>
            <a:r>
              <a:rPr lang="en-GB" altLang="en-US" sz="2800" dirty="0">
                <a:solidFill>
                  <a:srgbClr val="FF0000"/>
                </a:solidFill>
              </a:rPr>
              <a:t> + L</a:t>
            </a:r>
            <a:r>
              <a:rPr lang="en-GB" altLang="en-US" sz="2800" baseline="-25000" dirty="0">
                <a:solidFill>
                  <a:srgbClr val="FF0000"/>
                </a:solidFill>
              </a:rPr>
              <a:t>2</a:t>
            </a:r>
            <a:r>
              <a:rPr lang="en-GB" altLang="en-US" sz="2800" dirty="0">
                <a:solidFill>
                  <a:srgbClr val="FF0000"/>
                </a:solidFill>
              </a:rPr>
              <a:t> + L</a:t>
            </a:r>
            <a:r>
              <a:rPr lang="en-GB" altLang="en-US" sz="2800" baseline="-25000" dirty="0">
                <a:solidFill>
                  <a:srgbClr val="FF0000"/>
                </a:solidFill>
              </a:rPr>
              <a:t>3</a:t>
            </a:r>
            <a:r>
              <a:rPr lang="en-GB" altLang="en-US" sz="2800" dirty="0">
                <a:solidFill>
                  <a:srgbClr val="FF0000"/>
                </a:solidFill>
              </a:rPr>
              <a:t> + L</a:t>
            </a:r>
            <a:r>
              <a:rPr lang="en-GB" altLang="en-US" sz="2800" baseline="-25000" dirty="0">
                <a:solidFill>
                  <a:srgbClr val="FF0000"/>
                </a:solidFill>
              </a:rPr>
              <a:t>4</a:t>
            </a:r>
          </a:p>
        </p:txBody>
      </p:sp>
      <p:pic>
        <p:nvPicPr>
          <p:cNvPr id="17" name="Picture 16" descr="resistivity 02.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43780" y="3113863"/>
            <a:ext cx="7091363" cy="161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7"/>
          <p:cNvSpPr txBox="1">
            <a:spLocks noChangeArrowheads="1"/>
          </p:cNvSpPr>
          <p:nvPr/>
        </p:nvSpPr>
        <p:spPr bwMode="auto">
          <a:xfrm>
            <a:off x="-14776" y="5028986"/>
            <a:ext cx="91440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r>
              <a:rPr lang="en-GB" altLang="en-US" sz="2800" dirty="0">
                <a:solidFill>
                  <a:srgbClr val="FF0000"/>
                </a:solidFill>
              </a:rPr>
              <a:t>R</a:t>
            </a:r>
            <a:r>
              <a:rPr lang="en-GB" altLang="en-US" sz="2800" baseline="-25000" dirty="0">
                <a:solidFill>
                  <a:srgbClr val="FF0000"/>
                </a:solidFill>
              </a:rPr>
              <a:t>T</a:t>
            </a:r>
            <a:r>
              <a:rPr lang="en-GB" altLang="en-US" sz="2800" dirty="0">
                <a:solidFill>
                  <a:srgbClr val="FF0000"/>
                </a:solidFill>
              </a:rPr>
              <a:t> = R</a:t>
            </a:r>
            <a:r>
              <a:rPr lang="en-GB" altLang="en-US" sz="2800" baseline="-25000" dirty="0">
                <a:solidFill>
                  <a:srgbClr val="FF0000"/>
                </a:solidFill>
              </a:rPr>
              <a:t>1</a:t>
            </a:r>
            <a:r>
              <a:rPr lang="en-GB" altLang="en-US" sz="2800" dirty="0">
                <a:solidFill>
                  <a:srgbClr val="FF0000"/>
                </a:solidFill>
              </a:rPr>
              <a:t> + R</a:t>
            </a:r>
            <a:r>
              <a:rPr lang="en-GB" altLang="en-US" sz="2800" baseline="-25000" dirty="0">
                <a:solidFill>
                  <a:srgbClr val="FF0000"/>
                </a:solidFill>
              </a:rPr>
              <a:t>2</a:t>
            </a:r>
            <a:r>
              <a:rPr lang="en-GB" altLang="en-US" sz="2800" dirty="0">
                <a:solidFill>
                  <a:srgbClr val="FF0000"/>
                </a:solidFill>
              </a:rPr>
              <a:t> + R</a:t>
            </a:r>
            <a:r>
              <a:rPr lang="en-GB" altLang="en-US" sz="2800" baseline="-25000" dirty="0">
                <a:solidFill>
                  <a:srgbClr val="FF0000"/>
                </a:solidFill>
              </a:rPr>
              <a:t>3</a:t>
            </a:r>
            <a:r>
              <a:rPr lang="en-GB" altLang="en-US" sz="2800" dirty="0">
                <a:solidFill>
                  <a:srgbClr val="FF0000"/>
                </a:solidFill>
              </a:rPr>
              <a:t> + R</a:t>
            </a:r>
            <a:r>
              <a:rPr lang="en-GB" altLang="en-US" sz="2800" baseline="-25000" dirty="0">
                <a:solidFill>
                  <a:srgbClr val="FF0000"/>
                </a:solidFill>
              </a:rPr>
              <a:t>4</a:t>
            </a:r>
          </a:p>
        </p:txBody>
      </p:sp>
      <p:graphicFrame>
        <p:nvGraphicFramePr>
          <p:cNvPr id="19" name="Table 18"/>
          <p:cNvGraphicFramePr>
            <a:graphicFrameLocks noGrp="1"/>
          </p:cNvGraphicFramePr>
          <p:nvPr>
            <p:extLst>
              <p:ext uri="{D42A27DB-BD31-4B8C-83A1-F6EECF244321}">
                <p14:modId xmlns:p14="http://schemas.microsoft.com/office/powerpoint/2010/main" val="383965879"/>
              </p:ext>
            </p:extLst>
          </p:nvPr>
        </p:nvGraphicFramePr>
        <p:xfrm>
          <a:off x="0" y="5848735"/>
          <a:ext cx="9144000" cy="741363"/>
        </p:xfrm>
        <a:graphic>
          <a:graphicData uri="http://schemas.openxmlformats.org/drawingml/2006/table">
            <a:tbl>
              <a:tblPr/>
              <a:tblGrid>
                <a:gridCol w="4068762">
                  <a:extLst>
                    <a:ext uri="{9D8B030D-6E8A-4147-A177-3AD203B41FA5}">
                      <a16:colId xmlns:a16="http://schemas.microsoft.com/office/drawing/2014/main" val="20000"/>
                    </a:ext>
                  </a:extLst>
                </a:gridCol>
                <a:gridCol w="1079500">
                  <a:extLst>
                    <a:ext uri="{9D8B030D-6E8A-4147-A177-3AD203B41FA5}">
                      <a16:colId xmlns:a16="http://schemas.microsoft.com/office/drawing/2014/main" val="20001"/>
                    </a:ext>
                  </a:extLst>
                </a:gridCol>
                <a:gridCol w="3995738">
                  <a:extLst>
                    <a:ext uri="{9D8B030D-6E8A-4147-A177-3AD203B41FA5}">
                      <a16:colId xmlns:a16="http://schemas.microsoft.com/office/drawing/2014/main" val="20002"/>
                    </a:ext>
                  </a:extLst>
                </a:gridCol>
              </a:tblGrid>
              <a:tr h="741363">
                <a:tc>
                  <a:txBody>
                    <a:bodyPr/>
                    <a:lstStyle>
                      <a:lvl1pPr eaLnBrk="0" hangingPunct="0">
                        <a:spcBef>
                          <a:spcPct val="20000"/>
                        </a:spcBef>
                        <a:defRPr sz="2800">
                          <a:solidFill>
                            <a:schemeClr val="tx1"/>
                          </a:solidFill>
                          <a:latin typeface="Arial" charset="0"/>
                        </a:defRPr>
                      </a:lvl1pPr>
                      <a:lvl2pPr marL="742950" indent="-285750" eaLnBrk="0" hangingPunct="0">
                        <a:spcBef>
                          <a:spcPct val="20000"/>
                        </a:spcBef>
                        <a:defRPr sz="2400">
                          <a:solidFill>
                            <a:schemeClr val="tx1"/>
                          </a:solidFill>
                          <a:latin typeface="Arial" charset="0"/>
                        </a:defRPr>
                      </a:lvl2pPr>
                      <a:lvl3pPr marL="1143000" indent="-228600" eaLnBrk="0" hangingPunct="0">
                        <a:spcBef>
                          <a:spcPct val="20000"/>
                        </a:spcBef>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GB" altLang="en-US" sz="4000" b="1" i="0" u="none" strike="noStrike" cap="none" normalizeH="0" baseline="0">
                          <a:ln>
                            <a:noFill/>
                          </a:ln>
                          <a:solidFill>
                            <a:srgbClr val="FF0000"/>
                          </a:solidFill>
                          <a:effectLst/>
                          <a:latin typeface="Arial" charset="0"/>
                        </a:rPr>
                        <a:t>R</a:t>
                      </a:r>
                      <a:endParaRPr kumimoji="0" lang="en-GB" altLang="en-US" sz="4000" b="1" i="0" u="none" strike="noStrike" cap="none" normalizeH="0" baseline="-25000">
                        <a:ln>
                          <a:noFill/>
                        </a:ln>
                        <a:solidFill>
                          <a:srgbClr val="FF0000"/>
                        </a:solidFill>
                        <a:effectLst/>
                        <a:latin typeface="Arial" charset="0"/>
                      </a:endParaRPr>
                    </a:p>
                  </a:txBody>
                  <a:tcPr anchor="ctr" horzOverflow="overflow">
                    <a:lnL>
                      <a:noFill/>
                    </a:lnL>
                    <a:lnR>
                      <a:noFill/>
                    </a:lnR>
                    <a:lnT>
                      <a:noFill/>
                    </a:lnT>
                    <a:lnB>
                      <a:noFill/>
                    </a:lnB>
                    <a:lnTlToBr>
                      <a:noFill/>
                    </a:lnTlToBr>
                    <a:lnBlToTr>
                      <a:noFill/>
                    </a:lnBlToTr>
                    <a:solidFill>
                      <a:srgbClr val="D9D9D9"/>
                    </a:solidFill>
                  </a:tcPr>
                </a:tc>
                <a:tc>
                  <a:txBody>
                    <a:bodyPr/>
                    <a:lstStyle>
                      <a:lvl1pPr eaLnBrk="0" hangingPunct="0">
                        <a:spcBef>
                          <a:spcPct val="20000"/>
                        </a:spcBef>
                        <a:defRPr sz="2800">
                          <a:solidFill>
                            <a:schemeClr val="tx1"/>
                          </a:solidFill>
                          <a:latin typeface="Arial" charset="0"/>
                        </a:defRPr>
                      </a:lvl1pPr>
                      <a:lvl2pPr marL="742950" indent="-285750" eaLnBrk="0" hangingPunct="0">
                        <a:spcBef>
                          <a:spcPct val="20000"/>
                        </a:spcBef>
                        <a:defRPr sz="2400">
                          <a:solidFill>
                            <a:schemeClr val="tx1"/>
                          </a:solidFill>
                          <a:latin typeface="Arial" charset="0"/>
                        </a:defRPr>
                      </a:lvl2pPr>
                      <a:lvl3pPr marL="1143000" indent="-228600" eaLnBrk="0" hangingPunct="0">
                        <a:spcBef>
                          <a:spcPct val="20000"/>
                        </a:spcBef>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l-GR" altLang="en-US" sz="4000" b="1" i="0" u="none" strike="noStrike" cap="none" normalizeH="0" baseline="0" dirty="0">
                          <a:ln>
                            <a:noFill/>
                          </a:ln>
                          <a:solidFill>
                            <a:srgbClr val="FF0000"/>
                          </a:solidFill>
                          <a:effectLst/>
                          <a:latin typeface="Cambria Math" pitchFamily="18" charset="0"/>
                          <a:ea typeface="Cambria Math" pitchFamily="18" charset="0"/>
                          <a:cs typeface="Cambria Math" pitchFamily="18" charset="0"/>
                        </a:rPr>
                        <a:t>∝</a:t>
                      </a:r>
                      <a:endParaRPr kumimoji="0" lang="en-GB" altLang="en-US" sz="4000" b="1" i="0" u="none" strike="noStrike" cap="none" normalizeH="0" baseline="0" dirty="0">
                        <a:ln>
                          <a:noFill/>
                        </a:ln>
                        <a:solidFill>
                          <a:srgbClr val="FF0000"/>
                        </a:solidFill>
                        <a:effectLst/>
                        <a:latin typeface="Arial" charset="0"/>
                      </a:endParaRPr>
                    </a:p>
                  </a:txBody>
                  <a:tcPr anchor="ctr" horzOverflow="overflow">
                    <a:lnL>
                      <a:noFill/>
                    </a:lnL>
                    <a:lnR>
                      <a:noFill/>
                    </a:lnR>
                    <a:lnT>
                      <a:noFill/>
                    </a:lnT>
                    <a:lnB>
                      <a:noFill/>
                    </a:lnB>
                    <a:lnTlToBr>
                      <a:noFill/>
                    </a:lnTlToBr>
                    <a:lnBlToTr>
                      <a:noFill/>
                    </a:lnBlToTr>
                    <a:solidFill>
                      <a:srgbClr val="D9D9D9"/>
                    </a:solidFill>
                  </a:tcPr>
                </a:tc>
                <a:tc>
                  <a:txBody>
                    <a:bodyPr/>
                    <a:lstStyle>
                      <a:lvl1pPr eaLnBrk="0" hangingPunct="0">
                        <a:spcBef>
                          <a:spcPct val="20000"/>
                        </a:spcBef>
                        <a:defRPr sz="2800">
                          <a:solidFill>
                            <a:schemeClr val="tx1"/>
                          </a:solidFill>
                          <a:latin typeface="Arial" charset="0"/>
                        </a:defRPr>
                      </a:lvl1pPr>
                      <a:lvl2pPr marL="742950" indent="-285750" eaLnBrk="0" hangingPunct="0">
                        <a:spcBef>
                          <a:spcPct val="20000"/>
                        </a:spcBef>
                        <a:defRPr sz="2400">
                          <a:solidFill>
                            <a:schemeClr val="tx1"/>
                          </a:solidFill>
                          <a:latin typeface="Arial" charset="0"/>
                        </a:defRPr>
                      </a:lvl2pPr>
                      <a:lvl3pPr marL="1143000" indent="-228600" eaLnBrk="0" hangingPunct="0">
                        <a:spcBef>
                          <a:spcPct val="20000"/>
                        </a:spcBef>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4000" b="1" i="0" u="none" strike="noStrike" cap="none" normalizeH="0" baseline="0" dirty="0">
                          <a:ln>
                            <a:noFill/>
                          </a:ln>
                          <a:solidFill>
                            <a:srgbClr val="FF0000"/>
                          </a:solidFill>
                          <a:effectLst/>
                          <a:latin typeface="Arial" charset="0"/>
                        </a:rPr>
                        <a:t>L</a:t>
                      </a:r>
                    </a:p>
                  </a:txBody>
                  <a:tcPr anchor="ctr" horzOverflow="overflow">
                    <a:lnL>
                      <a:noFill/>
                    </a:lnL>
                    <a:lnR>
                      <a:noFill/>
                    </a:lnR>
                    <a:lnT>
                      <a:noFill/>
                    </a:lnT>
                    <a:lnB>
                      <a:noFill/>
                    </a:lnB>
                    <a:lnTlToBr>
                      <a:noFill/>
                    </a:lnTlToBr>
                    <a:lnBlToTr>
                      <a:noFill/>
                    </a:lnBlToTr>
                    <a:solidFill>
                      <a:srgbClr val="D9D9D9"/>
                    </a:solidFill>
                  </a:tcPr>
                </a:tc>
                <a:extLst>
                  <a:ext uri="{0D108BD9-81ED-4DB2-BD59-A6C34878D82A}">
                    <a16:rowId xmlns:a16="http://schemas.microsoft.com/office/drawing/2014/main" val="10000"/>
                  </a:ext>
                </a:extLst>
              </a:tr>
            </a:tbl>
          </a:graphicData>
        </a:graphic>
      </p:graphicFrame>
      <p:sp>
        <p:nvSpPr>
          <p:cNvPr id="6156" name="Line 9"/>
          <p:cNvSpPr>
            <a:spLocks noChangeShapeType="1"/>
          </p:cNvSpPr>
          <p:nvPr/>
        </p:nvSpPr>
        <p:spPr bwMode="auto">
          <a:xfrm>
            <a:off x="17463" y="1317625"/>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9" name="Rectangle 8"/>
          <p:cNvSpPr/>
          <p:nvPr/>
        </p:nvSpPr>
        <p:spPr>
          <a:xfrm>
            <a:off x="0" y="1145907"/>
            <a:ext cx="9144000" cy="1938992"/>
          </a:xfrm>
          <a:prstGeom prst="rect">
            <a:avLst/>
          </a:prstGeom>
        </p:spPr>
        <p:txBody>
          <a:bodyPr>
            <a:spAutoFit/>
          </a:bodyPr>
          <a:lstStyle/>
          <a:p>
            <a:pPr>
              <a:defRPr/>
            </a:pPr>
            <a:r>
              <a:rPr lang="en-GB" sz="2400" dirty="0">
                <a:solidFill>
                  <a:schemeClr val="accent4"/>
                </a:solidFill>
                <a:cs typeface="+mn-cs"/>
              </a:rPr>
              <a:t>As we have demonstrated in this lesson, the conductors themselves will have resistance and, like any resistance will affect the current flow and voltage drop in the circuit. The magnitude of the volt drop will not only depend on the resistance of the cable but also the amount of current being drawn by the load.</a:t>
            </a:r>
          </a:p>
        </p:txBody>
      </p:sp>
      <p:sp>
        <p:nvSpPr>
          <p:cNvPr id="8" name="TextBox 7"/>
          <p:cNvSpPr txBox="1">
            <a:spLocks noChangeArrowheads="1"/>
          </p:cNvSpPr>
          <p:nvPr/>
        </p:nvSpPr>
        <p:spPr bwMode="auto">
          <a:xfrm>
            <a:off x="1" y="404813"/>
            <a:ext cx="91440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r>
              <a:rPr lang="en-GB" altLang="en-US" sz="4200" dirty="0">
                <a:solidFill>
                  <a:srgbClr val="CC0000"/>
                </a:solidFill>
              </a:rPr>
              <a:t>Voltage drop</a:t>
            </a:r>
          </a:p>
        </p:txBody>
      </p:sp>
      <p:sp>
        <p:nvSpPr>
          <p:cNvPr id="19515" name="Line 9"/>
          <p:cNvSpPr>
            <a:spLocks noChangeShapeType="1"/>
          </p:cNvSpPr>
          <p:nvPr/>
        </p:nvSpPr>
        <p:spPr bwMode="auto">
          <a:xfrm>
            <a:off x="0" y="1143477"/>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extLst>
      <p:ext uri="{BB962C8B-B14F-4D97-AF65-F5344CB8AC3E}">
        <p14:creationId xmlns:p14="http://schemas.microsoft.com/office/powerpoint/2010/main" val="12766557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9" name="Rectangle 8"/>
          <p:cNvSpPr/>
          <p:nvPr/>
        </p:nvSpPr>
        <p:spPr>
          <a:xfrm>
            <a:off x="0" y="1145907"/>
            <a:ext cx="9144000" cy="1938992"/>
          </a:xfrm>
          <a:prstGeom prst="rect">
            <a:avLst/>
          </a:prstGeom>
        </p:spPr>
        <p:txBody>
          <a:bodyPr>
            <a:spAutoFit/>
          </a:bodyPr>
          <a:lstStyle/>
          <a:p>
            <a:r>
              <a:rPr lang="en-GB" sz="2400" b="1" dirty="0"/>
              <a:t>Example 10</a:t>
            </a:r>
            <a:endParaRPr lang="en-GB" sz="2400" dirty="0"/>
          </a:p>
          <a:p>
            <a:r>
              <a:rPr lang="en-GB" sz="2400" dirty="0"/>
              <a:t>A load with a resistance of 23</a:t>
            </a:r>
            <a:r>
              <a:rPr lang="en-GB" sz="2400" dirty="0">
                <a:sym typeface="Symbol" panose="05050102010706020507" pitchFamily="18" charset="2"/>
              </a:rPr>
              <a:t></a:t>
            </a:r>
            <a:r>
              <a:rPr lang="en-GB" sz="2400" dirty="0"/>
              <a:t> is connected to 230V supply with a cable that has a total resistance of 0.7</a:t>
            </a:r>
            <a:r>
              <a:rPr lang="en-GB" sz="2400" dirty="0">
                <a:sym typeface="Symbol" panose="05050102010706020507" pitchFamily="18" charset="2"/>
              </a:rPr>
              <a:t></a:t>
            </a:r>
            <a:r>
              <a:rPr lang="en-GB" sz="2400" dirty="0"/>
              <a:t>. Calculate:</a:t>
            </a:r>
          </a:p>
          <a:p>
            <a:pPr lvl="0"/>
            <a:r>
              <a:rPr lang="en-GB" sz="2400" dirty="0"/>
              <a:t>The voltage drop in the cable,</a:t>
            </a:r>
          </a:p>
          <a:p>
            <a:pPr lvl="0"/>
            <a:r>
              <a:rPr lang="en-GB" sz="2400" dirty="0"/>
              <a:t>The voltage that will appear across the load.</a:t>
            </a:r>
          </a:p>
        </p:txBody>
      </p:sp>
      <p:sp>
        <p:nvSpPr>
          <p:cNvPr id="8" name="TextBox 7"/>
          <p:cNvSpPr txBox="1">
            <a:spLocks noChangeArrowheads="1"/>
          </p:cNvSpPr>
          <p:nvPr/>
        </p:nvSpPr>
        <p:spPr bwMode="auto">
          <a:xfrm>
            <a:off x="1" y="404813"/>
            <a:ext cx="91440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r>
              <a:rPr lang="en-GB" altLang="en-US" sz="4200" dirty="0">
                <a:solidFill>
                  <a:srgbClr val="CC0000"/>
                </a:solidFill>
              </a:rPr>
              <a:t>Voltage drop</a:t>
            </a:r>
          </a:p>
        </p:txBody>
      </p:sp>
      <p:sp>
        <p:nvSpPr>
          <p:cNvPr id="19515" name="Line 9"/>
          <p:cNvSpPr>
            <a:spLocks noChangeShapeType="1"/>
          </p:cNvSpPr>
          <p:nvPr/>
        </p:nvSpPr>
        <p:spPr bwMode="auto">
          <a:xfrm>
            <a:off x="0" y="1143477"/>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pic>
        <p:nvPicPr>
          <p:cNvPr id="3" name="Picture 2">
            <a:extLst>
              <a:ext uri="{FF2B5EF4-FFF2-40B4-BE49-F238E27FC236}">
                <a16:creationId xmlns:a16="http://schemas.microsoft.com/office/drawing/2014/main" id="{E241D81B-6A62-48FC-9BCC-4D2DF8777395}"/>
              </a:ext>
            </a:extLst>
          </p:cNvPr>
          <p:cNvPicPr>
            <a:picLocks noChangeAspect="1"/>
          </p:cNvPicPr>
          <p:nvPr/>
        </p:nvPicPr>
        <p:blipFill>
          <a:blip r:embed="rId2"/>
          <a:stretch>
            <a:fillRect/>
          </a:stretch>
        </p:blipFill>
        <p:spPr>
          <a:xfrm>
            <a:off x="995362" y="3429000"/>
            <a:ext cx="7153275" cy="2219325"/>
          </a:xfrm>
          <a:prstGeom prst="rect">
            <a:avLst/>
          </a:prstGeom>
        </p:spPr>
      </p:pic>
    </p:spTree>
    <p:extLst>
      <p:ext uri="{BB962C8B-B14F-4D97-AF65-F5344CB8AC3E}">
        <p14:creationId xmlns:p14="http://schemas.microsoft.com/office/powerpoint/2010/main" val="1858694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9" name="Rectangle 8"/>
          <p:cNvSpPr/>
          <p:nvPr/>
        </p:nvSpPr>
        <p:spPr>
          <a:xfrm>
            <a:off x="0" y="1145907"/>
            <a:ext cx="9144000" cy="1938992"/>
          </a:xfrm>
          <a:prstGeom prst="rect">
            <a:avLst/>
          </a:prstGeom>
        </p:spPr>
        <p:txBody>
          <a:bodyPr>
            <a:spAutoFit/>
          </a:bodyPr>
          <a:lstStyle/>
          <a:p>
            <a:r>
              <a:rPr lang="en-GB" sz="2400" b="1" dirty="0"/>
              <a:t>Example 10</a:t>
            </a:r>
            <a:endParaRPr lang="en-GB" sz="2400" dirty="0"/>
          </a:p>
          <a:p>
            <a:r>
              <a:rPr lang="en-GB" sz="2400" dirty="0"/>
              <a:t>A load with a resistance of 23</a:t>
            </a:r>
            <a:r>
              <a:rPr lang="en-GB" sz="2400" dirty="0">
                <a:sym typeface="Symbol" panose="05050102010706020507" pitchFamily="18" charset="2"/>
              </a:rPr>
              <a:t></a:t>
            </a:r>
            <a:r>
              <a:rPr lang="en-GB" sz="2400" dirty="0"/>
              <a:t> is connected to 230V supply with a cable that has a total resistance of 0.7</a:t>
            </a:r>
            <a:r>
              <a:rPr lang="en-GB" sz="2400" dirty="0">
                <a:sym typeface="Symbol" panose="05050102010706020507" pitchFamily="18" charset="2"/>
              </a:rPr>
              <a:t></a:t>
            </a:r>
            <a:r>
              <a:rPr lang="en-GB" sz="2400" dirty="0"/>
              <a:t>. Calculate:</a:t>
            </a:r>
          </a:p>
          <a:p>
            <a:pPr lvl="0"/>
            <a:r>
              <a:rPr lang="en-GB" sz="2400" dirty="0"/>
              <a:t>The voltage drop in the cable,</a:t>
            </a:r>
          </a:p>
          <a:p>
            <a:pPr lvl="0"/>
            <a:r>
              <a:rPr lang="en-GB" sz="2400" dirty="0"/>
              <a:t>The voltage that will appear across the load.</a:t>
            </a:r>
          </a:p>
        </p:txBody>
      </p:sp>
      <p:sp>
        <p:nvSpPr>
          <p:cNvPr id="8" name="TextBox 7"/>
          <p:cNvSpPr txBox="1">
            <a:spLocks noChangeArrowheads="1"/>
          </p:cNvSpPr>
          <p:nvPr/>
        </p:nvSpPr>
        <p:spPr bwMode="auto">
          <a:xfrm>
            <a:off x="1" y="404813"/>
            <a:ext cx="91440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r>
              <a:rPr lang="en-GB" altLang="en-US" sz="4200" dirty="0">
                <a:solidFill>
                  <a:srgbClr val="CC0000"/>
                </a:solidFill>
              </a:rPr>
              <a:t>Voltage drop</a:t>
            </a:r>
          </a:p>
        </p:txBody>
      </p:sp>
      <p:sp>
        <p:nvSpPr>
          <p:cNvPr id="19515" name="Line 9"/>
          <p:cNvSpPr>
            <a:spLocks noChangeShapeType="1"/>
          </p:cNvSpPr>
          <p:nvPr/>
        </p:nvSpPr>
        <p:spPr bwMode="auto">
          <a:xfrm>
            <a:off x="0" y="1143477"/>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pic>
        <p:nvPicPr>
          <p:cNvPr id="2" name="Picture 1">
            <a:extLst>
              <a:ext uri="{FF2B5EF4-FFF2-40B4-BE49-F238E27FC236}">
                <a16:creationId xmlns:a16="http://schemas.microsoft.com/office/drawing/2014/main" id="{5AC3FDB1-8133-4D82-B2E2-CC315910CBB2}"/>
              </a:ext>
            </a:extLst>
          </p:cNvPr>
          <p:cNvPicPr>
            <a:picLocks noChangeAspect="1"/>
          </p:cNvPicPr>
          <p:nvPr/>
        </p:nvPicPr>
        <p:blipFill>
          <a:blip r:embed="rId2"/>
          <a:stretch>
            <a:fillRect/>
          </a:stretch>
        </p:blipFill>
        <p:spPr>
          <a:xfrm>
            <a:off x="1109662" y="3284984"/>
            <a:ext cx="6924675" cy="1847850"/>
          </a:xfrm>
          <a:prstGeom prst="rect">
            <a:avLst/>
          </a:prstGeom>
        </p:spPr>
      </p:pic>
    </p:spTree>
    <p:extLst>
      <p:ext uri="{BB962C8B-B14F-4D97-AF65-F5344CB8AC3E}">
        <p14:creationId xmlns:p14="http://schemas.microsoft.com/office/powerpoint/2010/main" val="294493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9" name="Rectangle 8"/>
          <p:cNvSpPr/>
          <p:nvPr/>
        </p:nvSpPr>
        <p:spPr>
          <a:xfrm>
            <a:off x="0" y="1145907"/>
            <a:ext cx="9144000" cy="1938992"/>
          </a:xfrm>
          <a:prstGeom prst="rect">
            <a:avLst/>
          </a:prstGeom>
        </p:spPr>
        <p:txBody>
          <a:bodyPr>
            <a:spAutoFit/>
          </a:bodyPr>
          <a:lstStyle/>
          <a:p>
            <a:r>
              <a:rPr lang="en-GB" sz="2400" b="1" dirty="0"/>
              <a:t>Example 10</a:t>
            </a:r>
            <a:endParaRPr lang="en-GB" sz="2400" dirty="0"/>
          </a:p>
          <a:p>
            <a:r>
              <a:rPr lang="en-GB" sz="2400" dirty="0"/>
              <a:t>A load with a resistance of 23</a:t>
            </a:r>
            <a:r>
              <a:rPr lang="en-GB" sz="2400" dirty="0">
                <a:sym typeface="Symbol" panose="05050102010706020507" pitchFamily="18" charset="2"/>
              </a:rPr>
              <a:t></a:t>
            </a:r>
            <a:r>
              <a:rPr lang="en-GB" sz="2400" dirty="0"/>
              <a:t> is connected to 230V supply with a cable that has a total resistance of 0.7</a:t>
            </a:r>
            <a:r>
              <a:rPr lang="en-GB" sz="2400" dirty="0">
                <a:sym typeface="Symbol" panose="05050102010706020507" pitchFamily="18" charset="2"/>
              </a:rPr>
              <a:t></a:t>
            </a:r>
            <a:r>
              <a:rPr lang="en-GB" sz="2400" dirty="0"/>
              <a:t>. Calculate:</a:t>
            </a:r>
          </a:p>
          <a:p>
            <a:pPr lvl="0"/>
            <a:r>
              <a:rPr lang="en-GB" sz="2400" dirty="0"/>
              <a:t>The voltage drop in the cable,</a:t>
            </a:r>
          </a:p>
          <a:p>
            <a:pPr lvl="0"/>
            <a:r>
              <a:rPr lang="en-GB" sz="2400" dirty="0"/>
              <a:t>The voltage that will appear across the load.</a:t>
            </a:r>
          </a:p>
        </p:txBody>
      </p:sp>
      <p:sp>
        <p:nvSpPr>
          <p:cNvPr id="8" name="TextBox 7"/>
          <p:cNvSpPr txBox="1">
            <a:spLocks noChangeArrowheads="1"/>
          </p:cNvSpPr>
          <p:nvPr/>
        </p:nvSpPr>
        <p:spPr bwMode="auto">
          <a:xfrm>
            <a:off x="1" y="404813"/>
            <a:ext cx="91440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r>
              <a:rPr lang="en-GB" altLang="en-US" sz="4200" dirty="0">
                <a:solidFill>
                  <a:srgbClr val="CC0000"/>
                </a:solidFill>
              </a:rPr>
              <a:t>Voltage drop</a:t>
            </a:r>
          </a:p>
        </p:txBody>
      </p:sp>
      <p:sp>
        <p:nvSpPr>
          <p:cNvPr id="19515" name="Line 9"/>
          <p:cNvSpPr>
            <a:spLocks noChangeShapeType="1"/>
          </p:cNvSpPr>
          <p:nvPr/>
        </p:nvSpPr>
        <p:spPr bwMode="auto">
          <a:xfrm>
            <a:off x="0" y="1143477"/>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pic>
        <p:nvPicPr>
          <p:cNvPr id="3" name="Picture 2">
            <a:extLst>
              <a:ext uri="{FF2B5EF4-FFF2-40B4-BE49-F238E27FC236}">
                <a16:creationId xmlns:a16="http://schemas.microsoft.com/office/drawing/2014/main" id="{516F6BCF-5F1A-41AC-AFC7-BE8641C36422}"/>
              </a:ext>
            </a:extLst>
          </p:cNvPr>
          <p:cNvPicPr>
            <a:picLocks noChangeAspect="1"/>
          </p:cNvPicPr>
          <p:nvPr/>
        </p:nvPicPr>
        <p:blipFill>
          <a:blip r:embed="rId2"/>
          <a:stretch>
            <a:fillRect/>
          </a:stretch>
        </p:blipFill>
        <p:spPr>
          <a:xfrm>
            <a:off x="762000" y="3356992"/>
            <a:ext cx="7620000" cy="1666875"/>
          </a:xfrm>
          <a:prstGeom prst="rect">
            <a:avLst/>
          </a:prstGeom>
        </p:spPr>
      </p:pic>
    </p:spTree>
    <p:extLst>
      <p:ext uri="{BB962C8B-B14F-4D97-AF65-F5344CB8AC3E}">
        <p14:creationId xmlns:p14="http://schemas.microsoft.com/office/powerpoint/2010/main" val="13869304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white">
          <a:xfrm>
            <a:off x="0" y="1474788"/>
            <a:ext cx="9144000" cy="5383212"/>
          </a:xfrm>
          <a:prstGeom prst="rect">
            <a:avLst/>
          </a:prstGeom>
          <a:solidFill>
            <a:srgbClr val="CC0000">
              <a:alpha val="7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n-GB" altLang="en-US" sz="1800"/>
              <a:t> </a:t>
            </a:r>
          </a:p>
        </p:txBody>
      </p:sp>
      <p:sp>
        <p:nvSpPr>
          <p:cNvPr id="20483" name="Rectangle 3"/>
          <p:cNvSpPr>
            <a:spLocks noGrp="1" noChangeArrowheads="1"/>
          </p:cNvSpPr>
          <p:nvPr>
            <p:ph type="body" idx="1"/>
          </p:nvPr>
        </p:nvSpPr>
        <p:spPr>
          <a:xfrm>
            <a:off x="-1" y="1474788"/>
            <a:ext cx="9144001" cy="5383212"/>
          </a:xfrm>
        </p:spPr>
        <p:txBody>
          <a:bodyPr lIns="360000" rIns="360000" anchor="ctr" anchorCtr="1"/>
          <a:lstStyle/>
          <a:p>
            <a:pPr eaLnBrk="1" hangingPunct="1">
              <a:lnSpc>
                <a:spcPct val="80000"/>
              </a:lnSpc>
              <a:spcBef>
                <a:spcPct val="0"/>
              </a:spcBef>
              <a:buFontTx/>
              <a:buNone/>
            </a:pPr>
            <a:r>
              <a:rPr lang="en-GB" altLang="en-US" sz="4400" b="1" dirty="0">
                <a:solidFill>
                  <a:schemeClr val="bg1"/>
                </a:solidFill>
              </a:rPr>
              <a:t>The End</a:t>
            </a:r>
          </a:p>
        </p:txBody>
      </p:sp>
      <p:sp>
        <p:nvSpPr>
          <p:cNvPr id="20484" name="Rectangle 4"/>
          <p:cNvSpPr>
            <a:spLocks noChangeArrowheads="1"/>
          </p:cNvSpPr>
          <p:nvPr/>
        </p:nvSpPr>
        <p:spPr bwMode="auto">
          <a:xfrm>
            <a:off x="0" y="692150"/>
            <a:ext cx="9144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0" rIns="36000" bIns="36000" anchor="ct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r>
              <a:rPr lang="en-GB" altLang="en-US" sz="2400" b="1">
                <a:solidFill>
                  <a:srgbClr val="FF0000"/>
                </a:solidFill>
              </a:rPr>
              <a:t>Unit 202: Principles of electrical science</a:t>
            </a:r>
            <a:endParaRPr lang="en-US" altLang="en-US" sz="2400" b="1">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9" name="Rectangle 8"/>
          <p:cNvSpPr/>
          <p:nvPr/>
        </p:nvSpPr>
        <p:spPr>
          <a:xfrm>
            <a:off x="34925" y="1836738"/>
            <a:ext cx="9144000" cy="830262"/>
          </a:xfrm>
          <a:prstGeom prst="rect">
            <a:avLst/>
          </a:prstGeom>
        </p:spPr>
        <p:txBody>
          <a:bodyPr>
            <a:spAutoFit/>
          </a:bodyPr>
          <a:lstStyle/>
          <a:p>
            <a:pPr>
              <a:defRPr/>
            </a:pPr>
            <a:r>
              <a:rPr lang="en-GB" sz="2400" b="1" dirty="0">
                <a:solidFill>
                  <a:schemeClr val="accent4"/>
                </a:solidFill>
                <a:cs typeface="+mn-cs"/>
              </a:rPr>
              <a:t>EXAMPLE 1. </a:t>
            </a:r>
            <a:r>
              <a:rPr lang="en-GB" sz="2400" dirty="0">
                <a:solidFill>
                  <a:schemeClr val="accent4"/>
                </a:solidFill>
                <a:cs typeface="+mn-cs"/>
              </a:rPr>
              <a:t>If a cable has a resistance of 0.15</a:t>
            </a:r>
            <a:r>
              <a:rPr lang="en-GB" sz="2400" dirty="0">
                <a:solidFill>
                  <a:schemeClr val="accent4"/>
                </a:solidFill>
                <a:cs typeface="+mn-cs"/>
                <a:sym typeface="Symbol"/>
              </a:rPr>
              <a:t></a:t>
            </a:r>
            <a:r>
              <a:rPr lang="en-GB" sz="2400" dirty="0">
                <a:solidFill>
                  <a:schemeClr val="accent4"/>
                </a:solidFill>
                <a:cs typeface="+mn-cs"/>
              </a:rPr>
              <a:t>/m what will be the resistance of 320m of the same cable?</a:t>
            </a:r>
          </a:p>
        </p:txBody>
      </p:sp>
      <p:sp>
        <p:nvSpPr>
          <p:cNvPr id="10" name="Rectangle 9"/>
          <p:cNvSpPr/>
          <p:nvPr/>
        </p:nvSpPr>
        <p:spPr>
          <a:xfrm>
            <a:off x="34925" y="2824163"/>
            <a:ext cx="9144000" cy="461962"/>
          </a:xfrm>
          <a:prstGeom prst="rect">
            <a:avLst/>
          </a:prstGeom>
        </p:spPr>
        <p:txBody>
          <a:bodyPr>
            <a:spAutoFit/>
          </a:bodyPr>
          <a:lstStyle/>
          <a:p>
            <a:pPr>
              <a:defRPr/>
            </a:pPr>
            <a:r>
              <a:rPr lang="en-GB" sz="2400" dirty="0">
                <a:solidFill>
                  <a:schemeClr val="accent4"/>
                </a:solidFill>
                <a:cs typeface="+mn-cs"/>
              </a:rPr>
              <a:t>Since resistance is proportional length:</a:t>
            </a:r>
          </a:p>
        </p:txBody>
      </p:sp>
      <p:graphicFrame>
        <p:nvGraphicFramePr>
          <p:cNvPr id="11" name="Table 10"/>
          <p:cNvGraphicFramePr>
            <a:graphicFrameLocks noGrp="1"/>
          </p:cNvGraphicFramePr>
          <p:nvPr/>
        </p:nvGraphicFramePr>
        <p:xfrm>
          <a:off x="34925" y="3421063"/>
          <a:ext cx="9109075" cy="396020"/>
        </p:xfrm>
        <a:graphic>
          <a:graphicData uri="http://schemas.openxmlformats.org/drawingml/2006/table">
            <a:tbl>
              <a:tblPr firstRow="1" bandRow="1">
                <a:tableStyleId>{5C22544A-7EE6-4342-B048-85BDC9FD1C3A}</a:tableStyleId>
              </a:tblPr>
              <a:tblGrid>
                <a:gridCol w="4356249">
                  <a:extLst>
                    <a:ext uri="{9D8B030D-6E8A-4147-A177-3AD203B41FA5}">
                      <a16:colId xmlns:a16="http://schemas.microsoft.com/office/drawing/2014/main" val="20000"/>
                    </a:ext>
                  </a:extLst>
                </a:gridCol>
                <a:gridCol w="504088">
                  <a:extLst>
                    <a:ext uri="{9D8B030D-6E8A-4147-A177-3AD203B41FA5}">
                      <a16:colId xmlns:a16="http://schemas.microsoft.com/office/drawing/2014/main" val="20001"/>
                    </a:ext>
                  </a:extLst>
                </a:gridCol>
                <a:gridCol w="4248738">
                  <a:extLst>
                    <a:ext uri="{9D8B030D-6E8A-4147-A177-3AD203B41FA5}">
                      <a16:colId xmlns:a16="http://schemas.microsoft.com/office/drawing/2014/main" val="20002"/>
                    </a:ext>
                  </a:extLst>
                </a:gridCol>
              </a:tblGrid>
              <a:tr h="395287">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GB" sz="2000" b="1" dirty="0">
                          <a:solidFill>
                            <a:srgbClr val="FF0000"/>
                          </a:solidFill>
                        </a:rPr>
                        <a:t>Resistance</a:t>
                      </a:r>
                      <a:endParaRPr lang="en-GB" sz="2000" b="1" baseline="-25000" dirty="0">
                        <a:solidFill>
                          <a:srgbClr val="FF0000"/>
                        </a:solidFill>
                      </a:endParaRPr>
                    </a:p>
                  </a:txBody>
                  <a:tcPr marL="91446" marR="91446" marT="45610" marB="4561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000" b="1" dirty="0">
                          <a:solidFill>
                            <a:srgbClr val="FF0000"/>
                          </a:solidFill>
                        </a:rPr>
                        <a:t>=</a:t>
                      </a:r>
                    </a:p>
                  </a:txBody>
                  <a:tcPr marL="91446" marR="91446" marT="45610" marB="4561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l-GR" sz="2000" b="1" baseline="0" dirty="0">
                          <a:solidFill>
                            <a:srgbClr val="FF0000"/>
                          </a:solidFill>
                        </a:rPr>
                        <a:t>Ω</a:t>
                      </a:r>
                      <a:r>
                        <a:rPr lang="en-GB" sz="2000" b="1" baseline="0" dirty="0">
                          <a:solidFill>
                            <a:srgbClr val="FF0000"/>
                          </a:solidFill>
                        </a:rPr>
                        <a:t>/m </a:t>
                      </a:r>
                      <a:r>
                        <a:rPr lang="en-GB" sz="2000" b="1" u="none" dirty="0">
                          <a:solidFill>
                            <a:srgbClr val="FF0000"/>
                          </a:solidFill>
                        </a:rPr>
                        <a:t>×</a:t>
                      </a:r>
                      <a:r>
                        <a:rPr lang="en-GB" sz="2000" b="1" baseline="0" dirty="0">
                          <a:solidFill>
                            <a:srgbClr val="FF0000"/>
                          </a:solidFill>
                        </a:rPr>
                        <a:t> length</a:t>
                      </a:r>
                    </a:p>
                  </a:txBody>
                  <a:tcPr marL="91446" marR="91446" marT="45610" marB="4561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20" name="Table 19"/>
          <p:cNvGraphicFramePr>
            <a:graphicFrameLocks noGrp="1"/>
          </p:cNvGraphicFramePr>
          <p:nvPr/>
        </p:nvGraphicFramePr>
        <p:xfrm>
          <a:off x="34925" y="3924300"/>
          <a:ext cx="9109075" cy="396875"/>
        </p:xfrm>
        <a:graphic>
          <a:graphicData uri="http://schemas.openxmlformats.org/drawingml/2006/table">
            <a:tbl>
              <a:tblPr firstRow="1" bandRow="1">
                <a:tableStyleId>{5C22544A-7EE6-4342-B048-85BDC9FD1C3A}</a:tableStyleId>
              </a:tblPr>
              <a:tblGrid>
                <a:gridCol w="4356249">
                  <a:extLst>
                    <a:ext uri="{9D8B030D-6E8A-4147-A177-3AD203B41FA5}">
                      <a16:colId xmlns:a16="http://schemas.microsoft.com/office/drawing/2014/main" val="20000"/>
                    </a:ext>
                  </a:extLst>
                </a:gridCol>
                <a:gridCol w="504088">
                  <a:extLst>
                    <a:ext uri="{9D8B030D-6E8A-4147-A177-3AD203B41FA5}">
                      <a16:colId xmlns:a16="http://schemas.microsoft.com/office/drawing/2014/main" val="20001"/>
                    </a:ext>
                  </a:extLst>
                </a:gridCol>
                <a:gridCol w="4248738">
                  <a:extLst>
                    <a:ext uri="{9D8B030D-6E8A-4147-A177-3AD203B41FA5}">
                      <a16:colId xmlns:a16="http://schemas.microsoft.com/office/drawing/2014/main" val="20002"/>
                    </a:ext>
                  </a:extLst>
                </a:gridCol>
              </a:tblGrid>
              <a:tr h="396875">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GB" sz="2000" b="1" baseline="-25000" dirty="0">
                        <a:solidFill>
                          <a:srgbClr val="FF0000"/>
                        </a:solidFill>
                      </a:endParaRPr>
                    </a:p>
                  </a:txBody>
                  <a:tcPr marL="91446" marR="91446" marT="45793" marB="4579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000" b="1" dirty="0">
                          <a:solidFill>
                            <a:srgbClr val="FF0000"/>
                          </a:solidFill>
                        </a:rPr>
                        <a:t>=</a:t>
                      </a:r>
                    </a:p>
                  </a:txBody>
                  <a:tcPr marL="91446" marR="91446" marT="45793" marB="4579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2000" b="1" baseline="0" dirty="0">
                          <a:solidFill>
                            <a:srgbClr val="FF0000"/>
                          </a:solidFill>
                        </a:rPr>
                        <a:t>0.15 </a:t>
                      </a:r>
                      <a:r>
                        <a:rPr lang="en-GB" sz="2000" b="1" u="none" dirty="0">
                          <a:solidFill>
                            <a:srgbClr val="FF0000"/>
                          </a:solidFill>
                        </a:rPr>
                        <a:t>×</a:t>
                      </a:r>
                      <a:r>
                        <a:rPr lang="en-GB" sz="2000" b="1" baseline="0" dirty="0">
                          <a:solidFill>
                            <a:srgbClr val="FF0000"/>
                          </a:solidFill>
                        </a:rPr>
                        <a:t> 320</a:t>
                      </a:r>
                    </a:p>
                  </a:txBody>
                  <a:tcPr marL="91446" marR="91446" marT="45793" marB="4579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21" name="Table 20"/>
          <p:cNvGraphicFramePr>
            <a:graphicFrameLocks noGrp="1"/>
          </p:cNvGraphicFramePr>
          <p:nvPr/>
        </p:nvGraphicFramePr>
        <p:xfrm>
          <a:off x="34925" y="4429125"/>
          <a:ext cx="9109075" cy="396020"/>
        </p:xfrm>
        <a:graphic>
          <a:graphicData uri="http://schemas.openxmlformats.org/drawingml/2006/table">
            <a:tbl>
              <a:tblPr firstRow="1" bandRow="1">
                <a:tableStyleId>{5C22544A-7EE6-4342-B048-85BDC9FD1C3A}</a:tableStyleId>
              </a:tblPr>
              <a:tblGrid>
                <a:gridCol w="4356249">
                  <a:extLst>
                    <a:ext uri="{9D8B030D-6E8A-4147-A177-3AD203B41FA5}">
                      <a16:colId xmlns:a16="http://schemas.microsoft.com/office/drawing/2014/main" val="20000"/>
                    </a:ext>
                  </a:extLst>
                </a:gridCol>
                <a:gridCol w="504088">
                  <a:extLst>
                    <a:ext uri="{9D8B030D-6E8A-4147-A177-3AD203B41FA5}">
                      <a16:colId xmlns:a16="http://schemas.microsoft.com/office/drawing/2014/main" val="20001"/>
                    </a:ext>
                  </a:extLst>
                </a:gridCol>
                <a:gridCol w="4248738">
                  <a:extLst>
                    <a:ext uri="{9D8B030D-6E8A-4147-A177-3AD203B41FA5}">
                      <a16:colId xmlns:a16="http://schemas.microsoft.com/office/drawing/2014/main" val="20002"/>
                    </a:ext>
                  </a:extLst>
                </a:gridCol>
              </a:tblGrid>
              <a:tr h="395288">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GB" sz="2000" b="1" baseline="-25000" dirty="0">
                        <a:solidFill>
                          <a:srgbClr val="FF0000"/>
                        </a:solidFill>
                      </a:endParaRPr>
                    </a:p>
                  </a:txBody>
                  <a:tcPr marL="91446" marR="91446" marT="45610" marB="4561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000" b="1" dirty="0">
                          <a:solidFill>
                            <a:srgbClr val="FF0000"/>
                          </a:solidFill>
                        </a:rPr>
                        <a:t>=</a:t>
                      </a:r>
                    </a:p>
                  </a:txBody>
                  <a:tcPr marL="91446" marR="91446" marT="45610" marB="4561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2000" b="1" u="none" baseline="0" dirty="0">
                          <a:solidFill>
                            <a:srgbClr val="FF0000"/>
                          </a:solidFill>
                        </a:rPr>
                        <a:t>48</a:t>
                      </a:r>
                      <a:r>
                        <a:rPr lang="el-GR" sz="2000" b="1" u="none" baseline="0" dirty="0">
                          <a:solidFill>
                            <a:srgbClr val="FF0000"/>
                          </a:solidFill>
                        </a:rPr>
                        <a:t>Ω</a:t>
                      </a:r>
                      <a:endParaRPr lang="en-GB" sz="2000" b="1" u="none" baseline="0" dirty="0">
                        <a:solidFill>
                          <a:srgbClr val="FF0000"/>
                        </a:solidFill>
                      </a:endParaRPr>
                    </a:p>
                  </a:txBody>
                  <a:tcPr marL="91446" marR="91446" marT="45610" marB="4561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12" name="TextBox 11"/>
          <p:cNvSpPr txBox="1">
            <a:spLocks noChangeArrowheads="1"/>
          </p:cNvSpPr>
          <p:nvPr/>
        </p:nvSpPr>
        <p:spPr bwMode="auto">
          <a:xfrm>
            <a:off x="17463" y="549275"/>
            <a:ext cx="91440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r>
              <a:rPr lang="en-GB" altLang="en-US" sz="4400" dirty="0">
                <a:solidFill>
                  <a:srgbClr val="CC0000"/>
                </a:solidFill>
              </a:rPr>
              <a:t>Resistance – length of conductor</a:t>
            </a:r>
          </a:p>
        </p:txBody>
      </p:sp>
      <p:sp>
        <p:nvSpPr>
          <p:cNvPr id="7186" name="Line 9"/>
          <p:cNvSpPr>
            <a:spLocks noChangeShapeType="1"/>
          </p:cNvSpPr>
          <p:nvPr/>
        </p:nvSpPr>
        <p:spPr bwMode="auto">
          <a:xfrm>
            <a:off x="17463" y="1317625"/>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9" name="Rectangle 8"/>
          <p:cNvSpPr/>
          <p:nvPr/>
        </p:nvSpPr>
        <p:spPr>
          <a:xfrm>
            <a:off x="20638" y="1628775"/>
            <a:ext cx="9144000" cy="830263"/>
          </a:xfrm>
          <a:prstGeom prst="rect">
            <a:avLst/>
          </a:prstGeom>
        </p:spPr>
        <p:txBody>
          <a:bodyPr>
            <a:spAutoFit/>
          </a:bodyPr>
          <a:lstStyle/>
          <a:p>
            <a:pPr>
              <a:defRPr/>
            </a:pPr>
            <a:r>
              <a:rPr lang="en-GB" sz="2400" b="1" dirty="0">
                <a:solidFill>
                  <a:schemeClr val="accent4"/>
                </a:solidFill>
                <a:cs typeface="+mn-cs"/>
              </a:rPr>
              <a:t>EXAMPLE 2. </a:t>
            </a:r>
            <a:r>
              <a:rPr lang="en-GB" sz="2400" dirty="0">
                <a:solidFill>
                  <a:schemeClr val="accent4"/>
                </a:solidFill>
                <a:cs typeface="+mn-cs"/>
              </a:rPr>
              <a:t>If  50m of a conductor have a resistance of 0.01</a:t>
            </a:r>
            <a:r>
              <a:rPr lang="en-GB" sz="2400" dirty="0">
                <a:solidFill>
                  <a:schemeClr val="accent4"/>
                </a:solidFill>
                <a:cs typeface="+mn-cs"/>
                <a:sym typeface="Symbol"/>
              </a:rPr>
              <a:t></a:t>
            </a:r>
            <a:r>
              <a:rPr lang="en-GB" sz="2400" dirty="0">
                <a:solidFill>
                  <a:schemeClr val="accent4"/>
                </a:solidFill>
                <a:cs typeface="+mn-cs"/>
              </a:rPr>
              <a:t> what would be the resistance of 500m of the same cable?</a:t>
            </a:r>
          </a:p>
        </p:txBody>
      </p:sp>
      <p:sp>
        <p:nvSpPr>
          <p:cNvPr id="10" name="Rectangle 9"/>
          <p:cNvSpPr/>
          <p:nvPr/>
        </p:nvSpPr>
        <p:spPr>
          <a:xfrm>
            <a:off x="-34925" y="2854325"/>
            <a:ext cx="9144000" cy="461963"/>
          </a:xfrm>
          <a:prstGeom prst="rect">
            <a:avLst/>
          </a:prstGeom>
        </p:spPr>
        <p:txBody>
          <a:bodyPr>
            <a:spAutoFit/>
          </a:bodyPr>
          <a:lstStyle/>
          <a:p>
            <a:pPr>
              <a:defRPr/>
            </a:pPr>
            <a:r>
              <a:rPr lang="en-GB" sz="2400" dirty="0">
                <a:solidFill>
                  <a:schemeClr val="accent4"/>
                </a:solidFill>
                <a:cs typeface="+mn-cs"/>
              </a:rPr>
              <a:t>Since resistance is proportional length:</a:t>
            </a:r>
          </a:p>
        </p:txBody>
      </p:sp>
      <p:graphicFrame>
        <p:nvGraphicFramePr>
          <p:cNvPr id="11" name="Table 10"/>
          <p:cNvGraphicFramePr>
            <a:graphicFrameLocks noGrp="1"/>
          </p:cNvGraphicFramePr>
          <p:nvPr/>
        </p:nvGraphicFramePr>
        <p:xfrm>
          <a:off x="-34925" y="3876675"/>
          <a:ext cx="9107488" cy="701675"/>
        </p:xfrm>
        <a:graphic>
          <a:graphicData uri="http://schemas.openxmlformats.org/drawingml/2006/table">
            <a:tbl>
              <a:tblPr firstRow="1" bandRow="1">
                <a:tableStyleId>{5C22544A-7EE6-4342-B048-85BDC9FD1C3A}</a:tableStyleId>
              </a:tblPr>
              <a:tblGrid>
                <a:gridCol w="4355490">
                  <a:extLst>
                    <a:ext uri="{9D8B030D-6E8A-4147-A177-3AD203B41FA5}">
                      <a16:colId xmlns:a16="http://schemas.microsoft.com/office/drawing/2014/main" val="20000"/>
                    </a:ext>
                  </a:extLst>
                </a:gridCol>
                <a:gridCol w="504000">
                  <a:extLst>
                    <a:ext uri="{9D8B030D-6E8A-4147-A177-3AD203B41FA5}">
                      <a16:colId xmlns:a16="http://schemas.microsoft.com/office/drawing/2014/main" val="20001"/>
                    </a:ext>
                  </a:extLst>
                </a:gridCol>
                <a:gridCol w="4247998">
                  <a:extLst>
                    <a:ext uri="{9D8B030D-6E8A-4147-A177-3AD203B41FA5}">
                      <a16:colId xmlns:a16="http://schemas.microsoft.com/office/drawing/2014/main" val="20002"/>
                    </a:ext>
                  </a:extLst>
                </a:gridCol>
              </a:tblGrid>
              <a:tr h="701675">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GB" sz="2000" b="1" dirty="0">
                          <a:solidFill>
                            <a:srgbClr val="FF0000"/>
                          </a:solidFill>
                        </a:rPr>
                        <a:t>Resistance</a:t>
                      </a:r>
                      <a:endParaRPr lang="en-GB" sz="2000" b="1" baseline="-25000" dirty="0">
                        <a:solidFill>
                          <a:srgbClr val="FF0000"/>
                        </a:solidFill>
                      </a:endParaRPr>
                    </a:p>
                  </a:txBody>
                  <a:tcPr marL="91430" marR="91430" marT="45761" marB="4576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000" b="1" dirty="0">
                          <a:solidFill>
                            <a:srgbClr val="FF0000"/>
                          </a:solidFill>
                        </a:rPr>
                        <a:t>=</a:t>
                      </a:r>
                    </a:p>
                  </a:txBody>
                  <a:tcPr marL="91430" marR="91430" marT="45761" marB="4576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2000" b="1" u="sng" baseline="0" dirty="0">
                          <a:solidFill>
                            <a:srgbClr val="FF0000"/>
                          </a:solidFill>
                        </a:rPr>
                        <a:t>new length</a:t>
                      </a:r>
                      <a:r>
                        <a:rPr lang="en-GB" sz="2000" b="1" baseline="0" dirty="0">
                          <a:solidFill>
                            <a:srgbClr val="FF0000"/>
                          </a:solidFill>
                        </a:rPr>
                        <a:t> </a:t>
                      </a:r>
                      <a:r>
                        <a:rPr lang="en-GB" sz="2000" b="1" u="none" dirty="0">
                          <a:solidFill>
                            <a:srgbClr val="FF0000"/>
                          </a:solidFill>
                        </a:rPr>
                        <a:t>×</a:t>
                      </a:r>
                      <a:r>
                        <a:rPr lang="en-GB" sz="2000" b="1" baseline="0" dirty="0">
                          <a:solidFill>
                            <a:srgbClr val="FF0000"/>
                          </a:solidFill>
                        </a:rPr>
                        <a:t> resistance</a:t>
                      </a:r>
                    </a:p>
                    <a:p>
                      <a:pPr algn="l"/>
                      <a:r>
                        <a:rPr lang="en-GB" sz="2000" b="1" baseline="0" dirty="0">
                          <a:solidFill>
                            <a:srgbClr val="FF0000"/>
                          </a:solidFill>
                        </a:rPr>
                        <a:t> old length</a:t>
                      </a:r>
                    </a:p>
                  </a:txBody>
                  <a:tcPr marL="91430" marR="91430" marT="45761" marB="4576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21" name="Table 20"/>
          <p:cNvGraphicFramePr>
            <a:graphicFrameLocks noGrp="1"/>
          </p:cNvGraphicFramePr>
          <p:nvPr/>
        </p:nvGraphicFramePr>
        <p:xfrm>
          <a:off x="0" y="5461000"/>
          <a:ext cx="9109075" cy="396875"/>
        </p:xfrm>
        <a:graphic>
          <a:graphicData uri="http://schemas.openxmlformats.org/drawingml/2006/table">
            <a:tbl>
              <a:tblPr firstRow="1" bandRow="1">
                <a:tableStyleId>{5C22544A-7EE6-4342-B048-85BDC9FD1C3A}</a:tableStyleId>
              </a:tblPr>
              <a:tblGrid>
                <a:gridCol w="4356249">
                  <a:extLst>
                    <a:ext uri="{9D8B030D-6E8A-4147-A177-3AD203B41FA5}">
                      <a16:colId xmlns:a16="http://schemas.microsoft.com/office/drawing/2014/main" val="20000"/>
                    </a:ext>
                  </a:extLst>
                </a:gridCol>
                <a:gridCol w="504088">
                  <a:extLst>
                    <a:ext uri="{9D8B030D-6E8A-4147-A177-3AD203B41FA5}">
                      <a16:colId xmlns:a16="http://schemas.microsoft.com/office/drawing/2014/main" val="20001"/>
                    </a:ext>
                  </a:extLst>
                </a:gridCol>
                <a:gridCol w="4248738">
                  <a:extLst>
                    <a:ext uri="{9D8B030D-6E8A-4147-A177-3AD203B41FA5}">
                      <a16:colId xmlns:a16="http://schemas.microsoft.com/office/drawing/2014/main" val="20002"/>
                    </a:ext>
                  </a:extLst>
                </a:gridCol>
              </a:tblGrid>
              <a:tr h="396875">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GB" sz="2000" b="1" baseline="-25000" dirty="0">
                        <a:solidFill>
                          <a:srgbClr val="FF0000"/>
                        </a:solidFill>
                      </a:endParaRPr>
                    </a:p>
                  </a:txBody>
                  <a:tcPr marL="91446" marR="91446" marT="45793" marB="4579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000" b="1" dirty="0">
                          <a:solidFill>
                            <a:srgbClr val="FF0000"/>
                          </a:solidFill>
                        </a:rPr>
                        <a:t>=</a:t>
                      </a:r>
                    </a:p>
                  </a:txBody>
                  <a:tcPr marL="91446" marR="91446" marT="45793" marB="4579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2000" b="1" u="none" baseline="0" dirty="0">
                          <a:solidFill>
                            <a:srgbClr val="FF0000"/>
                          </a:solidFill>
                        </a:rPr>
                        <a:t>0.1</a:t>
                      </a:r>
                      <a:r>
                        <a:rPr lang="el-GR" sz="2000" b="1" u="none" baseline="0" dirty="0">
                          <a:solidFill>
                            <a:srgbClr val="FF0000"/>
                          </a:solidFill>
                        </a:rPr>
                        <a:t>Ω</a:t>
                      </a:r>
                      <a:endParaRPr lang="en-GB" sz="2000" b="1" u="none" baseline="0" dirty="0">
                        <a:solidFill>
                          <a:srgbClr val="FF0000"/>
                        </a:solidFill>
                      </a:endParaRPr>
                    </a:p>
                  </a:txBody>
                  <a:tcPr marL="91446" marR="91446" marT="45793" marB="4579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12" name="Table 11"/>
          <p:cNvGraphicFramePr>
            <a:graphicFrameLocks noGrp="1"/>
          </p:cNvGraphicFramePr>
          <p:nvPr/>
        </p:nvGraphicFramePr>
        <p:xfrm>
          <a:off x="-34925" y="4740275"/>
          <a:ext cx="9107488" cy="701675"/>
        </p:xfrm>
        <a:graphic>
          <a:graphicData uri="http://schemas.openxmlformats.org/drawingml/2006/table">
            <a:tbl>
              <a:tblPr firstRow="1" bandRow="1">
                <a:tableStyleId>{5C22544A-7EE6-4342-B048-85BDC9FD1C3A}</a:tableStyleId>
              </a:tblPr>
              <a:tblGrid>
                <a:gridCol w="4355490">
                  <a:extLst>
                    <a:ext uri="{9D8B030D-6E8A-4147-A177-3AD203B41FA5}">
                      <a16:colId xmlns:a16="http://schemas.microsoft.com/office/drawing/2014/main" val="20000"/>
                    </a:ext>
                  </a:extLst>
                </a:gridCol>
                <a:gridCol w="504000">
                  <a:extLst>
                    <a:ext uri="{9D8B030D-6E8A-4147-A177-3AD203B41FA5}">
                      <a16:colId xmlns:a16="http://schemas.microsoft.com/office/drawing/2014/main" val="20001"/>
                    </a:ext>
                  </a:extLst>
                </a:gridCol>
                <a:gridCol w="4247998">
                  <a:extLst>
                    <a:ext uri="{9D8B030D-6E8A-4147-A177-3AD203B41FA5}">
                      <a16:colId xmlns:a16="http://schemas.microsoft.com/office/drawing/2014/main" val="20002"/>
                    </a:ext>
                  </a:extLst>
                </a:gridCol>
              </a:tblGrid>
              <a:tr h="701675">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GB" sz="2000" b="1" dirty="0">
                          <a:solidFill>
                            <a:srgbClr val="FF0000"/>
                          </a:solidFill>
                        </a:rPr>
                        <a:t>Resistance</a:t>
                      </a:r>
                      <a:endParaRPr lang="en-GB" sz="2000" b="1" baseline="-25000" dirty="0">
                        <a:solidFill>
                          <a:srgbClr val="FF0000"/>
                        </a:solidFill>
                      </a:endParaRPr>
                    </a:p>
                  </a:txBody>
                  <a:tcPr marL="91430" marR="91430" marT="45761" marB="4576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000" b="1" dirty="0">
                          <a:solidFill>
                            <a:srgbClr val="FF0000"/>
                          </a:solidFill>
                        </a:rPr>
                        <a:t>=</a:t>
                      </a:r>
                    </a:p>
                  </a:txBody>
                  <a:tcPr marL="91430" marR="91430" marT="45761" marB="4576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2000" b="1" u="sng" baseline="0" dirty="0">
                          <a:solidFill>
                            <a:srgbClr val="FF0000"/>
                          </a:solidFill>
                        </a:rPr>
                        <a:t>500</a:t>
                      </a:r>
                      <a:r>
                        <a:rPr lang="en-GB" sz="2000" b="1" baseline="0" dirty="0">
                          <a:solidFill>
                            <a:srgbClr val="FF0000"/>
                          </a:solidFill>
                        </a:rPr>
                        <a:t> </a:t>
                      </a:r>
                      <a:r>
                        <a:rPr lang="en-GB" sz="2000" b="1" u="none" dirty="0">
                          <a:solidFill>
                            <a:srgbClr val="FF0000"/>
                          </a:solidFill>
                        </a:rPr>
                        <a:t>×</a:t>
                      </a:r>
                      <a:r>
                        <a:rPr lang="en-GB" sz="2000" b="1" baseline="0" dirty="0">
                          <a:solidFill>
                            <a:srgbClr val="FF0000"/>
                          </a:solidFill>
                        </a:rPr>
                        <a:t> 0.01</a:t>
                      </a:r>
                    </a:p>
                    <a:p>
                      <a:pPr algn="l"/>
                      <a:r>
                        <a:rPr lang="en-GB" sz="2000" b="1" baseline="0" dirty="0">
                          <a:solidFill>
                            <a:srgbClr val="FF0000"/>
                          </a:solidFill>
                        </a:rPr>
                        <a:t> 50</a:t>
                      </a:r>
                    </a:p>
                  </a:txBody>
                  <a:tcPr marL="91430" marR="91430" marT="45761" marB="4576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14" name="TextBox 13"/>
          <p:cNvSpPr txBox="1">
            <a:spLocks noChangeArrowheads="1"/>
          </p:cNvSpPr>
          <p:nvPr/>
        </p:nvSpPr>
        <p:spPr bwMode="auto">
          <a:xfrm>
            <a:off x="17463" y="549275"/>
            <a:ext cx="91440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r>
              <a:rPr lang="en-GB" altLang="en-US" sz="4400" dirty="0">
                <a:solidFill>
                  <a:srgbClr val="CC0000"/>
                </a:solidFill>
              </a:rPr>
              <a:t>Resistance – length of conductor</a:t>
            </a:r>
          </a:p>
        </p:txBody>
      </p:sp>
      <p:sp>
        <p:nvSpPr>
          <p:cNvPr id="8210" name="Line 9"/>
          <p:cNvSpPr>
            <a:spLocks noChangeShapeType="1"/>
          </p:cNvSpPr>
          <p:nvPr/>
        </p:nvSpPr>
        <p:spPr bwMode="auto">
          <a:xfrm>
            <a:off x="17463" y="1317625"/>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1000"/>
                                        <p:tgtEl>
                                          <p:spTgt spid="21"/>
                                        </p:tgtEl>
                                      </p:cBhvr>
                                    </p:animEffect>
                                    <p:anim calcmode="lin" valueType="num">
                                      <p:cBhvr>
                                        <p:cTn id="22" dur="1000" fill="hold"/>
                                        <p:tgtEl>
                                          <p:spTgt spid="21"/>
                                        </p:tgtEl>
                                        <p:attrNameLst>
                                          <p:attrName>ppt_x</p:attrName>
                                        </p:attrNameLst>
                                      </p:cBhvr>
                                      <p:tavLst>
                                        <p:tav tm="0">
                                          <p:val>
                                            <p:strVal val="#ppt_x"/>
                                          </p:val>
                                        </p:tav>
                                        <p:tav tm="100000">
                                          <p:val>
                                            <p:strVal val="#ppt_x"/>
                                          </p:val>
                                        </p:tav>
                                      </p:tavLst>
                                    </p:anim>
                                    <p:anim calcmode="lin" valueType="num">
                                      <p:cBhvr>
                                        <p:cTn id="23"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9" name="Rectangle 8"/>
          <p:cNvSpPr/>
          <p:nvPr/>
        </p:nvSpPr>
        <p:spPr>
          <a:xfrm>
            <a:off x="-15875" y="1893888"/>
            <a:ext cx="9144000" cy="831850"/>
          </a:xfrm>
          <a:prstGeom prst="rect">
            <a:avLst/>
          </a:prstGeom>
        </p:spPr>
        <p:txBody>
          <a:bodyPr>
            <a:spAutoFit/>
          </a:bodyPr>
          <a:lstStyle/>
          <a:p>
            <a:pPr>
              <a:defRPr/>
            </a:pPr>
            <a:r>
              <a:rPr lang="en-GB" sz="2400" b="1" dirty="0">
                <a:solidFill>
                  <a:schemeClr val="accent4"/>
                </a:solidFill>
                <a:cs typeface="+mn-cs"/>
              </a:rPr>
              <a:t>EXAMPLE 3. </a:t>
            </a:r>
            <a:r>
              <a:rPr lang="en-GB" sz="2400" dirty="0">
                <a:solidFill>
                  <a:schemeClr val="accent4"/>
                </a:solidFill>
                <a:cs typeface="+mn-cs"/>
              </a:rPr>
              <a:t>If 750m of a conductor have a resistance of 0.013</a:t>
            </a:r>
            <a:r>
              <a:rPr lang="en-GB" sz="2400" dirty="0">
                <a:solidFill>
                  <a:schemeClr val="accent4"/>
                </a:solidFill>
                <a:cs typeface="+mn-cs"/>
                <a:sym typeface="Symbol"/>
              </a:rPr>
              <a:t></a:t>
            </a:r>
            <a:r>
              <a:rPr lang="en-GB" sz="2400" dirty="0">
                <a:solidFill>
                  <a:schemeClr val="accent4"/>
                </a:solidFill>
                <a:cs typeface="+mn-cs"/>
              </a:rPr>
              <a:t> what will be the resistance of 150m of the same conductor?</a:t>
            </a:r>
          </a:p>
        </p:txBody>
      </p:sp>
      <p:sp>
        <p:nvSpPr>
          <p:cNvPr id="10" name="Rectangle 9"/>
          <p:cNvSpPr/>
          <p:nvPr/>
        </p:nvSpPr>
        <p:spPr>
          <a:xfrm>
            <a:off x="17463" y="3101975"/>
            <a:ext cx="9144000" cy="461963"/>
          </a:xfrm>
          <a:prstGeom prst="rect">
            <a:avLst/>
          </a:prstGeom>
        </p:spPr>
        <p:txBody>
          <a:bodyPr>
            <a:spAutoFit/>
          </a:bodyPr>
          <a:lstStyle/>
          <a:p>
            <a:pPr>
              <a:defRPr/>
            </a:pPr>
            <a:r>
              <a:rPr lang="en-GB" sz="2400" dirty="0">
                <a:solidFill>
                  <a:schemeClr val="accent4"/>
                </a:solidFill>
                <a:cs typeface="+mn-cs"/>
              </a:rPr>
              <a:t>Since resistance is proportional length:</a:t>
            </a:r>
          </a:p>
        </p:txBody>
      </p:sp>
      <p:graphicFrame>
        <p:nvGraphicFramePr>
          <p:cNvPr id="11" name="Table 10"/>
          <p:cNvGraphicFramePr>
            <a:graphicFrameLocks noGrp="1"/>
          </p:cNvGraphicFramePr>
          <p:nvPr/>
        </p:nvGraphicFramePr>
        <p:xfrm>
          <a:off x="17463" y="3894138"/>
          <a:ext cx="9109075" cy="701675"/>
        </p:xfrm>
        <a:graphic>
          <a:graphicData uri="http://schemas.openxmlformats.org/drawingml/2006/table">
            <a:tbl>
              <a:tblPr firstRow="1" bandRow="1">
                <a:tableStyleId>{5C22544A-7EE6-4342-B048-85BDC9FD1C3A}</a:tableStyleId>
              </a:tblPr>
              <a:tblGrid>
                <a:gridCol w="4356249">
                  <a:extLst>
                    <a:ext uri="{9D8B030D-6E8A-4147-A177-3AD203B41FA5}">
                      <a16:colId xmlns:a16="http://schemas.microsoft.com/office/drawing/2014/main" val="20000"/>
                    </a:ext>
                  </a:extLst>
                </a:gridCol>
                <a:gridCol w="504088">
                  <a:extLst>
                    <a:ext uri="{9D8B030D-6E8A-4147-A177-3AD203B41FA5}">
                      <a16:colId xmlns:a16="http://schemas.microsoft.com/office/drawing/2014/main" val="20001"/>
                    </a:ext>
                  </a:extLst>
                </a:gridCol>
                <a:gridCol w="4248738">
                  <a:extLst>
                    <a:ext uri="{9D8B030D-6E8A-4147-A177-3AD203B41FA5}">
                      <a16:colId xmlns:a16="http://schemas.microsoft.com/office/drawing/2014/main" val="20002"/>
                    </a:ext>
                  </a:extLst>
                </a:gridCol>
              </a:tblGrid>
              <a:tr h="701675">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GB" sz="2000" b="1" dirty="0">
                          <a:solidFill>
                            <a:srgbClr val="FF0000"/>
                          </a:solidFill>
                        </a:rPr>
                        <a:t>Resistance</a:t>
                      </a:r>
                      <a:endParaRPr lang="en-GB" sz="2000" b="1" baseline="-25000" dirty="0">
                        <a:solidFill>
                          <a:srgbClr val="FF0000"/>
                        </a:solidFill>
                      </a:endParaRPr>
                    </a:p>
                  </a:txBody>
                  <a:tcPr marL="91446" marR="91446" marT="45761" marB="4576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000" b="1" dirty="0">
                          <a:solidFill>
                            <a:srgbClr val="FF0000"/>
                          </a:solidFill>
                        </a:rPr>
                        <a:t>=</a:t>
                      </a:r>
                    </a:p>
                  </a:txBody>
                  <a:tcPr marL="91446" marR="91446" marT="45761" marB="4576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2000" b="1" u="sng" baseline="0" dirty="0">
                          <a:solidFill>
                            <a:srgbClr val="FF0000"/>
                          </a:solidFill>
                        </a:rPr>
                        <a:t>new length</a:t>
                      </a:r>
                      <a:r>
                        <a:rPr lang="en-GB" sz="2000" b="1" baseline="0" dirty="0">
                          <a:solidFill>
                            <a:srgbClr val="FF0000"/>
                          </a:solidFill>
                        </a:rPr>
                        <a:t> </a:t>
                      </a:r>
                      <a:r>
                        <a:rPr lang="en-GB" sz="2000" b="1" u="none" dirty="0">
                          <a:solidFill>
                            <a:srgbClr val="FF0000"/>
                          </a:solidFill>
                        </a:rPr>
                        <a:t>×</a:t>
                      </a:r>
                      <a:r>
                        <a:rPr lang="en-GB" sz="2000" b="1" baseline="0" dirty="0">
                          <a:solidFill>
                            <a:srgbClr val="FF0000"/>
                          </a:solidFill>
                        </a:rPr>
                        <a:t> resistance</a:t>
                      </a:r>
                    </a:p>
                    <a:p>
                      <a:pPr algn="l"/>
                      <a:r>
                        <a:rPr lang="en-GB" sz="2000" b="1" baseline="0" dirty="0">
                          <a:solidFill>
                            <a:srgbClr val="FF0000"/>
                          </a:solidFill>
                        </a:rPr>
                        <a:t> old length</a:t>
                      </a:r>
                    </a:p>
                  </a:txBody>
                  <a:tcPr marL="91446" marR="91446" marT="45761" marB="4576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21" name="Table 20"/>
          <p:cNvGraphicFramePr>
            <a:graphicFrameLocks noGrp="1"/>
          </p:cNvGraphicFramePr>
          <p:nvPr/>
        </p:nvGraphicFramePr>
        <p:xfrm>
          <a:off x="53975" y="5478463"/>
          <a:ext cx="9107488" cy="396875"/>
        </p:xfrm>
        <a:graphic>
          <a:graphicData uri="http://schemas.openxmlformats.org/drawingml/2006/table">
            <a:tbl>
              <a:tblPr firstRow="1" bandRow="1">
                <a:tableStyleId>{5C22544A-7EE6-4342-B048-85BDC9FD1C3A}</a:tableStyleId>
              </a:tblPr>
              <a:tblGrid>
                <a:gridCol w="4355490">
                  <a:extLst>
                    <a:ext uri="{9D8B030D-6E8A-4147-A177-3AD203B41FA5}">
                      <a16:colId xmlns:a16="http://schemas.microsoft.com/office/drawing/2014/main" val="20000"/>
                    </a:ext>
                  </a:extLst>
                </a:gridCol>
                <a:gridCol w="504000">
                  <a:extLst>
                    <a:ext uri="{9D8B030D-6E8A-4147-A177-3AD203B41FA5}">
                      <a16:colId xmlns:a16="http://schemas.microsoft.com/office/drawing/2014/main" val="20001"/>
                    </a:ext>
                  </a:extLst>
                </a:gridCol>
                <a:gridCol w="4247998">
                  <a:extLst>
                    <a:ext uri="{9D8B030D-6E8A-4147-A177-3AD203B41FA5}">
                      <a16:colId xmlns:a16="http://schemas.microsoft.com/office/drawing/2014/main" val="20002"/>
                    </a:ext>
                  </a:extLst>
                </a:gridCol>
              </a:tblGrid>
              <a:tr h="396875">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GB" sz="2000" b="1" baseline="-25000" dirty="0">
                        <a:solidFill>
                          <a:srgbClr val="FF0000"/>
                        </a:solidFill>
                      </a:endParaRPr>
                    </a:p>
                  </a:txBody>
                  <a:tcPr marL="91430" marR="91430" marT="45793" marB="4579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000" b="1" dirty="0">
                          <a:solidFill>
                            <a:srgbClr val="FF0000"/>
                          </a:solidFill>
                        </a:rPr>
                        <a:t>=</a:t>
                      </a:r>
                    </a:p>
                  </a:txBody>
                  <a:tcPr marL="91430" marR="91430" marT="45793" marB="4579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2000" b="1" u="none" baseline="0" dirty="0">
                          <a:solidFill>
                            <a:srgbClr val="FF0000"/>
                          </a:solidFill>
                        </a:rPr>
                        <a:t>0.0026</a:t>
                      </a:r>
                      <a:r>
                        <a:rPr lang="el-GR" sz="2000" b="1" u="none" baseline="0" dirty="0">
                          <a:solidFill>
                            <a:srgbClr val="FF0000"/>
                          </a:solidFill>
                        </a:rPr>
                        <a:t>Ω</a:t>
                      </a:r>
                      <a:endParaRPr lang="en-GB" sz="2000" b="1" u="none" baseline="0" dirty="0">
                        <a:solidFill>
                          <a:srgbClr val="FF0000"/>
                        </a:solidFill>
                      </a:endParaRPr>
                    </a:p>
                  </a:txBody>
                  <a:tcPr marL="91430" marR="91430" marT="45793" marB="4579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12" name="Table 11"/>
          <p:cNvGraphicFramePr>
            <a:graphicFrameLocks noGrp="1"/>
          </p:cNvGraphicFramePr>
          <p:nvPr/>
        </p:nvGraphicFramePr>
        <p:xfrm>
          <a:off x="17463" y="4757738"/>
          <a:ext cx="9109075" cy="701675"/>
        </p:xfrm>
        <a:graphic>
          <a:graphicData uri="http://schemas.openxmlformats.org/drawingml/2006/table">
            <a:tbl>
              <a:tblPr firstRow="1" bandRow="1">
                <a:tableStyleId>{5C22544A-7EE6-4342-B048-85BDC9FD1C3A}</a:tableStyleId>
              </a:tblPr>
              <a:tblGrid>
                <a:gridCol w="4356249">
                  <a:extLst>
                    <a:ext uri="{9D8B030D-6E8A-4147-A177-3AD203B41FA5}">
                      <a16:colId xmlns:a16="http://schemas.microsoft.com/office/drawing/2014/main" val="20000"/>
                    </a:ext>
                  </a:extLst>
                </a:gridCol>
                <a:gridCol w="504088">
                  <a:extLst>
                    <a:ext uri="{9D8B030D-6E8A-4147-A177-3AD203B41FA5}">
                      <a16:colId xmlns:a16="http://schemas.microsoft.com/office/drawing/2014/main" val="20001"/>
                    </a:ext>
                  </a:extLst>
                </a:gridCol>
                <a:gridCol w="4248738">
                  <a:extLst>
                    <a:ext uri="{9D8B030D-6E8A-4147-A177-3AD203B41FA5}">
                      <a16:colId xmlns:a16="http://schemas.microsoft.com/office/drawing/2014/main" val="20002"/>
                    </a:ext>
                  </a:extLst>
                </a:gridCol>
              </a:tblGrid>
              <a:tr h="701675">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GB" sz="2000" b="1" dirty="0">
                          <a:solidFill>
                            <a:srgbClr val="FF0000"/>
                          </a:solidFill>
                        </a:rPr>
                        <a:t>Resistance</a:t>
                      </a:r>
                      <a:endParaRPr lang="en-GB" sz="2000" b="1" baseline="-25000" dirty="0">
                        <a:solidFill>
                          <a:srgbClr val="FF0000"/>
                        </a:solidFill>
                      </a:endParaRPr>
                    </a:p>
                  </a:txBody>
                  <a:tcPr marL="91446" marR="91446" marT="45761" marB="4576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000" b="1" dirty="0">
                          <a:solidFill>
                            <a:srgbClr val="FF0000"/>
                          </a:solidFill>
                        </a:rPr>
                        <a:t>=</a:t>
                      </a:r>
                    </a:p>
                  </a:txBody>
                  <a:tcPr marL="91446" marR="91446" marT="45761" marB="4576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2000" b="1" u="sng" baseline="0" dirty="0">
                          <a:solidFill>
                            <a:srgbClr val="FF0000"/>
                          </a:solidFill>
                        </a:rPr>
                        <a:t>150</a:t>
                      </a:r>
                      <a:r>
                        <a:rPr lang="en-GB" sz="2000" b="1" baseline="0" dirty="0">
                          <a:solidFill>
                            <a:srgbClr val="FF0000"/>
                          </a:solidFill>
                        </a:rPr>
                        <a:t> </a:t>
                      </a:r>
                      <a:r>
                        <a:rPr lang="en-GB" sz="2000" b="1" u="none" dirty="0">
                          <a:solidFill>
                            <a:srgbClr val="FF0000"/>
                          </a:solidFill>
                        </a:rPr>
                        <a:t>×</a:t>
                      </a:r>
                      <a:r>
                        <a:rPr lang="en-GB" sz="2000" b="1" baseline="0" dirty="0">
                          <a:solidFill>
                            <a:srgbClr val="FF0000"/>
                          </a:solidFill>
                        </a:rPr>
                        <a:t> 0.013</a:t>
                      </a:r>
                    </a:p>
                    <a:p>
                      <a:pPr algn="l"/>
                      <a:r>
                        <a:rPr lang="en-GB" sz="2000" b="1" baseline="0" dirty="0">
                          <a:solidFill>
                            <a:srgbClr val="FF0000"/>
                          </a:solidFill>
                        </a:rPr>
                        <a:t>750</a:t>
                      </a:r>
                    </a:p>
                  </a:txBody>
                  <a:tcPr marL="91446" marR="91446" marT="45761" marB="4576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14" name="TextBox 13"/>
          <p:cNvSpPr txBox="1">
            <a:spLocks noChangeArrowheads="1"/>
          </p:cNvSpPr>
          <p:nvPr/>
        </p:nvSpPr>
        <p:spPr bwMode="auto">
          <a:xfrm>
            <a:off x="17463" y="549275"/>
            <a:ext cx="91440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r>
              <a:rPr lang="en-GB" altLang="en-US" sz="4400" dirty="0">
                <a:solidFill>
                  <a:srgbClr val="CC0000"/>
                </a:solidFill>
              </a:rPr>
              <a:t>Resistance – length of conductor</a:t>
            </a:r>
          </a:p>
        </p:txBody>
      </p:sp>
      <p:sp>
        <p:nvSpPr>
          <p:cNvPr id="9234" name="Line 9"/>
          <p:cNvSpPr>
            <a:spLocks noChangeShapeType="1"/>
          </p:cNvSpPr>
          <p:nvPr/>
        </p:nvSpPr>
        <p:spPr bwMode="auto">
          <a:xfrm>
            <a:off x="17463" y="1317625"/>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1000"/>
                                        <p:tgtEl>
                                          <p:spTgt spid="21"/>
                                        </p:tgtEl>
                                      </p:cBhvr>
                                    </p:animEffect>
                                    <p:anim calcmode="lin" valueType="num">
                                      <p:cBhvr>
                                        <p:cTn id="22" dur="1000" fill="hold"/>
                                        <p:tgtEl>
                                          <p:spTgt spid="21"/>
                                        </p:tgtEl>
                                        <p:attrNameLst>
                                          <p:attrName>ppt_x</p:attrName>
                                        </p:attrNameLst>
                                      </p:cBhvr>
                                      <p:tavLst>
                                        <p:tav tm="0">
                                          <p:val>
                                            <p:strVal val="#ppt_x"/>
                                          </p:val>
                                        </p:tav>
                                        <p:tav tm="100000">
                                          <p:val>
                                            <p:strVal val="#ppt_x"/>
                                          </p:val>
                                        </p:tav>
                                      </p:tavLst>
                                    </p:anim>
                                    <p:anim calcmode="lin" valueType="num">
                                      <p:cBhvr>
                                        <p:cTn id="23"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resistivity 03.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724525" y="1789113"/>
            <a:ext cx="3222625" cy="256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16" name="TextBox 15"/>
          <p:cNvSpPr txBox="1">
            <a:spLocks noChangeArrowheads="1"/>
          </p:cNvSpPr>
          <p:nvPr/>
        </p:nvSpPr>
        <p:spPr bwMode="auto">
          <a:xfrm>
            <a:off x="28575" y="2349500"/>
            <a:ext cx="52197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r>
              <a:rPr lang="en-GB" altLang="en-US" sz="2800">
                <a:solidFill>
                  <a:srgbClr val="FF0000"/>
                </a:solidFill>
              </a:rPr>
              <a:t>a</a:t>
            </a:r>
            <a:r>
              <a:rPr lang="en-GB" altLang="en-US" sz="2800" baseline="-25000">
                <a:solidFill>
                  <a:srgbClr val="FF0000"/>
                </a:solidFill>
              </a:rPr>
              <a:t>T</a:t>
            </a:r>
            <a:r>
              <a:rPr lang="en-GB" altLang="en-US" sz="2800">
                <a:solidFill>
                  <a:srgbClr val="FF0000"/>
                </a:solidFill>
              </a:rPr>
              <a:t> = a</a:t>
            </a:r>
            <a:r>
              <a:rPr lang="en-GB" altLang="en-US" sz="2800" baseline="-25000">
                <a:solidFill>
                  <a:srgbClr val="FF0000"/>
                </a:solidFill>
              </a:rPr>
              <a:t>1</a:t>
            </a:r>
            <a:r>
              <a:rPr lang="en-GB" altLang="en-US" sz="2800">
                <a:solidFill>
                  <a:srgbClr val="FF0000"/>
                </a:solidFill>
              </a:rPr>
              <a:t> + a</a:t>
            </a:r>
            <a:r>
              <a:rPr lang="en-GB" altLang="en-US" sz="2800" baseline="-25000">
                <a:solidFill>
                  <a:srgbClr val="FF0000"/>
                </a:solidFill>
              </a:rPr>
              <a:t>2</a:t>
            </a:r>
            <a:r>
              <a:rPr lang="en-GB" altLang="en-US" sz="2800">
                <a:solidFill>
                  <a:srgbClr val="FF0000"/>
                </a:solidFill>
              </a:rPr>
              <a:t> + a</a:t>
            </a:r>
            <a:r>
              <a:rPr lang="en-GB" altLang="en-US" sz="2800" baseline="-25000">
                <a:solidFill>
                  <a:srgbClr val="FF0000"/>
                </a:solidFill>
              </a:rPr>
              <a:t>3</a:t>
            </a:r>
            <a:r>
              <a:rPr lang="en-GB" altLang="en-US" sz="2800">
                <a:solidFill>
                  <a:srgbClr val="FF0000"/>
                </a:solidFill>
              </a:rPr>
              <a:t> + a</a:t>
            </a:r>
            <a:r>
              <a:rPr lang="en-GB" altLang="en-US" sz="2800" baseline="-25000">
                <a:solidFill>
                  <a:srgbClr val="FF0000"/>
                </a:solidFill>
              </a:rPr>
              <a:t>4</a:t>
            </a:r>
          </a:p>
        </p:txBody>
      </p:sp>
      <p:graphicFrame>
        <p:nvGraphicFramePr>
          <p:cNvPr id="19" name="Table 18"/>
          <p:cNvGraphicFramePr>
            <a:graphicFrameLocks noGrp="1"/>
          </p:cNvGraphicFramePr>
          <p:nvPr/>
        </p:nvGraphicFramePr>
        <p:xfrm>
          <a:off x="-7938" y="5094288"/>
          <a:ext cx="9144001" cy="1310640"/>
        </p:xfrm>
        <a:graphic>
          <a:graphicData uri="http://schemas.openxmlformats.org/drawingml/2006/table">
            <a:tbl>
              <a:tblPr/>
              <a:tblGrid>
                <a:gridCol w="4068763">
                  <a:extLst>
                    <a:ext uri="{9D8B030D-6E8A-4147-A177-3AD203B41FA5}">
                      <a16:colId xmlns:a16="http://schemas.microsoft.com/office/drawing/2014/main" val="20000"/>
                    </a:ext>
                  </a:extLst>
                </a:gridCol>
                <a:gridCol w="1079500">
                  <a:extLst>
                    <a:ext uri="{9D8B030D-6E8A-4147-A177-3AD203B41FA5}">
                      <a16:colId xmlns:a16="http://schemas.microsoft.com/office/drawing/2014/main" val="20001"/>
                    </a:ext>
                  </a:extLst>
                </a:gridCol>
                <a:gridCol w="3995738">
                  <a:extLst>
                    <a:ext uri="{9D8B030D-6E8A-4147-A177-3AD203B41FA5}">
                      <a16:colId xmlns:a16="http://schemas.microsoft.com/office/drawing/2014/main" val="20002"/>
                    </a:ext>
                  </a:extLst>
                </a:gridCol>
              </a:tblGrid>
              <a:tr h="1295400">
                <a:tc>
                  <a:txBody>
                    <a:bodyPr/>
                    <a:lstStyle>
                      <a:lvl1pPr eaLnBrk="0" hangingPunct="0">
                        <a:spcBef>
                          <a:spcPct val="20000"/>
                        </a:spcBef>
                        <a:defRPr sz="2800">
                          <a:solidFill>
                            <a:schemeClr val="tx1"/>
                          </a:solidFill>
                          <a:latin typeface="Arial" charset="0"/>
                        </a:defRPr>
                      </a:lvl1pPr>
                      <a:lvl2pPr marL="742950" indent="-285750" eaLnBrk="0" hangingPunct="0">
                        <a:spcBef>
                          <a:spcPct val="20000"/>
                        </a:spcBef>
                        <a:defRPr sz="2400">
                          <a:solidFill>
                            <a:schemeClr val="tx1"/>
                          </a:solidFill>
                          <a:latin typeface="Arial" charset="0"/>
                        </a:defRPr>
                      </a:lvl2pPr>
                      <a:lvl3pPr marL="1143000" indent="-228600" eaLnBrk="0" hangingPunct="0">
                        <a:spcBef>
                          <a:spcPct val="20000"/>
                        </a:spcBef>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GB" altLang="en-US" sz="4000" b="1" i="0" u="none" strike="noStrike" cap="none" normalizeH="0" baseline="0">
                          <a:ln>
                            <a:noFill/>
                          </a:ln>
                          <a:solidFill>
                            <a:srgbClr val="FF0000"/>
                          </a:solidFill>
                          <a:effectLst/>
                          <a:latin typeface="Arial" charset="0"/>
                        </a:rPr>
                        <a:t>R</a:t>
                      </a:r>
                      <a:endParaRPr kumimoji="0" lang="en-GB" altLang="en-US" sz="4000" b="1" i="0" u="none" strike="noStrike" cap="none" normalizeH="0" baseline="-25000">
                        <a:ln>
                          <a:noFill/>
                        </a:ln>
                        <a:solidFill>
                          <a:srgbClr val="FF0000"/>
                        </a:solidFill>
                        <a:effectLst/>
                        <a:latin typeface="Arial" charset="0"/>
                      </a:endParaRPr>
                    </a:p>
                  </a:txBody>
                  <a:tcPr anchor="ctr" horzOverflow="overflow">
                    <a:lnL>
                      <a:noFill/>
                    </a:lnL>
                    <a:lnR>
                      <a:noFill/>
                    </a:lnR>
                    <a:lnT>
                      <a:noFill/>
                    </a:lnT>
                    <a:lnB>
                      <a:noFill/>
                    </a:lnB>
                    <a:lnTlToBr>
                      <a:noFill/>
                    </a:lnTlToBr>
                    <a:lnBlToTr>
                      <a:noFill/>
                    </a:lnBlToTr>
                    <a:solidFill>
                      <a:srgbClr val="D9D9D9"/>
                    </a:solidFill>
                  </a:tcPr>
                </a:tc>
                <a:tc>
                  <a:txBody>
                    <a:bodyPr/>
                    <a:lstStyle>
                      <a:lvl1pPr eaLnBrk="0" hangingPunct="0">
                        <a:spcBef>
                          <a:spcPct val="20000"/>
                        </a:spcBef>
                        <a:defRPr sz="2800">
                          <a:solidFill>
                            <a:schemeClr val="tx1"/>
                          </a:solidFill>
                          <a:latin typeface="Arial" charset="0"/>
                        </a:defRPr>
                      </a:lvl1pPr>
                      <a:lvl2pPr marL="742950" indent="-285750" eaLnBrk="0" hangingPunct="0">
                        <a:spcBef>
                          <a:spcPct val="20000"/>
                        </a:spcBef>
                        <a:defRPr sz="2400">
                          <a:solidFill>
                            <a:schemeClr val="tx1"/>
                          </a:solidFill>
                          <a:latin typeface="Arial" charset="0"/>
                        </a:defRPr>
                      </a:lvl2pPr>
                      <a:lvl3pPr marL="1143000" indent="-228600" eaLnBrk="0" hangingPunct="0">
                        <a:spcBef>
                          <a:spcPct val="20000"/>
                        </a:spcBef>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l-GR" altLang="en-US" sz="4000" b="1" i="0" u="none" strike="noStrike" cap="none" normalizeH="0" baseline="0">
                          <a:ln>
                            <a:noFill/>
                          </a:ln>
                          <a:solidFill>
                            <a:srgbClr val="FF0000"/>
                          </a:solidFill>
                          <a:effectLst/>
                          <a:latin typeface="Cambria Math" pitchFamily="18" charset="0"/>
                          <a:ea typeface="Cambria Math" pitchFamily="18" charset="0"/>
                          <a:cs typeface="Cambria Math" pitchFamily="18" charset="0"/>
                        </a:rPr>
                        <a:t>∝</a:t>
                      </a:r>
                      <a:endParaRPr kumimoji="0" lang="en-GB" altLang="en-US" sz="4000" b="1" i="0" u="none" strike="noStrike" cap="none" normalizeH="0" baseline="0">
                        <a:ln>
                          <a:noFill/>
                        </a:ln>
                        <a:solidFill>
                          <a:srgbClr val="FF0000"/>
                        </a:solidFill>
                        <a:effectLst/>
                        <a:latin typeface="Arial" charset="0"/>
                      </a:endParaRPr>
                    </a:p>
                  </a:txBody>
                  <a:tcPr anchor="ctr" horzOverflow="overflow">
                    <a:lnL>
                      <a:noFill/>
                    </a:lnL>
                    <a:lnR>
                      <a:noFill/>
                    </a:lnR>
                    <a:lnT>
                      <a:noFill/>
                    </a:lnT>
                    <a:lnB>
                      <a:noFill/>
                    </a:lnB>
                    <a:lnTlToBr>
                      <a:noFill/>
                    </a:lnTlToBr>
                    <a:lnBlToTr>
                      <a:noFill/>
                    </a:lnBlToTr>
                    <a:solidFill>
                      <a:srgbClr val="D9D9D9"/>
                    </a:solidFill>
                  </a:tcPr>
                </a:tc>
                <a:tc>
                  <a:txBody>
                    <a:bodyPr/>
                    <a:lstStyle>
                      <a:lvl1pPr eaLnBrk="0" hangingPunct="0">
                        <a:spcBef>
                          <a:spcPct val="20000"/>
                        </a:spcBef>
                        <a:defRPr sz="2800">
                          <a:solidFill>
                            <a:schemeClr val="tx1"/>
                          </a:solidFill>
                          <a:latin typeface="Arial" charset="0"/>
                        </a:defRPr>
                      </a:lvl1pPr>
                      <a:lvl2pPr marL="742950" indent="-285750" eaLnBrk="0" hangingPunct="0">
                        <a:spcBef>
                          <a:spcPct val="20000"/>
                        </a:spcBef>
                        <a:defRPr sz="2400">
                          <a:solidFill>
                            <a:schemeClr val="tx1"/>
                          </a:solidFill>
                          <a:latin typeface="Arial" charset="0"/>
                        </a:defRPr>
                      </a:lvl2pPr>
                      <a:lvl3pPr marL="1143000" indent="-228600" eaLnBrk="0" hangingPunct="0">
                        <a:spcBef>
                          <a:spcPct val="20000"/>
                        </a:spcBef>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4000" b="1" i="0" u="sng" strike="noStrike" cap="none" normalizeH="0" baseline="0">
                          <a:ln>
                            <a:noFill/>
                          </a:ln>
                          <a:solidFill>
                            <a:srgbClr val="FF0000"/>
                          </a:solidFill>
                          <a:effectLst/>
                          <a:latin typeface="Arial" charset="0"/>
                        </a:rPr>
                        <a:t>1</a:t>
                      </a:r>
                      <a:br>
                        <a:rPr kumimoji="0" lang="en-GB" altLang="en-US" sz="4000" b="1" i="0" u="none" strike="noStrike" cap="none" normalizeH="0" baseline="0">
                          <a:ln>
                            <a:noFill/>
                          </a:ln>
                          <a:solidFill>
                            <a:srgbClr val="FF0000"/>
                          </a:solidFill>
                          <a:effectLst/>
                          <a:latin typeface="Arial" charset="0"/>
                        </a:rPr>
                      </a:br>
                      <a:r>
                        <a:rPr kumimoji="0" lang="en-GB" altLang="en-US" sz="4000" b="1" i="0" u="none" strike="noStrike" cap="none" normalizeH="0" baseline="0">
                          <a:ln>
                            <a:noFill/>
                          </a:ln>
                          <a:solidFill>
                            <a:srgbClr val="FF0000"/>
                          </a:solidFill>
                          <a:effectLst/>
                          <a:latin typeface="Arial" charset="0"/>
                        </a:rPr>
                        <a:t>a</a:t>
                      </a:r>
                    </a:p>
                  </a:txBody>
                  <a:tcPr anchor="ctr" horzOverflow="overflow">
                    <a:lnL>
                      <a:noFill/>
                    </a:lnL>
                    <a:lnR>
                      <a:noFill/>
                    </a:lnR>
                    <a:lnT>
                      <a:noFill/>
                    </a:lnT>
                    <a:lnB>
                      <a:noFill/>
                    </a:lnB>
                    <a:lnTlToBr>
                      <a:noFill/>
                    </a:lnTlToBr>
                    <a:lnBlToTr>
                      <a:noFill/>
                    </a:lnBlToTr>
                    <a:solidFill>
                      <a:srgbClr val="D9D9D9"/>
                    </a:solidFill>
                  </a:tcPr>
                </a:tc>
                <a:extLst>
                  <a:ext uri="{0D108BD9-81ED-4DB2-BD59-A6C34878D82A}">
                    <a16:rowId xmlns:a16="http://schemas.microsoft.com/office/drawing/2014/main" val="10000"/>
                  </a:ext>
                </a:extLst>
              </a:tr>
            </a:tbl>
          </a:graphicData>
        </a:graphic>
      </p:graphicFrame>
      <p:graphicFrame>
        <p:nvGraphicFramePr>
          <p:cNvPr id="11" name="Table 10"/>
          <p:cNvGraphicFramePr>
            <a:graphicFrameLocks noGrp="1"/>
          </p:cNvGraphicFramePr>
          <p:nvPr/>
        </p:nvGraphicFramePr>
        <p:xfrm>
          <a:off x="395288" y="4005263"/>
          <a:ext cx="7840664" cy="1036638"/>
        </p:xfrm>
        <a:graphic>
          <a:graphicData uri="http://schemas.openxmlformats.org/drawingml/2006/table">
            <a:tbl>
              <a:tblPr firstRow="1" bandRow="1">
                <a:tableStyleId>{5C22544A-7EE6-4342-B048-85BDC9FD1C3A}</a:tableStyleId>
              </a:tblPr>
              <a:tblGrid>
                <a:gridCol w="833113">
                  <a:extLst>
                    <a:ext uri="{9D8B030D-6E8A-4147-A177-3AD203B41FA5}">
                      <a16:colId xmlns:a16="http://schemas.microsoft.com/office/drawing/2014/main" val="20000"/>
                    </a:ext>
                  </a:extLst>
                </a:gridCol>
                <a:gridCol w="617444">
                  <a:extLst>
                    <a:ext uri="{9D8B030D-6E8A-4147-A177-3AD203B41FA5}">
                      <a16:colId xmlns:a16="http://schemas.microsoft.com/office/drawing/2014/main" val="20001"/>
                    </a:ext>
                  </a:extLst>
                </a:gridCol>
                <a:gridCol w="617444">
                  <a:extLst>
                    <a:ext uri="{9D8B030D-6E8A-4147-A177-3AD203B41FA5}">
                      <a16:colId xmlns:a16="http://schemas.microsoft.com/office/drawing/2014/main" val="20002"/>
                    </a:ext>
                  </a:extLst>
                </a:gridCol>
                <a:gridCol w="617444">
                  <a:extLst>
                    <a:ext uri="{9D8B030D-6E8A-4147-A177-3AD203B41FA5}">
                      <a16:colId xmlns:a16="http://schemas.microsoft.com/office/drawing/2014/main" val="20003"/>
                    </a:ext>
                  </a:extLst>
                </a:gridCol>
                <a:gridCol w="493955">
                  <a:extLst>
                    <a:ext uri="{9D8B030D-6E8A-4147-A177-3AD203B41FA5}">
                      <a16:colId xmlns:a16="http://schemas.microsoft.com/office/drawing/2014/main" val="20004"/>
                    </a:ext>
                  </a:extLst>
                </a:gridCol>
                <a:gridCol w="617444">
                  <a:extLst>
                    <a:ext uri="{9D8B030D-6E8A-4147-A177-3AD203B41FA5}">
                      <a16:colId xmlns:a16="http://schemas.microsoft.com/office/drawing/2014/main" val="20005"/>
                    </a:ext>
                  </a:extLst>
                </a:gridCol>
                <a:gridCol w="493955">
                  <a:extLst>
                    <a:ext uri="{9D8B030D-6E8A-4147-A177-3AD203B41FA5}">
                      <a16:colId xmlns:a16="http://schemas.microsoft.com/office/drawing/2014/main" val="20006"/>
                    </a:ext>
                  </a:extLst>
                </a:gridCol>
                <a:gridCol w="601824">
                  <a:extLst>
                    <a:ext uri="{9D8B030D-6E8A-4147-A177-3AD203B41FA5}">
                      <a16:colId xmlns:a16="http://schemas.microsoft.com/office/drawing/2014/main" val="20007"/>
                    </a:ext>
                  </a:extLst>
                </a:gridCol>
                <a:gridCol w="509574">
                  <a:extLst>
                    <a:ext uri="{9D8B030D-6E8A-4147-A177-3AD203B41FA5}">
                      <a16:colId xmlns:a16="http://schemas.microsoft.com/office/drawing/2014/main" val="20008"/>
                    </a:ext>
                  </a:extLst>
                </a:gridCol>
                <a:gridCol w="617444">
                  <a:extLst>
                    <a:ext uri="{9D8B030D-6E8A-4147-A177-3AD203B41FA5}">
                      <a16:colId xmlns:a16="http://schemas.microsoft.com/office/drawing/2014/main" val="20009"/>
                    </a:ext>
                  </a:extLst>
                </a:gridCol>
                <a:gridCol w="1821023">
                  <a:extLst>
                    <a:ext uri="{9D8B030D-6E8A-4147-A177-3AD203B41FA5}">
                      <a16:colId xmlns:a16="http://schemas.microsoft.com/office/drawing/2014/main" val="20010"/>
                    </a:ext>
                  </a:extLst>
                </a:gridCol>
              </a:tblGrid>
              <a:tr h="518319">
                <a:tc>
                  <a:txBody>
                    <a:bodyPr/>
                    <a:lstStyle/>
                    <a:p>
                      <a:pPr algn="r"/>
                      <a:endParaRPr lang="en-GB" sz="2800" b="1" baseline="-25000" dirty="0">
                        <a:solidFill>
                          <a:srgbClr val="FF0000"/>
                        </a:solidFill>
                        <a:latin typeface="+mn-lt"/>
                      </a:endParaRPr>
                    </a:p>
                  </a:txBody>
                  <a:tcPr marT="45734" marB="4573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800" b="1" baseline="0" dirty="0">
                          <a:solidFill>
                            <a:srgbClr val="FF0000"/>
                          </a:solidFill>
                          <a:latin typeface="+mn-lt"/>
                        </a:rPr>
                        <a:t>1</a:t>
                      </a:r>
                    </a:p>
                  </a:txBody>
                  <a:tcPr marT="45734" marB="4573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r>
                        <a:rPr lang="en-GB" sz="2800" b="1" dirty="0">
                          <a:solidFill>
                            <a:srgbClr val="FF0000"/>
                          </a:solidFill>
                          <a:latin typeface="+mn-lt"/>
                          <a:ea typeface="Cambria Math"/>
                        </a:rPr>
                        <a:t>=</a:t>
                      </a:r>
                      <a:endParaRPr lang="en-GB" sz="2800" b="1" dirty="0">
                        <a:solidFill>
                          <a:srgbClr val="FF0000"/>
                        </a:solidFill>
                        <a:latin typeface="+mn-lt"/>
                      </a:endParaRPr>
                    </a:p>
                  </a:txBody>
                  <a:tcPr marT="45734" marB="4573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800" b="1" baseline="0" dirty="0">
                          <a:solidFill>
                            <a:srgbClr val="FF0000"/>
                          </a:solidFill>
                          <a:latin typeface="+mn-lt"/>
                        </a:rPr>
                        <a:t>1</a:t>
                      </a:r>
                    </a:p>
                  </a:txBody>
                  <a:tcPr marT="45734" marB="4573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r>
                        <a:rPr lang="en-GB" sz="2800" b="1" baseline="0" dirty="0">
                          <a:solidFill>
                            <a:srgbClr val="FF0000"/>
                          </a:solidFill>
                          <a:latin typeface="+mn-lt"/>
                        </a:rPr>
                        <a:t>+</a:t>
                      </a:r>
                    </a:p>
                  </a:txBody>
                  <a:tcPr marT="45734" marB="4573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800" b="1" baseline="0" dirty="0">
                          <a:solidFill>
                            <a:srgbClr val="FF0000"/>
                          </a:solidFill>
                          <a:latin typeface="+mn-lt"/>
                        </a:rPr>
                        <a:t>1</a:t>
                      </a:r>
                    </a:p>
                  </a:txBody>
                  <a:tcPr marT="45734" marB="4573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r>
                        <a:rPr lang="en-GB" sz="2800" b="1" baseline="0" dirty="0">
                          <a:solidFill>
                            <a:srgbClr val="FF0000"/>
                          </a:solidFill>
                          <a:latin typeface="+mn-lt"/>
                        </a:rPr>
                        <a:t>+</a:t>
                      </a:r>
                    </a:p>
                  </a:txBody>
                  <a:tcPr marT="45734" marB="4573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800" b="1" baseline="0" dirty="0">
                          <a:solidFill>
                            <a:srgbClr val="FF0000"/>
                          </a:solidFill>
                          <a:latin typeface="+mn-lt"/>
                        </a:rPr>
                        <a:t>1</a:t>
                      </a:r>
                    </a:p>
                  </a:txBody>
                  <a:tcPr marT="45734" marB="4573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r>
                        <a:rPr lang="en-GB" sz="2800" b="1" baseline="0" dirty="0">
                          <a:solidFill>
                            <a:srgbClr val="FF0000"/>
                          </a:solidFill>
                          <a:latin typeface="+mn-lt"/>
                        </a:rPr>
                        <a:t>+</a:t>
                      </a:r>
                    </a:p>
                  </a:txBody>
                  <a:tcPr marT="45734" marB="4573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800" b="1" baseline="0" dirty="0">
                          <a:solidFill>
                            <a:srgbClr val="FF0000"/>
                          </a:solidFill>
                          <a:latin typeface="+mn-lt"/>
                        </a:rPr>
                        <a:t>1</a:t>
                      </a:r>
                    </a:p>
                  </a:txBody>
                  <a:tcPr marT="45734" marB="4573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sz="2800" b="1" baseline="0" dirty="0">
                        <a:solidFill>
                          <a:srgbClr val="FF0000"/>
                        </a:solidFill>
                        <a:latin typeface="+mn-lt"/>
                      </a:endParaRPr>
                    </a:p>
                  </a:txBody>
                  <a:tcPr marT="45734" marB="4573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518319">
                <a:tc>
                  <a:txBody>
                    <a:bodyPr/>
                    <a:lstStyle/>
                    <a:p>
                      <a:endParaRPr lang="en-GB" sz="1800" dirty="0"/>
                    </a:p>
                  </a:txBody>
                  <a:tcPr marT="45734" marB="4573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800" b="1" baseline="0" dirty="0">
                          <a:solidFill>
                            <a:srgbClr val="FF0000"/>
                          </a:solidFill>
                          <a:latin typeface="+mn-lt"/>
                        </a:rPr>
                        <a:t>R</a:t>
                      </a:r>
                      <a:r>
                        <a:rPr lang="en-GB" sz="2800" b="1" baseline="-25000" dirty="0">
                          <a:solidFill>
                            <a:srgbClr val="FF0000"/>
                          </a:solidFill>
                          <a:latin typeface="+mn-lt"/>
                        </a:rPr>
                        <a:t>T</a:t>
                      </a:r>
                    </a:p>
                  </a:txBody>
                  <a:tcPr marT="45734" marB="4573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rgbClr val="FF0000"/>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GB"/>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800" b="1" baseline="0" dirty="0">
                          <a:solidFill>
                            <a:srgbClr val="FF0000"/>
                          </a:solidFill>
                          <a:latin typeface="+mn-lt"/>
                        </a:rPr>
                        <a:t>R</a:t>
                      </a:r>
                      <a:r>
                        <a:rPr lang="en-GB" sz="2800" b="1" baseline="-25000" dirty="0">
                          <a:solidFill>
                            <a:srgbClr val="FF0000"/>
                          </a:solidFill>
                          <a:latin typeface="+mn-lt"/>
                        </a:rPr>
                        <a:t>1</a:t>
                      </a:r>
                    </a:p>
                  </a:txBody>
                  <a:tcPr marT="45734" marB="4573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rgbClr val="FF0000"/>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endParaRPr lang="en-GB" sz="2800" baseline="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800" b="1" baseline="0" dirty="0">
                          <a:solidFill>
                            <a:srgbClr val="FF0000"/>
                          </a:solidFill>
                          <a:latin typeface="+mn-lt"/>
                        </a:rPr>
                        <a:t>R</a:t>
                      </a:r>
                      <a:r>
                        <a:rPr lang="en-GB" sz="2800" b="1" baseline="-25000" dirty="0">
                          <a:solidFill>
                            <a:srgbClr val="FF0000"/>
                          </a:solidFill>
                          <a:latin typeface="+mn-lt"/>
                        </a:rPr>
                        <a:t>2</a:t>
                      </a:r>
                      <a:endParaRPr lang="en-GB" sz="2800" b="1" baseline="0" dirty="0">
                        <a:solidFill>
                          <a:srgbClr val="FF0000"/>
                        </a:solidFill>
                        <a:latin typeface="+mn-lt"/>
                      </a:endParaRPr>
                    </a:p>
                  </a:txBody>
                  <a:tcPr marT="45734" marB="4573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rgbClr val="FF0000"/>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endParaRPr lang="en-GB" sz="2800" baseline="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GB" sz="2800" b="1" baseline="0" dirty="0">
                          <a:solidFill>
                            <a:srgbClr val="FF0000"/>
                          </a:solidFill>
                          <a:latin typeface="+mn-lt"/>
                        </a:rPr>
                        <a:t>R</a:t>
                      </a:r>
                      <a:r>
                        <a:rPr lang="en-GB" sz="2800" b="1" baseline="-25000" dirty="0">
                          <a:solidFill>
                            <a:srgbClr val="FF0000"/>
                          </a:solidFill>
                          <a:latin typeface="+mn-lt"/>
                        </a:rPr>
                        <a:t>3</a:t>
                      </a:r>
                      <a:endParaRPr lang="en-GB" sz="2800" baseline="0" dirty="0"/>
                    </a:p>
                  </a:txBody>
                  <a:tcPr marT="45734" marB="4573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rgbClr val="FF0000"/>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endParaRPr lang="en-GB" sz="2800" baseline="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GB" sz="2800" b="1" baseline="0" dirty="0">
                          <a:solidFill>
                            <a:srgbClr val="FF0000"/>
                          </a:solidFill>
                          <a:latin typeface="+mn-lt"/>
                        </a:rPr>
                        <a:t>R</a:t>
                      </a:r>
                      <a:r>
                        <a:rPr lang="en-GB" sz="2800" b="1" baseline="-25000" dirty="0">
                          <a:solidFill>
                            <a:srgbClr val="FF0000"/>
                          </a:solidFill>
                          <a:latin typeface="+mn-lt"/>
                        </a:rPr>
                        <a:t>4</a:t>
                      </a:r>
                      <a:endParaRPr lang="en-GB" sz="2800" baseline="0" dirty="0"/>
                    </a:p>
                  </a:txBody>
                  <a:tcPr marT="45734" marB="4573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rgbClr val="FF0000"/>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sz="1800" dirty="0"/>
                    </a:p>
                  </a:txBody>
                  <a:tcPr marT="45734" marB="4573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12" name="Rectangle 11"/>
          <p:cNvSpPr/>
          <p:nvPr/>
        </p:nvSpPr>
        <p:spPr>
          <a:xfrm>
            <a:off x="-25400" y="6415088"/>
            <a:ext cx="9144000" cy="400050"/>
          </a:xfrm>
          <a:prstGeom prst="rect">
            <a:avLst/>
          </a:prstGeom>
        </p:spPr>
        <p:txBody>
          <a:bodyPr>
            <a:spAutoFit/>
          </a:bodyPr>
          <a:lstStyle/>
          <a:p>
            <a:pPr algn="ctr">
              <a:defRPr/>
            </a:pPr>
            <a:r>
              <a:rPr lang="en-GB" dirty="0">
                <a:solidFill>
                  <a:schemeClr val="accent4"/>
                </a:solidFill>
                <a:cs typeface="+mn-cs"/>
              </a:rPr>
              <a:t>Resistance is inversely proportional to area</a:t>
            </a:r>
          </a:p>
        </p:txBody>
      </p:sp>
      <p:sp>
        <p:nvSpPr>
          <p:cNvPr id="9" name="TextBox 8"/>
          <p:cNvSpPr txBox="1">
            <a:spLocks noChangeArrowheads="1"/>
          </p:cNvSpPr>
          <p:nvPr/>
        </p:nvSpPr>
        <p:spPr bwMode="auto">
          <a:xfrm>
            <a:off x="250825" y="404813"/>
            <a:ext cx="9144000" cy="1415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r>
              <a:rPr lang="en-GB" altLang="en-US" sz="4000" dirty="0">
                <a:solidFill>
                  <a:srgbClr val="CC0000"/>
                </a:solidFill>
              </a:rPr>
              <a:t>Resistance</a:t>
            </a:r>
            <a:r>
              <a:rPr lang="en-GB" altLang="en-US" sz="4200" dirty="0">
                <a:solidFill>
                  <a:srgbClr val="CC0000"/>
                </a:solidFill>
              </a:rPr>
              <a:t> – cross sectional</a:t>
            </a:r>
            <a:br>
              <a:rPr lang="en-GB" altLang="en-US" sz="4200" dirty="0">
                <a:solidFill>
                  <a:srgbClr val="CC0000"/>
                </a:solidFill>
              </a:rPr>
            </a:br>
            <a:r>
              <a:rPr lang="en-GB" altLang="en-US" sz="4200" dirty="0">
                <a:solidFill>
                  <a:srgbClr val="CC0000"/>
                </a:solidFill>
              </a:rPr>
              <a:t>area of conductor</a:t>
            </a:r>
          </a:p>
        </p:txBody>
      </p:sp>
      <p:sp>
        <p:nvSpPr>
          <p:cNvPr id="10275" name="Line 9"/>
          <p:cNvSpPr>
            <a:spLocks noChangeShapeType="1"/>
          </p:cNvSpPr>
          <p:nvPr/>
        </p:nvSpPr>
        <p:spPr bwMode="auto">
          <a:xfrm>
            <a:off x="28575" y="1717675"/>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9" name="Rectangle 8"/>
          <p:cNvSpPr/>
          <p:nvPr/>
        </p:nvSpPr>
        <p:spPr>
          <a:xfrm>
            <a:off x="0" y="1919288"/>
            <a:ext cx="9144000" cy="1200150"/>
          </a:xfrm>
          <a:prstGeom prst="rect">
            <a:avLst/>
          </a:prstGeom>
        </p:spPr>
        <p:txBody>
          <a:bodyPr>
            <a:spAutoFit/>
          </a:bodyPr>
          <a:lstStyle/>
          <a:p>
            <a:pPr>
              <a:defRPr/>
            </a:pPr>
            <a:r>
              <a:rPr lang="en-GB" sz="2400" b="1" dirty="0">
                <a:solidFill>
                  <a:schemeClr val="accent4"/>
                </a:solidFill>
                <a:cs typeface="+mn-cs"/>
              </a:rPr>
              <a:t>EXAMPLE 4. </a:t>
            </a:r>
            <a:r>
              <a:rPr lang="en-GB" sz="2400" dirty="0">
                <a:solidFill>
                  <a:schemeClr val="accent4"/>
                </a:solidFill>
                <a:cs typeface="+mn-cs"/>
              </a:rPr>
              <a:t>If the resistance of 100m of a certain conductor is 0.076</a:t>
            </a:r>
            <a:r>
              <a:rPr lang="en-GB" sz="2400" dirty="0">
                <a:solidFill>
                  <a:schemeClr val="accent4"/>
                </a:solidFill>
                <a:cs typeface="+mn-cs"/>
                <a:sym typeface="Symbol"/>
              </a:rPr>
              <a:t></a:t>
            </a:r>
            <a:r>
              <a:rPr lang="en-GB" sz="2400" dirty="0">
                <a:solidFill>
                  <a:schemeClr val="accent4"/>
                </a:solidFill>
                <a:cs typeface="+mn-cs"/>
              </a:rPr>
              <a:t>, calculate the resistance of 100m of the same conductor but with:</a:t>
            </a:r>
          </a:p>
        </p:txBody>
      </p:sp>
      <p:sp>
        <p:nvSpPr>
          <p:cNvPr id="10" name="Rectangle 9"/>
          <p:cNvSpPr/>
          <p:nvPr/>
        </p:nvSpPr>
        <p:spPr>
          <a:xfrm>
            <a:off x="82550" y="4565650"/>
            <a:ext cx="9144000" cy="460375"/>
          </a:xfrm>
          <a:prstGeom prst="rect">
            <a:avLst/>
          </a:prstGeom>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n-GB" altLang="en-US" sz="2400">
                <a:solidFill>
                  <a:srgbClr val="000000"/>
                </a:solidFill>
              </a:rPr>
              <a:t>a) Since R is </a:t>
            </a:r>
            <a:r>
              <a:rPr lang="en-GB" altLang="en-US" sz="2400">
                <a:solidFill>
                  <a:srgbClr val="000000"/>
                </a:solidFill>
                <a:ea typeface="Cambria Math" pitchFamily="18" charset="0"/>
                <a:cs typeface="Cambria Math" pitchFamily="18" charset="0"/>
              </a:rPr>
              <a:t>∝ to 1/a, then</a:t>
            </a:r>
            <a:r>
              <a:rPr lang="en-GB" altLang="en-US" sz="2400">
                <a:solidFill>
                  <a:srgbClr val="000000"/>
                </a:solidFill>
              </a:rPr>
              <a:t>:</a:t>
            </a:r>
          </a:p>
        </p:txBody>
      </p:sp>
      <p:graphicFrame>
        <p:nvGraphicFramePr>
          <p:cNvPr id="11" name="Table 10"/>
          <p:cNvGraphicFramePr>
            <a:graphicFrameLocks noGrp="1"/>
          </p:cNvGraphicFramePr>
          <p:nvPr/>
        </p:nvGraphicFramePr>
        <p:xfrm>
          <a:off x="1800225" y="5026025"/>
          <a:ext cx="6264275" cy="396875"/>
        </p:xfrm>
        <a:graphic>
          <a:graphicData uri="http://schemas.openxmlformats.org/drawingml/2006/table">
            <a:tbl>
              <a:tblPr firstRow="1" bandRow="1">
                <a:tableStyleId>{5C22544A-7EE6-4342-B048-85BDC9FD1C3A}</a:tableStyleId>
              </a:tblPr>
              <a:tblGrid>
                <a:gridCol w="2995775">
                  <a:extLst>
                    <a:ext uri="{9D8B030D-6E8A-4147-A177-3AD203B41FA5}">
                      <a16:colId xmlns:a16="http://schemas.microsoft.com/office/drawing/2014/main" val="20000"/>
                    </a:ext>
                  </a:extLst>
                </a:gridCol>
                <a:gridCol w="346660">
                  <a:extLst>
                    <a:ext uri="{9D8B030D-6E8A-4147-A177-3AD203B41FA5}">
                      <a16:colId xmlns:a16="http://schemas.microsoft.com/office/drawing/2014/main" val="20001"/>
                    </a:ext>
                  </a:extLst>
                </a:gridCol>
                <a:gridCol w="2921840">
                  <a:extLst>
                    <a:ext uri="{9D8B030D-6E8A-4147-A177-3AD203B41FA5}">
                      <a16:colId xmlns:a16="http://schemas.microsoft.com/office/drawing/2014/main" val="20002"/>
                    </a:ext>
                  </a:extLst>
                </a:gridCol>
              </a:tblGrid>
              <a:tr h="396875">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GB" sz="2000" b="1" dirty="0">
                          <a:solidFill>
                            <a:srgbClr val="FF0000"/>
                          </a:solidFill>
                        </a:rPr>
                        <a:t>R</a:t>
                      </a:r>
                      <a:endParaRPr lang="en-GB" sz="2000" b="1" baseline="-25000" dirty="0">
                        <a:solidFill>
                          <a:srgbClr val="FF0000"/>
                        </a:solidFill>
                      </a:endParaRPr>
                    </a:p>
                  </a:txBody>
                  <a:tcPr marL="91434" marR="91434" marT="45793" marB="4579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000" b="1" dirty="0">
                          <a:solidFill>
                            <a:srgbClr val="FF0000"/>
                          </a:solidFill>
                        </a:rPr>
                        <a:t>=</a:t>
                      </a:r>
                    </a:p>
                  </a:txBody>
                  <a:tcPr marL="91434" marR="91434" marT="45793" marB="4579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2000" b="1" baseline="0" dirty="0">
                          <a:solidFill>
                            <a:srgbClr val="FF0000"/>
                          </a:solidFill>
                        </a:rPr>
                        <a:t>0.076 ÷ 2</a:t>
                      </a:r>
                    </a:p>
                  </a:txBody>
                  <a:tcPr marL="91434" marR="91434" marT="45793" marB="4579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20" name="Table 19"/>
          <p:cNvGraphicFramePr>
            <a:graphicFrameLocks noGrp="1"/>
          </p:cNvGraphicFramePr>
          <p:nvPr/>
        </p:nvGraphicFramePr>
        <p:xfrm>
          <a:off x="2665413" y="5518150"/>
          <a:ext cx="4548187" cy="396020"/>
        </p:xfrm>
        <a:graphic>
          <a:graphicData uri="http://schemas.openxmlformats.org/drawingml/2006/table">
            <a:tbl>
              <a:tblPr firstRow="1" bandRow="1">
                <a:tableStyleId>{5C22544A-7EE6-4342-B048-85BDC9FD1C3A}</a:tableStyleId>
              </a:tblPr>
              <a:tblGrid>
                <a:gridCol w="2175088">
                  <a:extLst>
                    <a:ext uri="{9D8B030D-6E8A-4147-A177-3AD203B41FA5}">
                      <a16:colId xmlns:a16="http://schemas.microsoft.com/office/drawing/2014/main" val="20000"/>
                    </a:ext>
                  </a:extLst>
                </a:gridCol>
                <a:gridCol w="251692">
                  <a:extLst>
                    <a:ext uri="{9D8B030D-6E8A-4147-A177-3AD203B41FA5}">
                      <a16:colId xmlns:a16="http://schemas.microsoft.com/office/drawing/2014/main" val="20001"/>
                    </a:ext>
                  </a:extLst>
                </a:gridCol>
                <a:gridCol w="2121407">
                  <a:extLst>
                    <a:ext uri="{9D8B030D-6E8A-4147-A177-3AD203B41FA5}">
                      <a16:colId xmlns:a16="http://schemas.microsoft.com/office/drawing/2014/main" val="20002"/>
                    </a:ext>
                  </a:extLst>
                </a:gridCol>
              </a:tblGrid>
              <a:tr h="395288">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GB" sz="2000" b="1" baseline="-25000" dirty="0">
                        <a:solidFill>
                          <a:srgbClr val="FF0000"/>
                        </a:solidFill>
                      </a:endParaRPr>
                    </a:p>
                  </a:txBody>
                  <a:tcPr marL="91421" marR="91421" marT="45610" marB="4561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000" b="1" dirty="0">
                          <a:solidFill>
                            <a:srgbClr val="FF0000"/>
                          </a:solidFill>
                        </a:rPr>
                        <a:t>=</a:t>
                      </a:r>
                    </a:p>
                  </a:txBody>
                  <a:tcPr marL="91421" marR="91421" marT="45610" marB="4561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2000" b="1" u="none" baseline="0" dirty="0">
                          <a:solidFill>
                            <a:srgbClr val="FF0000"/>
                          </a:solidFill>
                        </a:rPr>
                        <a:t>0.038</a:t>
                      </a:r>
                      <a:r>
                        <a:rPr lang="el-GR" sz="2000" b="1" u="none" baseline="0" dirty="0">
                          <a:solidFill>
                            <a:srgbClr val="FF0000"/>
                          </a:solidFill>
                        </a:rPr>
                        <a:t>Ω</a:t>
                      </a:r>
                      <a:endParaRPr lang="en-GB" sz="2000" b="1" u="none" baseline="0" dirty="0">
                        <a:solidFill>
                          <a:srgbClr val="FF0000"/>
                        </a:solidFill>
                      </a:endParaRPr>
                    </a:p>
                  </a:txBody>
                  <a:tcPr marL="91421" marR="91421" marT="45610" marB="4561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12" name="Rectangle 11"/>
          <p:cNvSpPr/>
          <p:nvPr/>
        </p:nvSpPr>
        <p:spPr>
          <a:xfrm>
            <a:off x="39688" y="3086100"/>
            <a:ext cx="9144000" cy="460375"/>
          </a:xfrm>
          <a:prstGeom prst="rect">
            <a:avLst/>
          </a:prstGeom>
        </p:spPr>
        <p:txBody>
          <a:bodyPr>
            <a:spAutoFit/>
          </a:bodyPr>
          <a:lstStyle/>
          <a:p>
            <a:pPr defTabSz="450850" hangingPunct="0">
              <a:defRPr/>
            </a:pPr>
            <a:r>
              <a:rPr lang="en-GB" sz="2400" dirty="0">
                <a:solidFill>
                  <a:schemeClr val="accent4"/>
                </a:solidFill>
                <a:cs typeface="+mn-cs"/>
              </a:rPr>
              <a:t>a)	twice the CSA</a:t>
            </a:r>
          </a:p>
        </p:txBody>
      </p:sp>
      <p:sp>
        <p:nvSpPr>
          <p:cNvPr id="14" name="Rectangle 13"/>
          <p:cNvSpPr/>
          <p:nvPr/>
        </p:nvSpPr>
        <p:spPr>
          <a:xfrm>
            <a:off x="39688" y="3373438"/>
            <a:ext cx="9144000" cy="461962"/>
          </a:xfrm>
          <a:prstGeom prst="rect">
            <a:avLst/>
          </a:prstGeom>
        </p:spPr>
        <p:txBody>
          <a:bodyPr>
            <a:spAutoFit/>
          </a:bodyPr>
          <a:lstStyle/>
          <a:p>
            <a:pPr defTabSz="450850" hangingPunct="0">
              <a:defRPr/>
            </a:pPr>
            <a:r>
              <a:rPr lang="en-GB" sz="2400" dirty="0">
                <a:solidFill>
                  <a:schemeClr val="accent4"/>
                </a:solidFill>
                <a:cs typeface="+mn-cs"/>
              </a:rPr>
              <a:t>b)	four times the CSA</a:t>
            </a:r>
          </a:p>
        </p:txBody>
      </p:sp>
      <p:sp>
        <p:nvSpPr>
          <p:cNvPr id="15" name="Rectangle 14"/>
          <p:cNvSpPr/>
          <p:nvPr/>
        </p:nvSpPr>
        <p:spPr>
          <a:xfrm>
            <a:off x="39688" y="3660775"/>
            <a:ext cx="9144000" cy="461963"/>
          </a:xfrm>
          <a:prstGeom prst="rect">
            <a:avLst/>
          </a:prstGeom>
        </p:spPr>
        <p:txBody>
          <a:bodyPr>
            <a:spAutoFit/>
          </a:bodyPr>
          <a:lstStyle/>
          <a:p>
            <a:pPr defTabSz="450850" hangingPunct="0">
              <a:defRPr/>
            </a:pPr>
            <a:r>
              <a:rPr lang="en-GB" sz="2400" dirty="0">
                <a:solidFill>
                  <a:schemeClr val="accent4"/>
                </a:solidFill>
                <a:cs typeface="+mn-cs"/>
              </a:rPr>
              <a:t>c)	half the CSA</a:t>
            </a:r>
          </a:p>
        </p:txBody>
      </p:sp>
      <p:sp>
        <p:nvSpPr>
          <p:cNvPr id="16" name="Rectangle 15"/>
          <p:cNvSpPr/>
          <p:nvPr/>
        </p:nvSpPr>
        <p:spPr>
          <a:xfrm>
            <a:off x="39688" y="3949700"/>
            <a:ext cx="9144000" cy="461963"/>
          </a:xfrm>
          <a:prstGeom prst="rect">
            <a:avLst/>
          </a:prstGeom>
        </p:spPr>
        <p:txBody>
          <a:bodyPr>
            <a:spAutoFit/>
          </a:bodyPr>
          <a:lstStyle/>
          <a:p>
            <a:pPr defTabSz="450850" hangingPunct="0">
              <a:defRPr/>
            </a:pPr>
            <a:r>
              <a:rPr lang="en-GB" sz="2400" dirty="0">
                <a:solidFill>
                  <a:schemeClr val="accent4"/>
                </a:solidFill>
                <a:cs typeface="+mn-cs"/>
              </a:rPr>
              <a:t>d)	one quarter of the CSA.</a:t>
            </a:r>
          </a:p>
        </p:txBody>
      </p:sp>
      <p:sp>
        <p:nvSpPr>
          <p:cNvPr id="19" name="TextBox 18"/>
          <p:cNvSpPr txBox="1">
            <a:spLocks noChangeArrowheads="1"/>
          </p:cNvSpPr>
          <p:nvPr/>
        </p:nvSpPr>
        <p:spPr bwMode="auto">
          <a:xfrm>
            <a:off x="250825" y="404813"/>
            <a:ext cx="9144000" cy="1415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r>
              <a:rPr lang="en-GB" altLang="en-US" sz="4000" dirty="0">
                <a:solidFill>
                  <a:srgbClr val="CC0000"/>
                </a:solidFill>
              </a:rPr>
              <a:t>Resistance</a:t>
            </a:r>
            <a:r>
              <a:rPr lang="en-GB" altLang="en-US" sz="4200" dirty="0">
                <a:solidFill>
                  <a:srgbClr val="CC0000"/>
                </a:solidFill>
              </a:rPr>
              <a:t> – cross sectional</a:t>
            </a:r>
            <a:br>
              <a:rPr lang="en-GB" altLang="en-US" sz="4200" dirty="0">
                <a:solidFill>
                  <a:srgbClr val="CC0000"/>
                </a:solidFill>
              </a:rPr>
            </a:br>
            <a:r>
              <a:rPr lang="en-GB" altLang="en-US" sz="4200" dirty="0">
                <a:solidFill>
                  <a:srgbClr val="CC0000"/>
                </a:solidFill>
              </a:rPr>
              <a:t>area of conductor</a:t>
            </a:r>
          </a:p>
        </p:txBody>
      </p:sp>
      <p:sp>
        <p:nvSpPr>
          <p:cNvPr id="11282" name="Line 9"/>
          <p:cNvSpPr>
            <a:spLocks noChangeShapeType="1"/>
          </p:cNvSpPr>
          <p:nvPr/>
        </p:nvSpPr>
        <p:spPr bwMode="auto">
          <a:xfrm>
            <a:off x="28575" y="1717675"/>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10" name="Rectangle 9"/>
          <p:cNvSpPr/>
          <p:nvPr/>
        </p:nvSpPr>
        <p:spPr>
          <a:xfrm>
            <a:off x="28575" y="2060575"/>
            <a:ext cx="4327525" cy="461963"/>
          </a:xfrm>
          <a:prstGeom prst="rect">
            <a:avLst/>
          </a:prstGeom>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n-GB" altLang="en-US" sz="2400">
                <a:solidFill>
                  <a:srgbClr val="000000"/>
                </a:solidFill>
              </a:rPr>
              <a:t>b) Since R is </a:t>
            </a:r>
            <a:r>
              <a:rPr lang="en-GB" altLang="en-US" sz="2400">
                <a:solidFill>
                  <a:srgbClr val="000000"/>
                </a:solidFill>
                <a:ea typeface="Cambria Math" pitchFamily="18" charset="0"/>
                <a:cs typeface="Cambria Math" pitchFamily="18" charset="0"/>
              </a:rPr>
              <a:t>∝ to 1/a, then</a:t>
            </a:r>
            <a:r>
              <a:rPr lang="en-GB" altLang="en-US" sz="2400">
                <a:solidFill>
                  <a:srgbClr val="000000"/>
                </a:solidFill>
              </a:rPr>
              <a:t>:</a:t>
            </a:r>
          </a:p>
        </p:txBody>
      </p:sp>
      <p:graphicFrame>
        <p:nvGraphicFramePr>
          <p:cNvPr id="11" name="Table 10"/>
          <p:cNvGraphicFramePr>
            <a:graphicFrameLocks noGrp="1"/>
          </p:cNvGraphicFramePr>
          <p:nvPr/>
        </p:nvGraphicFramePr>
        <p:xfrm>
          <a:off x="2393950" y="2068513"/>
          <a:ext cx="5435601" cy="396875"/>
        </p:xfrm>
        <a:graphic>
          <a:graphicData uri="http://schemas.openxmlformats.org/drawingml/2006/table">
            <a:tbl>
              <a:tblPr firstRow="1" bandRow="1">
                <a:tableStyleId>{5C22544A-7EE6-4342-B048-85BDC9FD1C3A}</a:tableStyleId>
              </a:tblPr>
              <a:tblGrid>
                <a:gridCol w="2599477">
                  <a:extLst>
                    <a:ext uri="{9D8B030D-6E8A-4147-A177-3AD203B41FA5}">
                      <a16:colId xmlns:a16="http://schemas.microsoft.com/office/drawing/2014/main" val="20000"/>
                    </a:ext>
                  </a:extLst>
                </a:gridCol>
                <a:gridCol w="300801">
                  <a:extLst>
                    <a:ext uri="{9D8B030D-6E8A-4147-A177-3AD203B41FA5}">
                      <a16:colId xmlns:a16="http://schemas.microsoft.com/office/drawing/2014/main" val="20001"/>
                    </a:ext>
                  </a:extLst>
                </a:gridCol>
                <a:gridCol w="2535323">
                  <a:extLst>
                    <a:ext uri="{9D8B030D-6E8A-4147-A177-3AD203B41FA5}">
                      <a16:colId xmlns:a16="http://schemas.microsoft.com/office/drawing/2014/main" val="20002"/>
                    </a:ext>
                  </a:extLst>
                </a:gridCol>
              </a:tblGrid>
              <a:tr h="396875">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GB" sz="2000" b="1" dirty="0">
                          <a:solidFill>
                            <a:srgbClr val="FF0000"/>
                          </a:solidFill>
                        </a:rPr>
                        <a:t>R</a:t>
                      </a:r>
                      <a:endParaRPr lang="en-GB" sz="2000" b="1" baseline="-25000" dirty="0">
                        <a:solidFill>
                          <a:srgbClr val="FF0000"/>
                        </a:solidFill>
                      </a:endParaRPr>
                    </a:p>
                  </a:txBody>
                  <a:tcPr marL="91432" marR="91432" marT="45793" marB="4579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000" b="1" dirty="0">
                          <a:solidFill>
                            <a:srgbClr val="FF0000"/>
                          </a:solidFill>
                        </a:rPr>
                        <a:t>=</a:t>
                      </a:r>
                    </a:p>
                  </a:txBody>
                  <a:tcPr marL="91432" marR="91432" marT="45793" marB="4579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2000" b="1" baseline="0" dirty="0">
                          <a:solidFill>
                            <a:srgbClr val="FF0000"/>
                          </a:solidFill>
                        </a:rPr>
                        <a:t>0.076 ÷ 4</a:t>
                      </a:r>
                    </a:p>
                  </a:txBody>
                  <a:tcPr marL="91432" marR="91432" marT="45793" marB="4579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20" name="Table 19"/>
          <p:cNvGraphicFramePr>
            <a:graphicFrameLocks noGrp="1"/>
          </p:cNvGraphicFramePr>
          <p:nvPr/>
        </p:nvGraphicFramePr>
        <p:xfrm>
          <a:off x="542925" y="2613025"/>
          <a:ext cx="9107488" cy="396020"/>
        </p:xfrm>
        <a:graphic>
          <a:graphicData uri="http://schemas.openxmlformats.org/drawingml/2006/table">
            <a:tbl>
              <a:tblPr firstRow="1" bandRow="1">
                <a:tableStyleId>{5C22544A-7EE6-4342-B048-85BDC9FD1C3A}</a:tableStyleId>
              </a:tblPr>
              <a:tblGrid>
                <a:gridCol w="4355490">
                  <a:extLst>
                    <a:ext uri="{9D8B030D-6E8A-4147-A177-3AD203B41FA5}">
                      <a16:colId xmlns:a16="http://schemas.microsoft.com/office/drawing/2014/main" val="20000"/>
                    </a:ext>
                  </a:extLst>
                </a:gridCol>
                <a:gridCol w="504000">
                  <a:extLst>
                    <a:ext uri="{9D8B030D-6E8A-4147-A177-3AD203B41FA5}">
                      <a16:colId xmlns:a16="http://schemas.microsoft.com/office/drawing/2014/main" val="20001"/>
                    </a:ext>
                  </a:extLst>
                </a:gridCol>
                <a:gridCol w="4247998">
                  <a:extLst>
                    <a:ext uri="{9D8B030D-6E8A-4147-A177-3AD203B41FA5}">
                      <a16:colId xmlns:a16="http://schemas.microsoft.com/office/drawing/2014/main" val="20002"/>
                    </a:ext>
                  </a:extLst>
                </a:gridCol>
              </a:tblGrid>
              <a:tr h="395288">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GB" sz="2000" b="1" baseline="-25000" dirty="0">
                        <a:solidFill>
                          <a:srgbClr val="FF0000"/>
                        </a:solidFill>
                      </a:endParaRPr>
                    </a:p>
                  </a:txBody>
                  <a:tcPr marL="91430" marR="91430" marT="45610" marB="4561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000" b="1" dirty="0">
                          <a:solidFill>
                            <a:srgbClr val="FF0000"/>
                          </a:solidFill>
                        </a:rPr>
                        <a:t>=</a:t>
                      </a:r>
                    </a:p>
                  </a:txBody>
                  <a:tcPr marL="91430" marR="91430" marT="45610" marB="4561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2000" b="1" u="none" baseline="0" dirty="0">
                          <a:solidFill>
                            <a:srgbClr val="FF0000"/>
                          </a:solidFill>
                        </a:rPr>
                        <a:t>0.019</a:t>
                      </a:r>
                      <a:r>
                        <a:rPr lang="el-GR" sz="2000" b="1" u="none" baseline="0" dirty="0">
                          <a:solidFill>
                            <a:srgbClr val="FF0000"/>
                          </a:solidFill>
                        </a:rPr>
                        <a:t>Ω</a:t>
                      </a:r>
                      <a:endParaRPr lang="en-GB" sz="2000" b="1" u="none" baseline="0" dirty="0">
                        <a:solidFill>
                          <a:srgbClr val="FF0000"/>
                        </a:solidFill>
                      </a:endParaRPr>
                    </a:p>
                  </a:txBody>
                  <a:tcPr marL="91430" marR="91430" marT="45610" marB="4561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17" name="TextBox 16"/>
          <p:cNvSpPr txBox="1">
            <a:spLocks noChangeArrowheads="1"/>
          </p:cNvSpPr>
          <p:nvPr/>
        </p:nvSpPr>
        <p:spPr bwMode="auto">
          <a:xfrm>
            <a:off x="250825" y="404813"/>
            <a:ext cx="9144000" cy="1415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r>
              <a:rPr lang="en-GB" altLang="en-US" sz="4000" dirty="0">
                <a:solidFill>
                  <a:srgbClr val="CC0000"/>
                </a:solidFill>
              </a:rPr>
              <a:t>Resistance</a:t>
            </a:r>
            <a:r>
              <a:rPr lang="en-GB" altLang="en-US" sz="4200" dirty="0">
                <a:solidFill>
                  <a:srgbClr val="CC0000"/>
                </a:solidFill>
              </a:rPr>
              <a:t> – cross sectional</a:t>
            </a:r>
            <a:br>
              <a:rPr lang="en-GB" altLang="en-US" sz="4200" dirty="0">
                <a:solidFill>
                  <a:srgbClr val="CC0000"/>
                </a:solidFill>
              </a:rPr>
            </a:br>
            <a:r>
              <a:rPr lang="en-GB" altLang="en-US" sz="4200" dirty="0">
                <a:solidFill>
                  <a:srgbClr val="CC0000"/>
                </a:solidFill>
              </a:rPr>
              <a:t>area of conductor</a:t>
            </a:r>
          </a:p>
        </p:txBody>
      </p:sp>
      <p:sp>
        <p:nvSpPr>
          <p:cNvPr id="12301" name="Line 9"/>
          <p:cNvSpPr>
            <a:spLocks noChangeShapeType="1"/>
          </p:cNvSpPr>
          <p:nvPr/>
        </p:nvSpPr>
        <p:spPr bwMode="auto">
          <a:xfrm>
            <a:off x="28575" y="1717675"/>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9" name="Rectangle 18"/>
          <p:cNvSpPr/>
          <p:nvPr/>
        </p:nvSpPr>
        <p:spPr>
          <a:xfrm>
            <a:off x="0" y="3213100"/>
            <a:ext cx="9144000" cy="461963"/>
          </a:xfrm>
          <a:prstGeom prst="rect">
            <a:avLst/>
          </a:prstGeom>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n-GB" altLang="en-US" sz="2400">
                <a:solidFill>
                  <a:srgbClr val="000000"/>
                </a:solidFill>
              </a:rPr>
              <a:t>c) Since R is </a:t>
            </a:r>
            <a:r>
              <a:rPr lang="en-GB" altLang="en-US" sz="2400">
                <a:solidFill>
                  <a:srgbClr val="000000"/>
                </a:solidFill>
                <a:ea typeface="Cambria Math" pitchFamily="18" charset="0"/>
                <a:cs typeface="Cambria Math" pitchFamily="18" charset="0"/>
              </a:rPr>
              <a:t>∝ to 1/a, then</a:t>
            </a:r>
            <a:r>
              <a:rPr lang="en-GB" altLang="en-US" sz="2400">
                <a:solidFill>
                  <a:srgbClr val="000000"/>
                </a:solidFill>
              </a:rPr>
              <a:t>:</a:t>
            </a:r>
          </a:p>
        </p:txBody>
      </p:sp>
      <p:graphicFrame>
        <p:nvGraphicFramePr>
          <p:cNvPr id="21" name="Table 20"/>
          <p:cNvGraphicFramePr>
            <a:graphicFrameLocks noGrp="1"/>
          </p:cNvGraphicFramePr>
          <p:nvPr/>
        </p:nvGraphicFramePr>
        <p:xfrm>
          <a:off x="795338" y="3733800"/>
          <a:ext cx="9109075" cy="396875"/>
        </p:xfrm>
        <a:graphic>
          <a:graphicData uri="http://schemas.openxmlformats.org/drawingml/2006/table">
            <a:tbl>
              <a:tblPr firstRow="1" bandRow="1">
                <a:tableStyleId>{5C22544A-7EE6-4342-B048-85BDC9FD1C3A}</a:tableStyleId>
              </a:tblPr>
              <a:tblGrid>
                <a:gridCol w="4356249">
                  <a:extLst>
                    <a:ext uri="{9D8B030D-6E8A-4147-A177-3AD203B41FA5}">
                      <a16:colId xmlns:a16="http://schemas.microsoft.com/office/drawing/2014/main" val="20000"/>
                    </a:ext>
                  </a:extLst>
                </a:gridCol>
                <a:gridCol w="504088">
                  <a:extLst>
                    <a:ext uri="{9D8B030D-6E8A-4147-A177-3AD203B41FA5}">
                      <a16:colId xmlns:a16="http://schemas.microsoft.com/office/drawing/2014/main" val="20001"/>
                    </a:ext>
                  </a:extLst>
                </a:gridCol>
                <a:gridCol w="4248738">
                  <a:extLst>
                    <a:ext uri="{9D8B030D-6E8A-4147-A177-3AD203B41FA5}">
                      <a16:colId xmlns:a16="http://schemas.microsoft.com/office/drawing/2014/main" val="20002"/>
                    </a:ext>
                  </a:extLst>
                </a:gridCol>
              </a:tblGrid>
              <a:tr h="396875">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GB" sz="2000" b="1" dirty="0">
                          <a:solidFill>
                            <a:srgbClr val="FF0000"/>
                          </a:solidFill>
                        </a:rPr>
                        <a:t>R</a:t>
                      </a:r>
                      <a:endParaRPr lang="en-GB" sz="2000" b="1" baseline="-25000" dirty="0">
                        <a:solidFill>
                          <a:srgbClr val="FF0000"/>
                        </a:solidFill>
                      </a:endParaRPr>
                    </a:p>
                  </a:txBody>
                  <a:tcPr marL="91446" marR="91446" marT="45793" marB="4579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000" b="1" dirty="0">
                          <a:solidFill>
                            <a:srgbClr val="FF0000"/>
                          </a:solidFill>
                        </a:rPr>
                        <a:t>=</a:t>
                      </a:r>
                    </a:p>
                  </a:txBody>
                  <a:tcPr marL="91446" marR="91446" marT="45793" marB="4579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2000" b="1" baseline="0" dirty="0">
                          <a:solidFill>
                            <a:srgbClr val="FF0000"/>
                          </a:solidFill>
                        </a:rPr>
                        <a:t>0.076 ÷ 1/2</a:t>
                      </a:r>
                    </a:p>
                  </a:txBody>
                  <a:tcPr marL="91446" marR="91446" marT="45793" marB="4579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22" name="Table 21"/>
          <p:cNvGraphicFramePr>
            <a:graphicFrameLocks noGrp="1"/>
          </p:cNvGraphicFramePr>
          <p:nvPr/>
        </p:nvGraphicFramePr>
        <p:xfrm>
          <a:off x="795338" y="4238625"/>
          <a:ext cx="9109075" cy="396020"/>
        </p:xfrm>
        <a:graphic>
          <a:graphicData uri="http://schemas.openxmlformats.org/drawingml/2006/table">
            <a:tbl>
              <a:tblPr firstRow="1" bandRow="1">
                <a:tableStyleId>{5C22544A-7EE6-4342-B048-85BDC9FD1C3A}</a:tableStyleId>
              </a:tblPr>
              <a:tblGrid>
                <a:gridCol w="4356249">
                  <a:extLst>
                    <a:ext uri="{9D8B030D-6E8A-4147-A177-3AD203B41FA5}">
                      <a16:colId xmlns:a16="http://schemas.microsoft.com/office/drawing/2014/main" val="20000"/>
                    </a:ext>
                  </a:extLst>
                </a:gridCol>
                <a:gridCol w="504088">
                  <a:extLst>
                    <a:ext uri="{9D8B030D-6E8A-4147-A177-3AD203B41FA5}">
                      <a16:colId xmlns:a16="http://schemas.microsoft.com/office/drawing/2014/main" val="20001"/>
                    </a:ext>
                  </a:extLst>
                </a:gridCol>
                <a:gridCol w="4248738">
                  <a:extLst>
                    <a:ext uri="{9D8B030D-6E8A-4147-A177-3AD203B41FA5}">
                      <a16:colId xmlns:a16="http://schemas.microsoft.com/office/drawing/2014/main" val="20002"/>
                    </a:ext>
                  </a:extLst>
                </a:gridCol>
              </a:tblGrid>
              <a:tr h="395288">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GB" sz="2000" b="1" baseline="-25000" dirty="0">
                        <a:solidFill>
                          <a:srgbClr val="FF0000"/>
                        </a:solidFill>
                      </a:endParaRPr>
                    </a:p>
                  </a:txBody>
                  <a:tcPr marL="91446" marR="91446" marT="45610" marB="4561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000" b="1" dirty="0">
                          <a:solidFill>
                            <a:srgbClr val="FF0000"/>
                          </a:solidFill>
                        </a:rPr>
                        <a:t>=</a:t>
                      </a:r>
                    </a:p>
                  </a:txBody>
                  <a:tcPr marL="91446" marR="91446" marT="45610" marB="4561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2000" b="1" u="none" baseline="0" dirty="0">
                          <a:solidFill>
                            <a:srgbClr val="FF0000"/>
                          </a:solidFill>
                        </a:rPr>
                        <a:t>0.152</a:t>
                      </a:r>
                      <a:r>
                        <a:rPr lang="el-GR" sz="2000" b="1" u="none" baseline="0" dirty="0">
                          <a:solidFill>
                            <a:srgbClr val="FF0000"/>
                          </a:solidFill>
                        </a:rPr>
                        <a:t>Ω</a:t>
                      </a:r>
                      <a:endParaRPr lang="en-GB" sz="2000" b="1" u="none" baseline="0" dirty="0">
                        <a:solidFill>
                          <a:srgbClr val="FF0000"/>
                        </a:solidFill>
                      </a:endParaRPr>
                    </a:p>
                  </a:txBody>
                  <a:tcPr marL="91446" marR="91446" marT="45610" marB="4561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3" name="Rectangle 22"/>
          <p:cNvSpPr/>
          <p:nvPr/>
        </p:nvSpPr>
        <p:spPr>
          <a:xfrm>
            <a:off x="31750" y="4884738"/>
            <a:ext cx="4324350" cy="461962"/>
          </a:xfrm>
          <a:prstGeom prst="rect">
            <a:avLst/>
          </a:prstGeom>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n-GB" altLang="en-US" sz="2400">
                <a:solidFill>
                  <a:srgbClr val="000000"/>
                </a:solidFill>
              </a:rPr>
              <a:t>d) Since R is </a:t>
            </a:r>
            <a:r>
              <a:rPr lang="en-GB" altLang="en-US" sz="2400">
                <a:solidFill>
                  <a:srgbClr val="000000"/>
                </a:solidFill>
                <a:ea typeface="Cambria Math" pitchFamily="18" charset="0"/>
                <a:cs typeface="Cambria Math" pitchFamily="18" charset="0"/>
              </a:rPr>
              <a:t>∝ to 1/a, then</a:t>
            </a:r>
            <a:r>
              <a:rPr lang="en-GB" altLang="en-US" sz="2400">
                <a:solidFill>
                  <a:srgbClr val="000000"/>
                </a:solidFill>
              </a:rPr>
              <a:t>:</a:t>
            </a:r>
          </a:p>
        </p:txBody>
      </p:sp>
      <p:graphicFrame>
        <p:nvGraphicFramePr>
          <p:cNvPr id="24" name="Table 23"/>
          <p:cNvGraphicFramePr>
            <a:graphicFrameLocks noGrp="1"/>
          </p:cNvGraphicFramePr>
          <p:nvPr/>
        </p:nvGraphicFramePr>
        <p:xfrm>
          <a:off x="827088" y="5407025"/>
          <a:ext cx="9109075" cy="396020"/>
        </p:xfrm>
        <a:graphic>
          <a:graphicData uri="http://schemas.openxmlformats.org/drawingml/2006/table">
            <a:tbl>
              <a:tblPr firstRow="1" bandRow="1">
                <a:tableStyleId>{5C22544A-7EE6-4342-B048-85BDC9FD1C3A}</a:tableStyleId>
              </a:tblPr>
              <a:tblGrid>
                <a:gridCol w="4356249">
                  <a:extLst>
                    <a:ext uri="{9D8B030D-6E8A-4147-A177-3AD203B41FA5}">
                      <a16:colId xmlns:a16="http://schemas.microsoft.com/office/drawing/2014/main" val="20000"/>
                    </a:ext>
                  </a:extLst>
                </a:gridCol>
                <a:gridCol w="504088">
                  <a:extLst>
                    <a:ext uri="{9D8B030D-6E8A-4147-A177-3AD203B41FA5}">
                      <a16:colId xmlns:a16="http://schemas.microsoft.com/office/drawing/2014/main" val="20001"/>
                    </a:ext>
                  </a:extLst>
                </a:gridCol>
                <a:gridCol w="4248738">
                  <a:extLst>
                    <a:ext uri="{9D8B030D-6E8A-4147-A177-3AD203B41FA5}">
                      <a16:colId xmlns:a16="http://schemas.microsoft.com/office/drawing/2014/main" val="20002"/>
                    </a:ext>
                  </a:extLst>
                </a:gridCol>
              </a:tblGrid>
              <a:tr h="395288">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GB" sz="2000" b="1" dirty="0">
                          <a:solidFill>
                            <a:srgbClr val="FF0000"/>
                          </a:solidFill>
                        </a:rPr>
                        <a:t>R</a:t>
                      </a:r>
                      <a:endParaRPr lang="en-GB" sz="2000" b="1" baseline="-25000" dirty="0">
                        <a:solidFill>
                          <a:srgbClr val="FF0000"/>
                        </a:solidFill>
                      </a:endParaRPr>
                    </a:p>
                  </a:txBody>
                  <a:tcPr marL="91446" marR="91446" marT="45610" marB="4561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000" b="1" dirty="0">
                          <a:solidFill>
                            <a:srgbClr val="FF0000"/>
                          </a:solidFill>
                        </a:rPr>
                        <a:t>=</a:t>
                      </a:r>
                    </a:p>
                  </a:txBody>
                  <a:tcPr marL="91446" marR="91446" marT="45610" marB="4561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2000" b="1" baseline="0" dirty="0">
                          <a:solidFill>
                            <a:srgbClr val="FF0000"/>
                          </a:solidFill>
                        </a:rPr>
                        <a:t>0.076 ÷ 1/4</a:t>
                      </a:r>
                    </a:p>
                  </a:txBody>
                  <a:tcPr marL="91446" marR="91446" marT="45610" marB="4561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25" name="Table 24"/>
          <p:cNvGraphicFramePr>
            <a:graphicFrameLocks noGrp="1"/>
          </p:cNvGraphicFramePr>
          <p:nvPr/>
        </p:nvGraphicFramePr>
        <p:xfrm>
          <a:off x="827088" y="5910263"/>
          <a:ext cx="9109075" cy="396875"/>
        </p:xfrm>
        <a:graphic>
          <a:graphicData uri="http://schemas.openxmlformats.org/drawingml/2006/table">
            <a:tbl>
              <a:tblPr firstRow="1" bandRow="1">
                <a:tableStyleId>{5C22544A-7EE6-4342-B048-85BDC9FD1C3A}</a:tableStyleId>
              </a:tblPr>
              <a:tblGrid>
                <a:gridCol w="4356249">
                  <a:extLst>
                    <a:ext uri="{9D8B030D-6E8A-4147-A177-3AD203B41FA5}">
                      <a16:colId xmlns:a16="http://schemas.microsoft.com/office/drawing/2014/main" val="20000"/>
                    </a:ext>
                  </a:extLst>
                </a:gridCol>
                <a:gridCol w="504088">
                  <a:extLst>
                    <a:ext uri="{9D8B030D-6E8A-4147-A177-3AD203B41FA5}">
                      <a16:colId xmlns:a16="http://schemas.microsoft.com/office/drawing/2014/main" val="20001"/>
                    </a:ext>
                  </a:extLst>
                </a:gridCol>
                <a:gridCol w="4248738">
                  <a:extLst>
                    <a:ext uri="{9D8B030D-6E8A-4147-A177-3AD203B41FA5}">
                      <a16:colId xmlns:a16="http://schemas.microsoft.com/office/drawing/2014/main" val="20002"/>
                    </a:ext>
                  </a:extLst>
                </a:gridCol>
              </a:tblGrid>
              <a:tr h="396875">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GB" sz="2000" b="1" baseline="-25000" dirty="0">
                        <a:solidFill>
                          <a:srgbClr val="FF0000"/>
                        </a:solidFill>
                      </a:endParaRPr>
                    </a:p>
                  </a:txBody>
                  <a:tcPr marL="91446" marR="91446" marT="45793" marB="4579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000" b="1" dirty="0">
                          <a:solidFill>
                            <a:srgbClr val="FF0000"/>
                          </a:solidFill>
                        </a:rPr>
                        <a:t>=</a:t>
                      </a:r>
                    </a:p>
                  </a:txBody>
                  <a:tcPr marL="91446" marR="91446" marT="45793" marB="4579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2000" b="1" u="none" baseline="0" dirty="0">
                          <a:solidFill>
                            <a:srgbClr val="FF0000"/>
                          </a:solidFill>
                        </a:rPr>
                        <a:t>0.304</a:t>
                      </a:r>
                      <a:r>
                        <a:rPr lang="el-GR" sz="2000" b="1" u="none" baseline="0" dirty="0">
                          <a:solidFill>
                            <a:srgbClr val="FF0000"/>
                          </a:solidFill>
                        </a:rPr>
                        <a:t>Ω</a:t>
                      </a:r>
                      <a:endParaRPr lang="en-GB" sz="2000" b="1" u="none" baseline="0" dirty="0">
                        <a:solidFill>
                          <a:srgbClr val="FF0000"/>
                        </a:solidFill>
                      </a:endParaRPr>
                    </a:p>
                  </a:txBody>
                  <a:tcPr marL="91446" marR="91446" marT="45793" marB="4579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9" name="Rectangle 8"/>
          <p:cNvSpPr/>
          <p:nvPr/>
        </p:nvSpPr>
        <p:spPr>
          <a:xfrm>
            <a:off x="0" y="1779588"/>
            <a:ext cx="9144000" cy="706437"/>
          </a:xfrm>
          <a:prstGeom prst="rect">
            <a:avLst/>
          </a:prstGeom>
        </p:spPr>
        <p:txBody>
          <a:bodyPr>
            <a:spAutoFit/>
          </a:bodyPr>
          <a:lstStyle/>
          <a:p>
            <a:pPr>
              <a:defRPr/>
            </a:pPr>
            <a:r>
              <a:rPr lang="en-GB" b="1" dirty="0">
                <a:solidFill>
                  <a:schemeClr val="accent4"/>
                </a:solidFill>
                <a:cs typeface="+mn-cs"/>
              </a:rPr>
              <a:t>EXAMPLE 5. </a:t>
            </a:r>
            <a:r>
              <a:rPr lang="en-GB" dirty="0">
                <a:solidFill>
                  <a:schemeClr val="accent4"/>
                </a:solidFill>
                <a:cs typeface="+mn-cs"/>
              </a:rPr>
              <a:t>If the resistance of 100m of a certain conductor is 1.24</a:t>
            </a:r>
            <a:r>
              <a:rPr lang="en-GB" dirty="0">
                <a:solidFill>
                  <a:schemeClr val="accent4"/>
                </a:solidFill>
                <a:cs typeface="+mn-cs"/>
                <a:sym typeface="Symbol"/>
              </a:rPr>
              <a:t></a:t>
            </a:r>
            <a:r>
              <a:rPr lang="en-GB" dirty="0">
                <a:solidFill>
                  <a:schemeClr val="accent4"/>
                </a:solidFill>
                <a:cs typeface="+mn-cs"/>
              </a:rPr>
              <a:t>, calculate the resistance of 500m of the same conductor but with twice the CSA.</a:t>
            </a:r>
          </a:p>
        </p:txBody>
      </p:sp>
      <p:sp>
        <p:nvSpPr>
          <p:cNvPr id="10" name="Rectangle 9"/>
          <p:cNvSpPr/>
          <p:nvPr/>
        </p:nvSpPr>
        <p:spPr>
          <a:xfrm>
            <a:off x="34925" y="4305300"/>
            <a:ext cx="2305050" cy="400050"/>
          </a:xfrm>
          <a:prstGeom prst="rect">
            <a:avLst/>
          </a:prstGeom>
        </p:spPr>
        <p:txBody>
          <a:bodyPr>
            <a:spAutoFit/>
          </a:bodyPr>
          <a:lstStyle/>
          <a:p>
            <a:pPr>
              <a:defRPr/>
            </a:pPr>
            <a:r>
              <a:rPr lang="en-GB" dirty="0">
                <a:solidFill>
                  <a:schemeClr val="accent4"/>
                </a:solidFill>
                <a:latin typeface="+mn-lt"/>
                <a:cs typeface="+mn-cs"/>
              </a:rPr>
              <a:t>But:</a:t>
            </a:r>
          </a:p>
        </p:txBody>
      </p:sp>
      <p:graphicFrame>
        <p:nvGraphicFramePr>
          <p:cNvPr id="17" name="Table 16"/>
          <p:cNvGraphicFramePr>
            <a:graphicFrameLocks noGrp="1"/>
          </p:cNvGraphicFramePr>
          <p:nvPr/>
        </p:nvGraphicFramePr>
        <p:xfrm>
          <a:off x="0" y="2509838"/>
          <a:ext cx="9109075" cy="700916"/>
        </p:xfrm>
        <a:graphic>
          <a:graphicData uri="http://schemas.openxmlformats.org/drawingml/2006/table">
            <a:tbl>
              <a:tblPr firstRow="1" bandRow="1">
                <a:tableStyleId>{5C22544A-7EE6-4342-B048-85BDC9FD1C3A}</a:tableStyleId>
              </a:tblPr>
              <a:tblGrid>
                <a:gridCol w="4356249">
                  <a:extLst>
                    <a:ext uri="{9D8B030D-6E8A-4147-A177-3AD203B41FA5}">
                      <a16:colId xmlns:a16="http://schemas.microsoft.com/office/drawing/2014/main" val="20000"/>
                    </a:ext>
                  </a:extLst>
                </a:gridCol>
                <a:gridCol w="504088">
                  <a:extLst>
                    <a:ext uri="{9D8B030D-6E8A-4147-A177-3AD203B41FA5}">
                      <a16:colId xmlns:a16="http://schemas.microsoft.com/office/drawing/2014/main" val="20001"/>
                    </a:ext>
                  </a:extLst>
                </a:gridCol>
                <a:gridCol w="4248738">
                  <a:extLst>
                    <a:ext uri="{9D8B030D-6E8A-4147-A177-3AD203B41FA5}">
                      <a16:colId xmlns:a16="http://schemas.microsoft.com/office/drawing/2014/main" val="20002"/>
                    </a:ext>
                  </a:extLst>
                </a:gridCol>
              </a:tblGrid>
              <a:tr h="700087">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GB" sz="2000" b="1" dirty="0">
                          <a:solidFill>
                            <a:srgbClr val="FF0000"/>
                          </a:solidFill>
                        </a:rPr>
                        <a:t>Resistance</a:t>
                      </a:r>
                      <a:endParaRPr lang="en-GB" sz="2000" b="1" baseline="-25000" dirty="0">
                        <a:solidFill>
                          <a:srgbClr val="FF0000"/>
                        </a:solidFill>
                      </a:endParaRPr>
                    </a:p>
                  </a:txBody>
                  <a:tcPr marL="91446" marR="91446" marT="45658" marB="4565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000" b="1" dirty="0">
                          <a:solidFill>
                            <a:srgbClr val="FF0000"/>
                          </a:solidFill>
                        </a:rPr>
                        <a:t>=</a:t>
                      </a:r>
                    </a:p>
                  </a:txBody>
                  <a:tcPr marL="91446" marR="91446" marT="45658" marB="4565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2000" b="1" u="sng" baseline="0" dirty="0">
                          <a:solidFill>
                            <a:srgbClr val="FF0000"/>
                          </a:solidFill>
                        </a:rPr>
                        <a:t>new length</a:t>
                      </a:r>
                      <a:r>
                        <a:rPr lang="en-GB" sz="2000" b="1" baseline="0" dirty="0">
                          <a:solidFill>
                            <a:srgbClr val="FF0000"/>
                          </a:solidFill>
                        </a:rPr>
                        <a:t> </a:t>
                      </a:r>
                      <a:r>
                        <a:rPr lang="en-GB" sz="2000" b="1" u="none" dirty="0">
                          <a:solidFill>
                            <a:srgbClr val="FF0000"/>
                          </a:solidFill>
                        </a:rPr>
                        <a:t>×</a:t>
                      </a:r>
                      <a:r>
                        <a:rPr lang="en-GB" sz="2000" b="1" baseline="0" dirty="0">
                          <a:solidFill>
                            <a:srgbClr val="FF0000"/>
                          </a:solidFill>
                        </a:rPr>
                        <a:t> resistance</a:t>
                      </a:r>
                    </a:p>
                    <a:p>
                      <a:pPr algn="l"/>
                      <a:r>
                        <a:rPr lang="en-GB" sz="2000" b="1" baseline="0" dirty="0">
                          <a:solidFill>
                            <a:srgbClr val="FF0000"/>
                          </a:solidFill>
                        </a:rPr>
                        <a:t> old length</a:t>
                      </a:r>
                    </a:p>
                  </a:txBody>
                  <a:tcPr marL="91446" marR="91446" marT="45658" marB="4565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18" name="Table 17"/>
          <p:cNvGraphicFramePr>
            <a:graphicFrameLocks noGrp="1"/>
          </p:cNvGraphicFramePr>
          <p:nvPr/>
        </p:nvGraphicFramePr>
        <p:xfrm>
          <a:off x="1314450" y="4106863"/>
          <a:ext cx="6515099" cy="396020"/>
        </p:xfrm>
        <a:graphic>
          <a:graphicData uri="http://schemas.openxmlformats.org/drawingml/2006/table">
            <a:tbl>
              <a:tblPr firstRow="1" bandRow="1">
                <a:tableStyleId>{5C22544A-7EE6-4342-B048-85BDC9FD1C3A}</a:tableStyleId>
              </a:tblPr>
              <a:tblGrid>
                <a:gridCol w="3115728">
                  <a:extLst>
                    <a:ext uri="{9D8B030D-6E8A-4147-A177-3AD203B41FA5}">
                      <a16:colId xmlns:a16="http://schemas.microsoft.com/office/drawing/2014/main" val="20000"/>
                    </a:ext>
                  </a:extLst>
                </a:gridCol>
                <a:gridCol w="360539">
                  <a:extLst>
                    <a:ext uri="{9D8B030D-6E8A-4147-A177-3AD203B41FA5}">
                      <a16:colId xmlns:a16="http://schemas.microsoft.com/office/drawing/2014/main" val="20001"/>
                    </a:ext>
                  </a:extLst>
                </a:gridCol>
                <a:gridCol w="3038832">
                  <a:extLst>
                    <a:ext uri="{9D8B030D-6E8A-4147-A177-3AD203B41FA5}">
                      <a16:colId xmlns:a16="http://schemas.microsoft.com/office/drawing/2014/main" val="20002"/>
                    </a:ext>
                  </a:extLst>
                </a:gridCol>
              </a:tblGrid>
              <a:tr h="395287">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GB" sz="2000" b="1" baseline="-25000" dirty="0">
                        <a:solidFill>
                          <a:srgbClr val="FF0000"/>
                        </a:solidFill>
                      </a:endParaRPr>
                    </a:p>
                  </a:txBody>
                  <a:tcPr marL="91424" marR="91424" marT="45610" marB="4561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000" b="1" dirty="0">
                          <a:solidFill>
                            <a:srgbClr val="FF0000"/>
                          </a:solidFill>
                        </a:rPr>
                        <a:t>=</a:t>
                      </a:r>
                    </a:p>
                  </a:txBody>
                  <a:tcPr marL="91424" marR="91424" marT="45610" marB="4561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2000" b="1" u="none" baseline="0" dirty="0">
                          <a:solidFill>
                            <a:srgbClr val="FF0000"/>
                          </a:solidFill>
                        </a:rPr>
                        <a:t>6.2</a:t>
                      </a:r>
                      <a:r>
                        <a:rPr lang="el-GR" sz="2000" b="1" u="none" baseline="0" dirty="0">
                          <a:solidFill>
                            <a:srgbClr val="FF0000"/>
                          </a:solidFill>
                        </a:rPr>
                        <a:t>Ω</a:t>
                      </a:r>
                      <a:endParaRPr lang="en-GB" sz="2000" b="1" u="none" baseline="0" dirty="0">
                        <a:solidFill>
                          <a:srgbClr val="FF0000"/>
                        </a:solidFill>
                      </a:endParaRPr>
                    </a:p>
                  </a:txBody>
                  <a:tcPr marL="91424" marR="91424" marT="45610" marB="4561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19" name="Table 18"/>
          <p:cNvGraphicFramePr>
            <a:graphicFrameLocks noGrp="1"/>
          </p:cNvGraphicFramePr>
          <p:nvPr/>
        </p:nvGraphicFramePr>
        <p:xfrm>
          <a:off x="0" y="3373438"/>
          <a:ext cx="9109075" cy="701675"/>
        </p:xfrm>
        <a:graphic>
          <a:graphicData uri="http://schemas.openxmlformats.org/drawingml/2006/table">
            <a:tbl>
              <a:tblPr firstRow="1" bandRow="1">
                <a:tableStyleId>{5C22544A-7EE6-4342-B048-85BDC9FD1C3A}</a:tableStyleId>
              </a:tblPr>
              <a:tblGrid>
                <a:gridCol w="4356249">
                  <a:extLst>
                    <a:ext uri="{9D8B030D-6E8A-4147-A177-3AD203B41FA5}">
                      <a16:colId xmlns:a16="http://schemas.microsoft.com/office/drawing/2014/main" val="20000"/>
                    </a:ext>
                  </a:extLst>
                </a:gridCol>
                <a:gridCol w="504088">
                  <a:extLst>
                    <a:ext uri="{9D8B030D-6E8A-4147-A177-3AD203B41FA5}">
                      <a16:colId xmlns:a16="http://schemas.microsoft.com/office/drawing/2014/main" val="20001"/>
                    </a:ext>
                  </a:extLst>
                </a:gridCol>
                <a:gridCol w="4248738">
                  <a:extLst>
                    <a:ext uri="{9D8B030D-6E8A-4147-A177-3AD203B41FA5}">
                      <a16:colId xmlns:a16="http://schemas.microsoft.com/office/drawing/2014/main" val="20002"/>
                    </a:ext>
                  </a:extLst>
                </a:gridCol>
              </a:tblGrid>
              <a:tr h="701675">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GB" sz="2000" b="1" dirty="0">
                          <a:solidFill>
                            <a:srgbClr val="FF0000"/>
                          </a:solidFill>
                        </a:rPr>
                        <a:t>Resistance</a:t>
                      </a:r>
                      <a:endParaRPr lang="en-GB" sz="2000" b="1" baseline="-25000" dirty="0">
                        <a:solidFill>
                          <a:srgbClr val="FF0000"/>
                        </a:solidFill>
                      </a:endParaRPr>
                    </a:p>
                  </a:txBody>
                  <a:tcPr marL="91446" marR="91446" marT="45761" marB="4576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000" b="1" dirty="0">
                          <a:solidFill>
                            <a:srgbClr val="FF0000"/>
                          </a:solidFill>
                        </a:rPr>
                        <a:t>=</a:t>
                      </a:r>
                    </a:p>
                  </a:txBody>
                  <a:tcPr marL="91446" marR="91446" marT="45761" marB="4576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2000" b="1" u="sng" baseline="0" dirty="0">
                          <a:solidFill>
                            <a:srgbClr val="FF0000"/>
                          </a:solidFill>
                        </a:rPr>
                        <a:t>500</a:t>
                      </a:r>
                      <a:r>
                        <a:rPr lang="en-GB" sz="2000" b="1" baseline="0" dirty="0">
                          <a:solidFill>
                            <a:srgbClr val="FF0000"/>
                          </a:solidFill>
                        </a:rPr>
                        <a:t> </a:t>
                      </a:r>
                      <a:r>
                        <a:rPr lang="en-GB" sz="2000" b="1" u="none" dirty="0">
                          <a:solidFill>
                            <a:srgbClr val="FF0000"/>
                          </a:solidFill>
                        </a:rPr>
                        <a:t>×</a:t>
                      </a:r>
                      <a:r>
                        <a:rPr lang="en-GB" sz="2000" b="1" baseline="0" dirty="0">
                          <a:solidFill>
                            <a:srgbClr val="FF0000"/>
                          </a:solidFill>
                        </a:rPr>
                        <a:t> 1.24</a:t>
                      </a:r>
                      <a:br>
                        <a:rPr lang="en-GB" sz="2000" b="1" baseline="0" dirty="0">
                          <a:solidFill>
                            <a:srgbClr val="FF0000"/>
                          </a:solidFill>
                        </a:rPr>
                      </a:br>
                      <a:r>
                        <a:rPr lang="en-GB" sz="2000" b="1" baseline="0" dirty="0">
                          <a:solidFill>
                            <a:srgbClr val="FF0000"/>
                          </a:solidFill>
                        </a:rPr>
                        <a:t>100</a:t>
                      </a:r>
                    </a:p>
                  </a:txBody>
                  <a:tcPr marL="91446" marR="91446" marT="45761" marB="4576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24" name="Table 23"/>
          <p:cNvGraphicFramePr>
            <a:graphicFrameLocks noGrp="1"/>
          </p:cNvGraphicFramePr>
          <p:nvPr/>
        </p:nvGraphicFramePr>
        <p:xfrm>
          <a:off x="809625" y="4705350"/>
          <a:ext cx="7524750" cy="701040"/>
        </p:xfrm>
        <a:graphic>
          <a:graphicData uri="http://schemas.openxmlformats.org/drawingml/2006/table">
            <a:tbl>
              <a:tblPr/>
              <a:tblGrid>
                <a:gridCol w="3598863">
                  <a:extLst>
                    <a:ext uri="{9D8B030D-6E8A-4147-A177-3AD203B41FA5}">
                      <a16:colId xmlns:a16="http://schemas.microsoft.com/office/drawing/2014/main" val="20000"/>
                    </a:ext>
                  </a:extLst>
                </a:gridCol>
                <a:gridCol w="415925">
                  <a:extLst>
                    <a:ext uri="{9D8B030D-6E8A-4147-A177-3AD203B41FA5}">
                      <a16:colId xmlns:a16="http://schemas.microsoft.com/office/drawing/2014/main" val="20001"/>
                    </a:ext>
                  </a:extLst>
                </a:gridCol>
                <a:gridCol w="238125">
                  <a:extLst>
                    <a:ext uri="{9D8B030D-6E8A-4147-A177-3AD203B41FA5}">
                      <a16:colId xmlns:a16="http://schemas.microsoft.com/office/drawing/2014/main" val="20002"/>
                    </a:ext>
                  </a:extLst>
                </a:gridCol>
                <a:gridCol w="3271837">
                  <a:extLst>
                    <a:ext uri="{9D8B030D-6E8A-4147-A177-3AD203B41FA5}">
                      <a16:colId xmlns:a16="http://schemas.microsoft.com/office/drawing/2014/main" val="20003"/>
                    </a:ext>
                  </a:extLst>
                </a:gridCol>
              </a:tblGrid>
              <a:tr h="215900">
                <a:tc>
                  <a:txBody>
                    <a:bodyPr/>
                    <a:lstStyle>
                      <a:lvl1pPr eaLnBrk="0" hangingPunct="0">
                        <a:spcBef>
                          <a:spcPct val="20000"/>
                        </a:spcBef>
                        <a:defRPr sz="2800">
                          <a:solidFill>
                            <a:schemeClr val="tx1"/>
                          </a:solidFill>
                          <a:latin typeface="Arial" charset="0"/>
                        </a:defRPr>
                      </a:lvl1pPr>
                      <a:lvl2pPr marL="742950" indent="-285750" eaLnBrk="0" hangingPunct="0">
                        <a:spcBef>
                          <a:spcPct val="20000"/>
                        </a:spcBef>
                        <a:defRPr sz="2400">
                          <a:solidFill>
                            <a:schemeClr val="tx1"/>
                          </a:solidFill>
                          <a:latin typeface="Arial" charset="0"/>
                        </a:defRPr>
                      </a:lvl2pPr>
                      <a:lvl3pPr marL="1143000" indent="-228600" eaLnBrk="0" hangingPunct="0">
                        <a:spcBef>
                          <a:spcPct val="20000"/>
                        </a:spcBef>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GB" altLang="en-US" sz="2000" b="1" i="0" u="none" strike="noStrike" cap="none" normalizeH="0" baseline="0">
                          <a:ln>
                            <a:noFill/>
                          </a:ln>
                          <a:solidFill>
                            <a:srgbClr val="FF0000"/>
                          </a:solidFill>
                          <a:effectLst/>
                          <a:latin typeface="Arial" charset="0"/>
                        </a:rPr>
                        <a:t>R</a:t>
                      </a:r>
                      <a:endParaRPr kumimoji="0" lang="en-GB" altLang="en-US" sz="2000" b="1" i="0" u="none" strike="noStrike" cap="none" normalizeH="0" baseline="-25000">
                        <a:ln>
                          <a:noFill/>
                        </a:ln>
                        <a:solidFill>
                          <a:srgbClr val="FF0000"/>
                        </a:solidFill>
                        <a:effectLst/>
                        <a:latin typeface="Arial" charset="0"/>
                      </a:endParaRPr>
                    </a:p>
                  </a:txBody>
                  <a:tcPr anchor="ctr"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Arial" charset="0"/>
                        </a:defRPr>
                      </a:lvl1pPr>
                      <a:lvl2pPr marL="742950" indent="-285750" eaLnBrk="0" hangingPunct="0">
                        <a:spcBef>
                          <a:spcPct val="20000"/>
                        </a:spcBef>
                        <a:defRPr sz="2400">
                          <a:solidFill>
                            <a:schemeClr val="tx1"/>
                          </a:solidFill>
                          <a:latin typeface="Arial" charset="0"/>
                        </a:defRPr>
                      </a:lvl2pPr>
                      <a:lvl3pPr marL="1143000" indent="-228600" eaLnBrk="0" hangingPunct="0">
                        <a:spcBef>
                          <a:spcPct val="20000"/>
                        </a:spcBef>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l-GR" altLang="en-US" sz="2000" b="1" i="0" u="none" strike="noStrike" cap="none" normalizeH="0" baseline="0">
                          <a:ln>
                            <a:noFill/>
                          </a:ln>
                          <a:solidFill>
                            <a:srgbClr val="FF0000"/>
                          </a:solidFill>
                          <a:effectLst/>
                          <a:latin typeface="Cambria Math" pitchFamily="18" charset="0"/>
                          <a:ea typeface="Cambria Math" pitchFamily="18" charset="0"/>
                          <a:cs typeface="Cambria Math" pitchFamily="18" charset="0"/>
                        </a:rPr>
                        <a:t>∝</a:t>
                      </a:r>
                      <a:endParaRPr kumimoji="0" lang="en-GB" altLang="en-US" sz="2000" b="1" i="0" u="none" strike="noStrike" cap="none" normalizeH="0" baseline="0">
                        <a:ln>
                          <a:noFill/>
                        </a:ln>
                        <a:solidFill>
                          <a:srgbClr val="FF0000"/>
                        </a:solidFill>
                        <a:effectLst/>
                        <a:latin typeface="Arial" charset="0"/>
                      </a:endParaRPr>
                    </a:p>
                  </a:txBody>
                  <a:tcPr anchor="ctr"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Arial" charset="0"/>
                        </a:defRPr>
                      </a:lvl1pPr>
                      <a:lvl2pPr marL="742950" indent="-285750" eaLnBrk="0" hangingPunct="0">
                        <a:spcBef>
                          <a:spcPct val="20000"/>
                        </a:spcBef>
                        <a:defRPr sz="2400">
                          <a:solidFill>
                            <a:schemeClr val="tx1"/>
                          </a:solidFill>
                          <a:latin typeface="Arial" charset="0"/>
                        </a:defRPr>
                      </a:lvl2pPr>
                      <a:lvl3pPr marL="1143000" indent="-228600" eaLnBrk="0" hangingPunct="0">
                        <a:spcBef>
                          <a:spcPct val="20000"/>
                        </a:spcBef>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2000" b="1" i="0" u="sng" strike="noStrike" cap="none" normalizeH="0" baseline="0">
                          <a:ln>
                            <a:noFill/>
                          </a:ln>
                          <a:solidFill>
                            <a:srgbClr val="FF0000"/>
                          </a:solidFill>
                          <a:effectLst/>
                          <a:latin typeface="Arial" charset="0"/>
                        </a:rPr>
                        <a:t>1</a:t>
                      </a:r>
                      <a:endParaRPr kumimoji="0" lang="en-GB" altLang="en-US" sz="2000" b="1" i="0" u="none" strike="noStrike" cap="none" normalizeH="0" baseline="0">
                        <a:ln>
                          <a:noFill/>
                        </a:ln>
                        <a:solidFill>
                          <a:srgbClr val="FF0000"/>
                        </a:solidFill>
                        <a:effectLst/>
                        <a:latin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2000" b="1" i="0" u="none" strike="noStrike" cap="none" normalizeH="0" baseline="0">
                          <a:ln>
                            <a:noFill/>
                          </a:ln>
                          <a:solidFill>
                            <a:srgbClr val="FF0000"/>
                          </a:solidFill>
                          <a:effectLst/>
                          <a:latin typeface="Arial" charset="0"/>
                        </a:rPr>
                        <a:t>a</a:t>
                      </a:r>
                    </a:p>
                  </a:txBody>
                  <a:tcPr anchor="ctr"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Arial" charset="0"/>
                        </a:defRPr>
                      </a:lvl1pPr>
                      <a:lvl2pPr marL="742950" indent="-285750" eaLnBrk="0" hangingPunct="0">
                        <a:spcBef>
                          <a:spcPct val="20000"/>
                        </a:spcBef>
                        <a:defRPr sz="2400">
                          <a:solidFill>
                            <a:schemeClr val="tx1"/>
                          </a:solidFill>
                          <a:latin typeface="Arial" charset="0"/>
                        </a:defRPr>
                      </a:lvl2pPr>
                      <a:lvl3pPr marL="1143000" indent="-228600" eaLnBrk="0" hangingPunct="0">
                        <a:spcBef>
                          <a:spcPct val="20000"/>
                        </a:spcBef>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1600" b="0" i="0" u="none" strike="noStrike" cap="none" normalizeH="0" baseline="0">
                          <a:ln>
                            <a:noFill/>
                          </a:ln>
                          <a:solidFill>
                            <a:srgbClr val="000000"/>
                          </a:solidFill>
                          <a:effectLst/>
                          <a:latin typeface="Arial" charset="0"/>
                        </a:rPr>
                        <a:t>(therefore the resistance must be halved)</a:t>
                      </a:r>
                    </a:p>
                  </a:txBody>
                  <a:tcPr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5" name="Table 24"/>
          <p:cNvGraphicFramePr>
            <a:graphicFrameLocks noGrp="1"/>
          </p:cNvGraphicFramePr>
          <p:nvPr>
            <p:extLst>
              <p:ext uri="{D42A27DB-BD31-4B8C-83A1-F6EECF244321}">
                <p14:modId xmlns:p14="http://schemas.microsoft.com/office/powerpoint/2010/main" val="1136451903"/>
              </p:ext>
            </p:extLst>
          </p:nvPr>
        </p:nvGraphicFramePr>
        <p:xfrm>
          <a:off x="34925" y="6248400"/>
          <a:ext cx="9109075" cy="396875"/>
        </p:xfrm>
        <a:graphic>
          <a:graphicData uri="http://schemas.openxmlformats.org/drawingml/2006/table">
            <a:tbl>
              <a:tblPr firstRow="1" bandRow="1">
                <a:tableStyleId>{5C22544A-7EE6-4342-B048-85BDC9FD1C3A}</a:tableStyleId>
              </a:tblPr>
              <a:tblGrid>
                <a:gridCol w="4356249">
                  <a:extLst>
                    <a:ext uri="{9D8B030D-6E8A-4147-A177-3AD203B41FA5}">
                      <a16:colId xmlns:a16="http://schemas.microsoft.com/office/drawing/2014/main" val="20000"/>
                    </a:ext>
                  </a:extLst>
                </a:gridCol>
                <a:gridCol w="504088">
                  <a:extLst>
                    <a:ext uri="{9D8B030D-6E8A-4147-A177-3AD203B41FA5}">
                      <a16:colId xmlns:a16="http://schemas.microsoft.com/office/drawing/2014/main" val="20001"/>
                    </a:ext>
                  </a:extLst>
                </a:gridCol>
                <a:gridCol w="4248738">
                  <a:extLst>
                    <a:ext uri="{9D8B030D-6E8A-4147-A177-3AD203B41FA5}">
                      <a16:colId xmlns:a16="http://schemas.microsoft.com/office/drawing/2014/main" val="20002"/>
                    </a:ext>
                  </a:extLst>
                </a:gridCol>
              </a:tblGrid>
              <a:tr h="396875">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GB" sz="2000" b="1" baseline="-25000" dirty="0">
                        <a:solidFill>
                          <a:srgbClr val="FF0000"/>
                        </a:solidFill>
                      </a:endParaRPr>
                    </a:p>
                  </a:txBody>
                  <a:tcPr marL="91446" marR="91446" marT="45793" marB="4579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000" b="1" dirty="0">
                          <a:solidFill>
                            <a:srgbClr val="FF0000"/>
                          </a:solidFill>
                        </a:rPr>
                        <a:t>=</a:t>
                      </a:r>
                    </a:p>
                  </a:txBody>
                  <a:tcPr marL="91446" marR="91446" marT="45793" marB="4579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2000" b="1" u="none" baseline="0" dirty="0">
                          <a:solidFill>
                            <a:srgbClr val="FF0000"/>
                          </a:solidFill>
                        </a:rPr>
                        <a:t>3.1</a:t>
                      </a:r>
                      <a:r>
                        <a:rPr lang="el-GR" sz="2000" b="1" u="none" baseline="0" dirty="0">
                          <a:solidFill>
                            <a:srgbClr val="FF0000"/>
                          </a:solidFill>
                        </a:rPr>
                        <a:t>Ω</a:t>
                      </a:r>
                      <a:endParaRPr lang="en-GB" sz="2000" b="1" u="none" baseline="0" dirty="0">
                        <a:solidFill>
                          <a:srgbClr val="FF0000"/>
                        </a:solidFill>
                      </a:endParaRPr>
                    </a:p>
                  </a:txBody>
                  <a:tcPr marL="91446" marR="91446" marT="45793" marB="4579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26" name="Table 25"/>
          <p:cNvGraphicFramePr>
            <a:graphicFrameLocks noGrp="1"/>
          </p:cNvGraphicFramePr>
          <p:nvPr/>
        </p:nvGraphicFramePr>
        <p:xfrm>
          <a:off x="34925" y="5529263"/>
          <a:ext cx="9109075" cy="700916"/>
        </p:xfrm>
        <a:graphic>
          <a:graphicData uri="http://schemas.openxmlformats.org/drawingml/2006/table">
            <a:tbl>
              <a:tblPr firstRow="1" bandRow="1">
                <a:tableStyleId>{5C22544A-7EE6-4342-B048-85BDC9FD1C3A}</a:tableStyleId>
              </a:tblPr>
              <a:tblGrid>
                <a:gridCol w="4356249">
                  <a:extLst>
                    <a:ext uri="{9D8B030D-6E8A-4147-A177-3AD203B41FA5}">
                      <a16:colId xmlns:a16="http://schemas.microsoft.com/office/drawing/2014/main" val="20000"/>
                    </a:ext>
                  </a:extLst>
                </a:gridCol>
                <a:gridCol w="504088">
                  <a:extLst>
                    <a:ext uri="{9D8B030D-6E8A-4147-A177-3AD203B41FA5}">
                      <a16:colId xmlns:a16="http://schemas.microsoft.com/office/drawing/2014/main" val="20001"/>
                    </a:ext>
                  </a:extLst>
                </a:gridCol>
                <a:gridCol w="4248738">
                  <a:extLst>
                    <a:ext uri="{9D8B030D-6E8A-4147-A177-3AD203B41FA5}">
                      <a16:colId xmlns:a16="http://schemas.microsoft.com/office/drawing/2014/main" val="20002"/>
                    </a:ext>
                  </a:extLst>
                </a:gridCol>
              </a:tblGrid>
              <a:tr h="700087">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GB" sz="2000" b="1" dirty="0">
                          <a:solidFill>
                            <a:srgbClr val="FF0000"/>
                          </a:solidFill>
                        </a:rPr>
                        <a:t>R</a:t>
                      </a:r>
                      <a:endParaRPr lang="en-GB" sz="2000" b="1" baseline="-25000" dirty="0">
                        <a:solidFill>
                          <a:srgbClr val="FF0000"/>
                        </a:solidFill>
                      </a:endParaRPr>
                    </a:p>
                  </a:txBody>
                  <a:tcPr marL="91446" marR="91446" marT="45658" marB="4565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000" b="1" dirty="0">
                          <a:solidFill>
                            <a:srgbClr val="FF0000"/>
                          </a:solidFill>
                        </a:rPr>
                        <a:t>=</a:t>
                      </a:r>
                    </a:p>
                  </a:txBody>
                  <a:tcPr marL="91446" marR="91446" marT="45658" marB="4565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2000" b="1" u="sng" baseline="0" dirty="0">
                          <a:solidFill>
                            <a:srgbClr val="FF0000"/>
                          </a:solidFill>
                        </a:rPr>
                        <a:t>6.2</a:t>
                      </a:r>
                      <a:br>
                        <a:rPr lang="en-GB" sz="2000" b="1" baseline="0" dirty="0">
                          <a:solidFill>
                            <a:srgbClr val="FF0000"/>
                          </a:solidFill>
                        </a:rPr>
                      </a:br>
                      <a:r>
                        <a:rPr lang="en-GB" sz="2000" b="1" baseline="0" dirty="0">
                          <a:solidFill>
                            <a:srgbClr val="FF0000"/>
                          </a:solidFill>
                        </a:rPr>
                        <a:t>  2</a:t>
                      </a:r>
                    </a:p>
                  </a:txBody>
                  <a:tcPr marL="91446" marR="91446" marT="45658" marB="4565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12" name="TextBox 11"/>
          <p:cNvSpPr txBox="1">
            <a:spLocks noChangeArrowheads="1"/>
          </p:cNvSpPr>
          <p:nvPr/>
        </p:nvSpPr>
        <p:spPr bwMode="auto">
          <a:xfrm>
            <a:off x="250825" y="404813"/>
            <a:ext cx="9144000" cy="1415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r>
              <a:rPr lang="en-GB" altLang="en-US" sz="4000" dirty="0">
                <a:solidFill>
                  <a:srgbClr val="CC0000"/>
                </a:solidFill>
              </a:rPr>
              <a:t>Resistance</a:t>
            </a:r>
            <a:r>
              <a:rPr lang="en-GB" altLang="en-US" sz="4200" dirty="0">
                <a:solidFill>
                  <a:srgbClr val="CC0000"/>
                </a:solidFill>
              </a:rPr>
              <a:t> – cross sectional</a:t>
            </a:r>
            <a:br>
              <a:rPr lang="en-GB" altLang="en-US" sz="4200" dirty="0">
                <a:solidFill>
                  <a:srgbClr val="CC0000"/>
                </a:solidFill>
              </a:rPr>
            </a:br>
            <a:r>
              <a:rPr lang="en-GB" altLang="en-US" sz="4200" dirty="0">
                <a:solidFill>
                  <a:srgbClr val="CC0000"/>
                </a:solidFill>
              </a:rPr>
              <a:t>area of conductor</a:t>
            </a:r>
          </a:p>
        </p:txBody>
      </p:sp>
      <p:sp>
        <p:nvSpPr>
          <p:cNvPr id="13343" name="Line 9"/>
          <p:cNvSpPr>
            <a:spLocks noChangeShapeType="1"/>
          </p:cNvSpPr>
          <p:nvPr/>
        </p:nvSpPr>
        <p:spPr bwMode="auto">
          <a:xfrm>
            <a:off x="28575" y="1717675"/>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sld>
</file>

<file path=ppt/theme/theme1.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1299</TotalTime>
  <Words>1137</Words>
  <Application>Microsoft Office PowerPoint</Application>
  <PresentationFormat>On-screen Show (4:3)</PresentationFormat>
  <Paragraphs>216</Paragraphs>
  <Slides>24</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24</vt:i4>
      </vt:variant>
    </vt:vector>
  </HeadingPairs>
  <TitlesOfParts>
    <vt:vector size="30" baseType="lpstr">
      <vt:lpstr>Arial</vt:lpstr>
      <vt:lpstr>Calibri</vt:lpstr>
      <vt:lpstr>Cambria Math</vt:lpstr>
      <vt:lpstr>Symbol</vt:lpstr>
      <vt:lpstr>Custom Design</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City &amp; Guilds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janicec</dc:creator>
  <cp:lastModifiedBy>Just Electrical Training</cp:lastModifiedBy>
  <cp:revision>222</cp:revision>
  <dcterms:created xsi:type="dcterms:W3CDTF">2010-05-25T15:15:29Z</dcterms:created>
  <dcterms:modified xsi:type="dcterms:W3CDTF">2024-05-18T09:11:12Z</dcterms:modified>
</cp:coreProperties>
</file>