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Lst>
  <p:notesMasterIdLst>
    <p:notesMasterId r:id="rId13"/>
  </p:notesMasterIdLst>
  <p:sldIdLst>
    <p:sldId id="269" r:id="rId3"/>
    <p:sldId id="290" r:id="rId4"/>
    <p:sldId id="331" r:id="rId5"/>
    <p:sldId id="332" r:id="rId6"/>
    <p:sldId id="333" r:id="rId7"/>
    <p:sldId id="334" r:id="rId8"/>
    <p:sldId id="335" r:id="rId9"/>
    <p:sldId id="336" r:id="rId10"/>
    <p:sldId id="337" r:id="rId11"/>
    <p:sldId id="277" r:id="rId12"/>
  </p:sldIdLst>
  <p:sldSz cx="9144000" cy="6858000" type="screen4x3"/>
  <p:notesSz cx="6858000" cy="9144000"/>
  <p:defaultTextStyle>
    <a:defPPr>
      <a:defRPr lang="en-GB"/>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95" autoAdjust="0"/>
  </p:normalViewPr>
  <p:slideViewPr>
    <p:cSldViewPr>
      <p:cViewPr varScale="1">
        <p:scale>
          <a:sx n="64" d="100"/>
          <a:sy n="64" d="100"/>
        </p:scale>
        <p:origin x="148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GB"/>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A426BC0B-08FC-48DF-A808-7FD658D9CAC2}" type="slidenum">
              <a:rPr lang="en-GB"/>
              <a:pPr>
                <a:defRPr/>
              </a:pPr>
              <a:t>‹#›</a:t>
            </a:fld>
            <a:endParaRPr lang="en-GB"/>
          </a:p>
        </p:txBody>
      </p:sp>
    </p:spTree>
    <p:extLst>
      <p:ext uri="{BB962C8B-B14F-4D97-AF65-F5344CB8AC3E}">
        <p14:creationId xmlns:p14="http://schemas.microsoft.com/office/powerpoint/2010/main" val="40150161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9F7ED3D-573F-4E3D-9E61-06B1D4496B54}" type="slidenum">
              <a:rPr lang="en-GB"/>
              <a:pPr>
                <a:defRPr/>
              </a:pPr>
              <a:t>‹#›</a:t>
            </a:fld>
            <a:endParaRPr lang="en-GB"/>
          </a:p>
        </p:txBody>
      </p:sp>
    </p:spTree>
    <p:extLst>
      <p:ext uri="{BB962C8B-B14F-4D97-AF65-F5344CB8AC3E}">
        <p14:creationId xmlns:p14="http://schemas.microsoft.com/office/powerpoint/2010/main" val="733720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1D06A99B-DE58-41E1-BA49-6DDC856BFCAF}" type="slidenum">
              <a:rPr lang="en-GB"/>
              <a:pPr>
                <a:defRPr/>
              </a:pPr>
              <a:t>‹#›</a:t>
            </a:fld>
            <a:endParaRPr lang="en-GB"/>
          </a:p>
        </p:txBody>
      </p:sp>
    </p:spTree>
    <p:extLst>
      <p:ext uri="{BB962C8B-B14F-4D97-AF65-F5344CB8AC3E}">
        <p14:creationId xmlns:p14="http://schemas.microsoft.com/office/powerpoint/2010/main" val="3095225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B74BE932-A88D-4B23-8BDF-53A0DAB0FC88}" type="slidenum">
              <a:rPr lang="en-GB"/>
              <a:pPr>
                <a:defRPr/>
              </a:pPr>
              <a:t>‹#›</a:t>
            </a:fld>
            <a:endParaRPr lang="en-GB"/>
          </a:p>
        </p:txBody>
      </p:sp>
    </p:spTree>
    <p:extLst>
      <p:ext uri="{BB962C8B-B14F-4D97-AF65-F5344CB8AC3E}">
        <p14:creationId xmlns:p14="http://schemas.microsoft.com/office/powerpoint/2010/main" val="1168974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0" y="1196975"/>
            <a:ext cx="91440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4274" name="Rectangle 2"/>
          <p:cNvSpPr>
            <a:spLocks noGrp="1" noChangeArrowheads="1"/>
          </p:cNvSpPr>
          <p:nvPr>
            <p:ph type="ctrTitle"/>
          </p:nvPr>
        </p:nvSpPr>
        <p:spPr>
          <a:xfrm>
            <a:off x="684213" y="188913"/>
            <a:ext cx="7772400" cy="792162"/>
          </a:xfrm>
        </p:spPr>
        <p:txBody>
          <a:bodyPr/>
          <a:lstStyle>
            <a:lvl1pPr>
              <a:defRPr/>
            </a:lvl1pPr>
          </a:lstStyle>
          <a:p>
            <a:pPr lvl="0"/>
            <a:r>
              <a:rPr lang="en-GB" noProof="0"/>
              <a:t>Click to edit Master title style</a:t>
            </a:r>
          </a:p>
        </p:txBody>
      </p:sp>
      <p:sp>
        <p:nvSpPr>
          <p:cNvPr id="54275" name="Rectangle 3"/>
          <p:cNvSpPr>
            <a:spLocks noGrp="1" noChangeArrowheads="1"/>
          </p:cNvSpPr>
          <p:nvPr>
            <p:ph type="subTitle" idx="1"/>
          </p:nvPr>
        </p:nvSpPr>
        <p:spPr>
          <a:xfrm>
            <a:off x="684213" y="1557338"/>
            <a:ext cx="7775575" cy="4464050"/>
          </a:xfrm>
        </p:spPr>
        <p:txBody>
          <a:bodyPr/>
          <a:lstStyle>
            <a:lvl1pPr marL="0" indent="0" algn="ctr">
              <a:buFontTx/>
              <a:buNone/>
              <a:defRPr/>
            </a:lvl1pPr>
          </a:lstStyle>
          <a:p>
            <a:pPr lvl="0"/>
            <a:r>
              <a:rPr lang="en-GB"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GB"/>
          </a:p>
        </p:txBody>
      </p:sp>
      <p:sp>
        <p:nvSpPr>
          <p:cNvPr id="6" name="Rectangle 5"/>
          <p:cNvSpPr>
            <a:spLocks noGrp="1" noChangeArrowheads="1"/>
          </p:cNvSpPr>
          <p:nvPr>
            <p:ph type="ftr" sz="quarter" idx="11"/>
          </p:nvPr>
        </p:nvSpPr>
        <p:spPr/>
        <p:txBody>
          <a:bodyPr/>
          <a:lstStyle>
            <a:lvl1pPr>
              <a:defRPr/>
            </a:lvl1pPr>
          </a:lstStyle>
          <a:p>
            <a:pPr>
              <a:defRPr/>
            </a:pPr>
            <a:endParaRPr lang="en-GB"/>
          </a:p>
        </p:txBody>
      </p:sp>
      <p:sp>
        <p:nvSpPr>
          <p:cNvPr id="7" name="Rectangle 6"/>
          <p:cNvSpPr>
            <a:spLocks noGrp="1" noChangeArrowheads="1"/>
          </p:cNvSpPr>
          <p:nvPr>
            <p:ph type="sldNum" sz="quarter" idx="12"/>
          </p:nvPr>
        </p:nvSpPr>
        <p:spPr/>
        <p:txBody>
          <a:bodyPr/>
          <a:lstStyle>
            <a:lvl1pPr>
              <a:defRPr/>
            </a:lvl1pPr>
          </a:lstStyle>
          <a:p>
            <a:pPr>
              <a:defRPr/>
            </a:pPr>
            <a:fld id="{6DD9130B-91A3-4EE7-BE63-0F62C2C642C1}" type="slidenum">
              <a:rPr lang="en-GB"/>
              <a:pPr>
                <a:defRPr/>
              </a:pPr>
              <a:t>‹#›</a:t>
            </a:fld>
            <a:endParaRPr lang="en-GB"/>
          </a:p>
        </p:txBody>
      </p:sp>
    </p:spTree>
    <p:extLst>
      <p:ext uri="{BB962C8B-B14F-4D97-AF65-F5344CB8AC3E}">
        <p14:creationId xmlns:p14="http://schemas.microsoft.com/office/powerpoint/2010/main" val="808394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5E99FC6-A495-4E65-9DB0-B069418054A7}" type="slidenum">
              <a:rPr lang="en-GB"/>
              <a:pPr>
                <a:defRPr/>
              </a:pPr>
              <a:t>‹#›</a:t>
            </a:fld>
            <a:endParaRPr lang="en-GB"/>
          </a:p>
        </p:txBody>
      </p:sp>
    </p:spTree>
    <p:extLst>
      <p:ext uri="{BB962C8B-B14F-4D97-AF65-F5344CB8AC3E}">
        <p14:creationId xmlns:p14="http://schemas.microsoft.com/office/powerpoint/2010/main" val="1089823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C72CB76-3D9A-4E4C-A61B-C700611DE5F1}" type="slidenum">
              <a:rPr lang="en-GB"/>
              <a:pPr>
                <a:defRPr/>
              </a:pPr>
              <a:t>‹#›</a:t>
            </a:fld>
            <a:endParaRPr lang="en-GB"/>
          </a:p>
        </p:txBody>
      </p:sp>
    </p:spTree>
    <p:extLst>
      <p:ext uri="{BB962C8B-B14F-4D97-AF65-F5344CB8AC3E}">
        <p14:creationId xmlns:p14="http://schemas.microsoft.com/office/powerpoint/2010/main" val="810266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87FEDB8B-3128-4D45-B83F-89A334C180A2}" type="slidenum">
              <a:rPr lang="en-GB"/>
              <a:pPr>
                <a:defRPr/>
              </a:pPr>
              <a:t>‹#›</a:t>
            </a:fld>
            <a:endParaRPr lang="en-GB"/>
          </a:p>
        </p:txBody>
      </p:sp>
    </p:spTree>
    <p:extLst>
      <p:ext uri="{BB962C8B-B14F-4D97-AF65-F5344CB8AC3E}">
        <p14:creationId xmlns:p14="http://schemas.microsoft.com/office/powerpoint/2010/main" val="1609732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627AF718-CE0C-4F57-BFC4-DCDB565530F8}" type="slidenum">
              <a:rPr lang="en-GB"/>
              <a:pPr>
                <a:defRPr/>
              </a:pPr>
              <a:t>‹#›</a:t>
            </a:fld>
            <a:endParaRPr lang="en-GB"/>
          </a:p>
        </p:txBody>
      </p:sp>
    </p:spTree>
    <p:extLst>
      <p:ext uri="{BB962C8B-B14F-4D97-AF65-F5344CB8AC3E}">
        <p14:creationId xmlns:p14="http://schemas.microsoft.com/office/powerpoint/2010/main" val="34664225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75F7B9E6-1F02-40C0-A6A4-89D55458B110}" type="slidenum">
              <a:rPr lang="en-GB"/>
              <a:pPr>
                <a:defRPr/>
              </a:pPr>
              <a:t>‹#›</a:t>
            </a:fld>
            <a:endParaRPr lang="en-GB"/>
          </a:p>
        </p:txBody>
      </p:sp>
    </p:spTree>
    <p:extLst>
      <p:ext uri="{BB962C8B-B14F-4D97-AF65-F5344CB8AC3E}">
        <p14:creationId xmlns:p14="http://schemas.microsoft.com/office/powerpoint/2010/main" val="112110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C1FCA204-A9FC-4FA5-B0CC-AED4EFA41233}" type="slidenum">
              <a:rPr lang="en-GB"/>
              <a:pPr>
                <a:defRPr/>
              </a:pPr>
              <a:t>‹#›</a:t>
            </a:fld>
            <a:endParaRPr lang="en-GB"/>
          </a:p>
        </p:txBody>
      </p:sp>
    </p:spTree>
    <p:extLst>
      <p:ext uri="{BB962C8B-B14F-4D97-AF65-F5344CB8AC3E}">
        <p14:creationId xmlns:p14="http://schemas.microsoft.com/office/powerpoint/2010/main" val="2912990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F29ED507-7ED6-4DDD-B880-A7267D71C116}" type="slidenum">
              <a:rPr lang="en-GB"/>
              <a:pPr>
                <a:defRPr/>
              </a:pPr>
              <a:t>‹#›</a:t>
            </a:fld>
            <a:endParaRPr lang="en-GB"/>
          </a:p>
        </p:txBody>
      </p:sp>
    </p:spTree>
    <p:extLst>
      <p:ext uri="{BB962C8B-B14F-4D97-AF65-F5344CB8AC3E}">
        <p14:creationId xmlns:p14="http://schemas.microsoft.com/office/powerpoint/2010/main" val="2123781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9A7279C-D6E3-4BEB-AF67-E30AAF73B447}" type="slidenum">
              <a:rPr lang="en-GB"/>
              <a:pPr>
                <a:defRPr/>
              </a:pPr>
              <a:t>‹#›</a:t>
            </a:fld>
            <a:endParaRPr lang="en-GB"/>
          </a:p>
        </p:txBody>
      </p:sp>
    </p:spTree>
    <p:extLst>
      <p:ext uri="{BB962C8B-B14F-4D97-AF65-F5344CB8AC3E}">
        <p14:creationId xmlns:p14="http://schemas.microsoft.com/office/powerpoint/2010/main" val="2519907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7033ABC2-A15D-43D5-B4E1-EC12875878E3}" type="slidenum">
              <a:rPr lang="en-GB"/>
              <a:pPr>
                <a:defRPr/>
              </a:pPr>
              <a:t>‹#›</a:t>
            </a:fld>
            <a:endParaRPr lang="en-GB"/>
          </a:p>
        </p:txBody>
      </p:sp>
    </p:spTree>
    <p:extLst>
      <p:ext uri="{BB962C8B-B14F-4D97-AF65-F5344CB8AC3E}">
        <p14:creationId xmlns:p14="http://schemas.microsoft.com/office/powerpoint/2010/main" val="8651593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7D0B090-6B5B-41CE-B982-87F05E92D7BC}" type="slidenum">
              <a:rPr lang="en-GB"/>
              <a:pPr>
                <a:defRPr/>
              </a:pPr>
              <a:t>‹#›</a:t>
            </a:fld>
            <a:endParaRPr lang="en-GB"/>
          </a:p>
        </p:txBody>
      </p:sp>
    </p:spTree>
    <p:extLst>
      <p:ext uri="{BB962C8B-B14F-4D97-AF65-F5344CB8AC3E}">
        <p14:creationId xmlns:p14="http://schemas.microsoft.com/office/powerpoint/2010/main" val="25615265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20713"/>
            <a:ext cx="2057400" cy="550545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620713"/>
            <a:ext cx="6019800" cy="5505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6A18382C-9CF0-45B0-890F-334205A407BB}" type="slidenum">
              <a:rPr lang="en-GB"/>
              <a:pPr>
                <a:defRPr/>
              </a:pPr>
              <a:t>‹#›</a:t>
            </a:fld>
            <a:endParaRPr lang="en-GB"/>
          </a:p>
        </p:txBody>
      </p:sp>
    </p:spTree>
    <p:extLst>
      <p:ext uri="{BB962C8B-B14F-4D97-AF65-F5344CB8AC3E}">
        <p14:creationId xmlns:p14="http://schemas.microsoft.com/office/powerpoint/2010/main" val="8700190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620713"/>
            <a:ext cx="8218487" cy="796925"/>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E3E8F686-B798-4912-AA08-004D175E29A0}" type="slidenum">
              <a:rPr lang="en-GB"/>
              <a:pPr>
                <a:defRPr/>
              </a:pPr>
              <a:t>‹#›</a:t>
            </a:fld>
            <a:endParaRPr lang="en-GB"/>
          </a:p>
        </p:txBody>
      </p:sp>
    </p:spTree>
    <p:extLst>
      <p:ext uri="{BB962C8B-B14F-4D97-AF65-F5344CB8AC3E}">
        <p14:creationId xmlns:p14="http://schemas.microsoft.com/office/powerpoint/2010/main" val="24089756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8229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57200" y="3941763"/>
            <a:ext cx="8229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457200" y="6243638"/>
            <a:ext cx="2133600" cy="457200"/>
          </a:xfrm>
        </p:spPr>
        <p:txBody>
          <a:bodyPr/>
          <a:lstStyle>
            <a:lvl1pPr>
              <a:defRPr/>
            </a:lvl1pPr>
          </a:lstStyle>
          <a:p>
            <a:pPr>
              <a:defRPr/>
            </a:pPr>
            <a:endParaRPr lang="en-GB"/>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GB"/>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pPr>
              <a:defRPr/>
            </a:pPr>
            <a:fld id="{192071C0-6C57-4F17-949D-2B2A6B20A9D4}" type="slidenum">
              <a:rPr lang="en-GB"/>
              <a:pPr>
                <a:defRPr/>
              </a:pPr>
              <a:t>‹#›</a:t>
            </a:fld>
            <a:endParaRPr lang="en-GB"/>
          </a:p>
        </p:txBody>
      </p:sp>
    </p:spTree>
    <p:extLst>
      <p:ext uri="{BB962C8B-B14F-4D97-AF65-F5344CB8AC3E}">
        <p14:creationId xmlns:p14="http://schemas.microsoft.com/office/powerpoint/2010/main" val="2489344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A7814665-65FA-40D0-83EB-990E3436EFD8}" type="slidenum">
              <a:rPr lang="en-GB"/>
              <a:pPr>
                <a:defRPr/>
              </a:pPr>
              <a:t>‹#›</a:t>
            </a:fld>
            <a:endParaRPr lang="en-GB"/>
          </a:p>
        </p:txBody>
      </p:sp>
    </p:spTree>
    <p:extLst>
      <p:ext uri="{BB962C8B-B14F-4D97-AF65-F5344CB8AC3E}">
        <p14:creationId xmlns:p14="http://schemas.microsoft.com/office/powerpoint/2010/main" val="1627532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68313" y="1484313"/>
            <a:ext cx="403225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52963" y="1484313"/>
            <a:ext cx="4033837"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E91AF6B7-393F-4933-94FD-EC8A3D1ED180}" type="slidenum">
              <a:rPr lang="en-GB"/>
              <a:pPr>
                <a:defRPr/>
              </a:pPr>
              <a:t>‹#›</a:t>
            </a:fld>
            <a:endParaRPr lang="en-GB"/>
          </a:p>
        </p:txBody>
      </p:sp>
    </p:spTree>
    <p:extLst>
      <p:ext uri="{BB962C8B-B14F-4D97-AF65-F5344CB8AC3E}">
        <p14:creationId xmlns:p14="http://schemas.microsoft.com/office/powerpoint/2010/main" val="2868615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8CB51AAA-CFEC-41C4-816A-8BDCCEA17E37}" type="slidenum">
              <a:rPr lang="en-GB"/>
              <a:pPr>
                <a:defRPr/>
              </a:pPr>
              <a:t>‹#›</a:t>
            </a:fld>
            <a:endParaRPr lang="en-GB"/>
          </a:p>
        </p:txBody>
      </p:sp>
    </p:spTree>
    <p:extLst>
      <p:ext uri="{BB962C8B-B14F-4D97-AF65-F5344CB8AC3E}">
        <p14:creationId xmlns:p14="http://schemas.microsoft.com/office/powerpoint/2010/main" val="799689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D823BD26-57E2-4C52-B233-97EAB1CB8E97}" type="slidenum">
              <a:rPr lang="en-GB"/>
              <a:pPr>
                <a:defRPr/>
              </a:pPr>
              <a:t>‹#›</a:t>
            </a:fld>
            <a:endParaRPr lang="en-GB"/>
          </a:p>
        </p:txBody>
      </p:sp>
    </p:spTree>
    <p:extLst>
      <p:ext uri="{BB962C8B-B14F-4D97-AF65-F5344CB8AC3E}">
        <p14:creationId xmlns:p14="http://schemas.microsoft.com/office/powerpoint/2010/main" val="1883272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A12B62DF-296C-4A9A-B1C4-0F1F4C89C96A}" type="slidenum">
              <a:rPr lang="en-GB"/>
              <a:pPr>
                <a:defRPr/>
              </a:pPr>
              <a:t>‹#›</a:t>
            </a:fld>
            <a:endParaRPr lang="en-GB"/>
          </a:p>
        </p:txBody>
      </p:sp>
    </p:spTree>
    <p:extLst>
      <p:ext uri="{BB962C8B-B14F-4D97-AF65-F5344CB8AC3E}">
        <p14:creationId xmlns:p14="http://schemas.microsoft.com/office/powerpoint/2010/main" val="529533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8164CDD9-DF85-43D5-9C06-01D32949B870}" type="slidenum">
              <a:rPr lang="en-GB"/>
              <a:pPr>
                <a:defRPr/>
              </a:pPr>
              <a:t>‹#›</a:t>
            </a:fld>
            <a:endParaRPr lang="en-GB"/>
          </a:p>
        </p:txBody>
      </p:sp>
    </p:spTree>
    <p:extLst>
      <p:ext uri="{BB962C8B-B14F-4D97-AF65-F5344CB8AC3E}">
        <p14:creationId xmlns:p14="http://schemas.microsoft.com/office/powerpoint/2010/main" val="2664740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A951F56B-C78E-4DC7-85D9-E9F31ADCF6D9}" type="slidenum">
              <a:rPr lang="en-GB"/>
              <a:pPr>
                <a:defRPr/>
              </a:pPr>
              <a:t>‹#›</a:t>
            </a:fld>
            <a:endParaRPr lang="en-GB"/>
          </a:p>
        </p:txBody>
      </p:sp>
    </p:spTree>
    <p:extLst>
      <p:ext uri="{BB962C8B-B14F-4D97-AF65-F5344CB8AC3E}">
        <p14:creationId xmlns:p14="http://schemas.microsoft.com/office/powerpoint/2010/main" val="266378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p:cNvSpPr>
            <a:spLocks noGrp="1" noChangeArrowheads="1"/>
          </p:cNvSpPr>
          <p:nvPr>
            <p:ph type="body" idx="1"/>
          </p:nvPr>
        </p:nvSpPr>
        <p:spPr bwMode="auto">
          <a:xfrm>
            <a:off x="468313" y="1484313"/>
            <a:ext cx="821848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368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cs typeface="+mn-cs"/>
              </a:defRPr>
            </a:lvl1pPr>
          </a:lstStyle>
          <a:p>
            <a:pPr>
              <a:defRPr/>
            </a:pPr>
            <a:endParaRPr lang="en-GB"/>
          </a:p>
        </p:txBody>
      </p:sp>
      <p:sp>
        <p:nvSpPr>
          <p:cNvPr id="368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cs typeface="+mn-cs"/>
              </a:defRPr>
            </a:lvl1pPr>
          </a:lstStyle>
          <a:p>
            <a:pPr>
              <a:defRPr/>
            </a:pPr>
            <a:endParaRPr lang="en-GB"/>
          </a:p>
        </p:txBody>
      </p:sp>
      <p:sp>
        <p:nvSpPr>
          <p:cNvPr id="368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488E7D9C-7131-430B-AF19-3632209A6058}" type="slidenum">
              <a:rPr lang="en-GB"/>
              <a:pPr>
                <a:defRPr/>
              </a:pPr>
              <a:t>‹#›</a:t>
            </a:fld>
            <a:endParaRPr lang="en-GB"/>
          </a:p>
        </p:txBody>
      </p:sp>
      <p:sp>
        <p:nvSpPr>
          <p:cNvPr id="1031" name="Line 7"/>
          <p:cNvSpPr>
            <a:spLocks noChangeShapeType="1"/>
          </p:cNvSpPr>
          <p:nvPr userDrawn="1"/>
        </p:nvSpPr>
        <p:spPr bwMode="auto">
          <a:xfrm>
            <a:off x="0" y="1268413"/>
            <a:ext cx="91440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sldNum="0" hdr="0" ftr="0" dt="0"/>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68313" y="620713"/>
            <a:ext cx="8218487"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5325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cs typeface="+mn-cs"/>
              </a:defRPr>
            </a:lvl1pPr>
          </a:lstStyle>
          <a:p>
            <a:pPr>
              <a:defRPr/>
            </a:pPr>
            <a:endParaRPr lang="en-GB"/>
          </a:p>
        </p:txBody>
      </p:sp>
      <p:sp>
        <p:nvSpPr>
          <p:cNvPr id="5325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cs typeface="+mn-cs"/>
              </a:defRPr>
            </a:lvl1pPr>
          </a:lstStyle>
          <a:p>
            <a:pPr>
              <a:defRPr/>
            </a:pPr>
            <a:endParaRPr lang="en-GB"/>
          </a:p>
        </p:txBody>
      </p:sp>
      <p:sp>
        <p:nvSpPr>
          <p:cNvPr id="5325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ED9F10FA-D16B-4FCA-A819-F0301D926466}" type="slidenum">
              <a:rPr lang="en-GB"/>
              <a:pPr>
                <a:defRPr/>
              </a:pPr>
              <a:t>‹#›</a:t>
            </a:fld>
            <a:endParaRPr lang="en-GB"/>
          </a:p>
        </p:txBody>
      </p:sp>
      <p:pic>
        <p:nvPicPr>
          <p:cNvPr id="2055" name="Picture 7" descr="SmartScreen_ 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23850" y="260350"/>
            <a:ext cx="15843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4"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5" r:id="rId13"/>
  </p:sldLayoutIdLst>
  <p:hf sldNum="0" hdr="0" ftr="0" dt="0"/>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4.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white">
          <a:xfrm>
            <a:off x="0" y="1474788"/>
            <a:ext cx="9144000" cy="5383212"/>
          </a:xfrm>
          <a:prstGeom prst="rect">
            <a:avLst/>
          </a:prstGeom>
          <a:solidFill>
            <a:srgbClr val="CC000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1800"/>
              <a:t> </a:t>
            </a:r>
          </a:p>
        </p:txBody>
      </p:sp>
      <p:sp>
        <p:nvSpPr>
          <p:cNvPr id="5123" name="Rectangle 3"/>
          <p:cNvSpPr>
            <a:spLocks noGrp="1" noChangeArrowheads="1"/>
          </p:cNvSpPr>
          <p:nvPr>
            <p:ph type="body" idx="1"/>
          </p:nvPr>
        </p:nvSpPr>
        <p:spPr>
          <a:xfrm>
            <a:off x="0" y="1481265"/>
            <a:ext cx="9144000" cy="5376735"/>
          </a:xfrm>
        </p:spPr>
        <p:txBody>
          <a:bodyPr lIns="360000" rIns="360000" anchor="ctr" anchorCtr="1"/>
          <a:lstStyle/>
          <a:p>
            <a:pPr algn="ctr">
              <a:buFontTx/>
              <a:buNone/>
            </a:pPr>
            <a:r>
              <a:rPr lang="en-GB" altLang="en-US" sz="4400" b="1" dirty="0">
                <a:solidFill>
                  <a:schemeClr val="bg1"/>
                </a:solidFill>
              </a:rPr>
              <a:t>Electro-magnetism</a:t>
            </a:r>
            <a:endParaRPr lang="en-GB" altLang="en-US" sz="4400" dirty="0">
              <a:solidFill>
                <a:schemeClr val="bg1"/>
              </a:solidFill>
            </a:endParaRPr>
          </a:p>
        </p:txBody>
      </p:sp>
      <p:sp>
        <p:nvSpPr>
          <p:cNvPr id="5124"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400" b="1">
                <a:solidFill>
                  <a:srgbClr val="FF0000"/>
                </a:solidFill>
              </a:rPr>
              <a:t>Unit 202: Principles of electrical science</a:t>
            </a:r>
            <a:endParaRPr lang="en-US" altLang="en-US" sz="2400" b="1">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white">
          <a:xfrm>
            <a:off x="0" y="1474788"/>
            <a:ext cx="9144000" cy="5383212"/>
          </a:xfrm>
          <a:prstGeom prst="rect">
            <a:avLst/>
          </a:prstGeom>
          <a:solidFill>
            <a:srgbClr val="CC000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1800"/>
              <a:t> </a:t>
            </a:r>
          </a:p>
        </p:txBody>
      </p:sp>
      <p:sp>
        <p:nvSpPr>
          <p:cNvPr id="13315" name="Rectangle 3"/>
          <p:cNvSpPr>
            <a:spLocks noGrp="1" noChangeArrowheads="1"/>
          </p:cNvSpPr>
          <p:nvPr>
            <p:ph type="body" idx="1"/>
          </p:nvPr>
        </p:nvSpPr>
        <p:spPr>
          <a:xfrm>
            <a:off x="0" y="1474788"/>
            <a:ext cx="9144000" cy="5383212"/>
          </a:xfrm>
        </p:spPr>
        <p:txBody>
          <a:bodyPr lIns="360000" rIns="360000" anchor="ctr" anchorCtr="1"/>
          <a:lstStyle/>
          <a:p>
            <a:pPr marL="0" indent="0" algn="ctr" eaLnBrk="1" hangingPunct="1">
              <a:lnSpc>
                <a:spcPct val="80000"/>
              </a:lnSpc>
              <a:spcBef>
                <a:spcPct val="0"/>
              </a:spcBef>
              <a:buNone/>
            </a:pPr>
            <a:r>
              <a:rPr lang="en-GB" altLang="en-US" sz="4400" b="1" dirty="0">
                <a:solidFill>
                  <a:schemeClr val="bg1"/>
                </a:solidFill>
              </a:rPr>
              <a:t>The End</a:t>
            </a:r>
            <a:endParaRPr lang="en-GB" altLang="en-US" sz="4400" dirty="0"/>
          </a:p>
        </p:txBody>
      </p:sp>
      <p:sp>
        <p:nvSpPr>
          <p:cNvPr id="13316"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400" b="1">
                <a:solidFill>
                  <a:srgbClr val="FF0000"/>
                </a:solidFill>
              </a:rPr>
              <a:t>Unit 202: Principles of electrical science</a:t>
            </a:r>
            <a:endParaRPr lang="en-US" altLang="en-US" sz="2400" b="1">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6" name="TextBox 15"/>
          <p:cNvSpPr txBox="1"/>
          <p:nvPr/>
        </p:nvSpPr>
        <p:spPr>
          <a:xfrm>
            <a:off x="0" y="1117600"/>
            <a:ext cx="9144000" cy="522288"/>
          </a:xfrm>
          <a:prstGeom prst="rect">
            <a:avLst/>
          </a:prstGeom>
          <a:noFill/>
        </p:spPr>
        <p:txBody>
          <a:bodyPr>
            <a:spAutoFit/>
          </a:bodyPr>
          <a:lstStyle/>
          <a:p>
            <a:pPr algn="ctr">
              <a:defRPr/>
            </a:pPr>
            <a:r>
              <a:rPr lang="en-GB" sz="2800" b="1" dirty="0">
                <a:solidFill>
                  <a:schemeClr val="accent4"/>
                </a:solidFill>
                <a:cs typeface="+mn-cs"/>
              </a:rPr>
              <a:t>Magnetic field</a:t>
            </a:r>
            <a:endParaRPr lang="en-GB" sz="2800" dirty="0">
              <a:solidFill>
                <a:schemeClr val="accent4"/>
              </a:solidFill>
              <a:cs typeface="+mn-cs"/>
            </a:endParaRPr>
          </a:p>
        </p:txBody>
      </p:sp>
      <p:graphicFrame>
        <p:nvGraphicFramePr>
          <p:cNvPr id="19" name="Table 18"/>
          <p:cNvGraphicFramePr>
            <a:graphicFrameLocks noGrp="1"/>
          </p:cNvGraphicFramePr>
          <p:nvPr/>
        </p:nvGraphicFramePr>
        <p:xfrm>
          <a:off x="0" y="1773238"/>
          <a:ext cx="9144000" cy="741362"/>
        </p:xfrm>
        <a:graphic>
          <a:graphicData uri="http://schemas.openxmlformats.org/drawingml/2006/table">
            <a:tbl>
              <a:tblPr firstRow="1" bandRow="1">
                <a:tableStyleId>{5C22544A-7EE6-4342-B048-85BDC9FD1C3A}</a:tableStyleId>
              </a:tblPr>
              <a:tblGrid>
                <a:gridCol w="9144000">
                  <a:extLst>
                    <a:ext uri="{9D8B030D-6E8A-4147-A177-3AD203B41FA5}">
                      <a16:colId xmlns:a16="http://schemas.microsoft.com/office/drawing/2014/main" val="20000"/>
                    </a:ext>
                  </a:extLst>
                </a:gridCol>
              </a:tblGrid>
              <a:tr h="741362">
                <a:tc>
                  <a:txBody>
                    <a:bodyPr/>
                    <a:lstStyle/>
                    <a:p>
                      <a:pPr marL="723900" lvl="0" indent="-368300" fontAlgn="base" hangingPunct="0">
                        <a:spcBef>
                          <a:spcPts val="600"/>
                        </a:spcBef>
                        <a:spcAft>
                          <a:spcPts val="0"/>
                        </a:spcAft>
                        <a:buFont typeface="Arial" pitchFamily="34" charset="0"/>
                        <a:buChar char="•"/>
                      </a:pPr>
                      <a:r>
                        <a:rPr lang="en-GB" sz="1800" b="1" kern="1200" dirty="0">
                          <a:solidFill>
                            <a:srgbClr val="FF0000"/>
                          </a:solidFill>
                          <a:latin typeface="+mn-lt"/>
                          <a:ea typeface="+mn-ea"/>
                          <a:cs typeface="+mn-cs"/>
                        </a:rPr>
                        <a:t>Lines of flux cannot cross</a:t>
                      </a:r>
                    </a:p>
                    <a:p>
                      <a:pPr marL="723900" indent="-368300">
                        <a:spcBef>
                          <a:spcPts val="600"/>
                        </a:spcBef>
                        <a:spcAft>
                          <a:spcPts val="600"/>
                        </a:spcAft>
                        <a:buFont typeface="Arial" pitchFamily="34" charset="0"/>
                        <a:buChar char="•"/>
                      </a:pPr>
                      <a:r>
                        <a:rPr lang="en-GB" sz="1800" b="1" kern="1200" dirty="0">
                          <a:solidFill>
                            <a:srgbClr val="FF0000"/>
                          </a:solidFill>
                          <a:latin typeface="+mn-lt"/>
                          <a:ea typeface="+mn-ea"/>
                          <a:cs typeface="+mn-cs"/>
                        </a:rPr>
                        <a:t>Lines of flux flow externally from the North Pole to the South Pole.</a:t>
                      </a:r>
                      <a:endParaRPr lang="en-GB" sz="4000" b="1" baseline="0" dirty="0">
                        <a:solidFill>
                          <a:srgbClr val="FF0000"/>
                        </a:solidFill>
                      </a:endParaRPr>
                    </a:p>
                  </a:txBody>
                  <a:tcPr marT="45700" marB="457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0000"/>
                  </a:ext>
                </a:extLst>
              </a:tr>
            </a:tbl>
          </a:graphicData>
        </a:graphic>
      </p:graphicFrame>
      <p:pic>
        <p:nvPicPr>
          <p:cNvPr id="9" name="Picture 8" descr="01 permanent magnetic fields - 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8313" y="2781300"/>
            <a:ext cx="3922712" cy="380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01 permanent magnetic fields - 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2781300"/>
            <a:ext cx="403225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TextBox 12"/>
          <p:cNvSpPr txBox="1">
            <a:spLocks noChangeArrowheads="1"/>
          </p:cNvSpPr>
          <p:nvPr/>
        </p:nvSpPr>
        <p:spPr bwMode="auto">
          <a:xfrm>
            <a:off x="-180975" y="333375"/>
            <a:ext cx="91440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a:solidFill>
                  <a:srgbClr val="CC0000"/>
                </a:solidFill>
              </a:rPr>
              <a:t>Electro-magnetism</a:t>
            </a:r>
          </a:p>
          <a:p>
            <a:pPr algn="ctr" eaLnBrk="1" hangingPunct="1"/>
            <a:endParaRPr lang="en-GB" altLang="en-US" sz="4400" b="1">
              <a:solidFill>
                <a:srgbClr val="CC0000"/>
              </a:solidFill>
            </a:endParaRPr>
          </a:p>
        </p:txBody>
      </p:sp>
      <p:sp>
        <p:nvSpPr>
          <p:cNvPr id="6153" name="Line 9"/>
          <p:cNvSpPr>
            <a:spLocks noChangeShapeType="1"/>
          </p:cNvSpPr>
          <p:nvPr/>
        </p:nvSpPr>
        <p:spPr bwMode="auto">
          <a:xfrm>
            <a:off x="0" y="1093788"/>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6" name="TextBox 15"/>
          <p:cNvSpPr txBox="1"/>
          <p:nvPr/>
        </p:nvSpPr>
        <p:spPr>
          <a:xfrm>
            <a:off x="-88900" y="1036638"/>
            <a:ext cx="9144000" cy="522287"/>
          </a:xfrm>
          <a:prstGeom prst="rect">
            <a:avLst/>
          </a:prstGeom>
          <a:noFill/>
        </p:spPr>
        <p:txBody>
          <a:bodyPr>
            <a:spAutoFit/>
          </a:bodyPr>
          <a:lstStyle/>
          <a:p>
            <a:pPr algn="ctr">
              <a:defRPr/>
            </a:pPr>
            <a:r>
              <a:rPr lang="en-GB" sz="2800" b="1" dirty="0">
                <a:solidFill>
                  <a:schemeClr val="accent4"/>
                </a:solidFill>
                <a:cs typeface="+mn-cs"/>
              </a:rPr>
              <a:t>Magnetic field</a:t>
            </a:r>
            <a:endParaRPr lang="en-GB" sz="2800" dirty="0">
              <a:solidFill>
                <a:schemeClr val="accent4"/>
              </a:solidFill>
              <a:cs typeface="+mn-cs"/>
            </a:endParaRPr>
          </a:p>
        </p:txBody>
      </p:sp>
      <p:sp>
        <p:nvSpPr>
          <p:cNvPr id="8" name="TextBox 7"/>
          <p:cNvSpPr txBox="1">
            <a:spLocks noChangeArrowheads="1"/>
          </p:cNvSpPr>
          <p:nvPr/>
        </p:nvSpPr>
        <p:spPr bwMode="auto">
          <a:xfrm>
            <a:off x="-88900" y="1612900"/>
            <a:ext cx="914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b="1">
                <a:solidFill>
                  <a:srgbClr val="FF0000"/>
                </a:solidFill>
              </a:rPr>
              <a:t>Two permanent magnets – North Pole to North Pole</a:t>
            </a:r>
            <a:endParaRPr lang="en-GB" altLang="en-US"/>
          </a:p>
        </p:txBody>
      </p:sp>
      <p:pic>
        <p:nvPicPr>
          <p:cNvPr id="12" name="Picture 11" descr="02 permanent magnetic field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98550" y="2187575"/>
            <a:ext cx="6946900"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 name="Table 14"/>
          <p:cNvGraphicFramePr>
            <a:graphicFrameLocks noGrp="1"/>
          </p:cNvGraphicFramePr>
          <p:nvPr/>
        </p:nvGraphicFramePr>
        <p:xfrm>
          <a:off x="2035175" y="6292850"/>
          <a:ext cx="4895850" cy="365602"/>
        </p:xfrm>
        <a:graphic>
          <a:graphicData uri="http://schemas.openxmlformats.org/drawingml/2006/table">
            <a:tbl>
              <a:tblPr firstRow="1" bandRow="1">
                <a:tableStyleId>{5C22544A-7EE6-4342-B048-85BDC9FD1C3A}</a:tableStyleId>
              </a:tblPr>
              <a:tblGrid>
                <a:gridCol w="4895850">
                  <a:extLst>
                    <a:ext uri="{9D8B030D-6E8A-4147-A177-3AD203B41FA5}">
                      <a16:colId xmlns:a16="http://schemas.microsoft.com/office/drawing/2014/main" val="20000"/>
                    </a:ext>
                  </a:extLst>
                </a:gridCol>
              </a:tblGrid>
              <a:tr h="365125">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GB" sz="1800" b="1" dirty="0">
                          <a:solidFill>
                            <a:srgbClr val="FF0000"/>
                          </a:solidFill>
                        </a:rPr>
                        <a:t>Like poles repel</a:t>
                      </a:r>
                      <a:endParaRPr lang="en-GB" sz="1800" dirty="0">
                        <a:solidFill>
                          <a:srgbClr val="FF0000"/>
                        </a:solidFill>
                      </a:endParaRPr>
                    </a:p>
                  </a:txBody>
                  <a:tcPr marL="91427" marR="91427" marT="45641" marB="45641"/>
                </a:tc>
                <a:extLst>
                  <a:ext uri="{0D108BD9-81ED-4DB2-BD59-A6C34878D82A}">
                    <a16:rowId xmlns:a16="http://schemas.microsoft.com/office/drawing/2014/main" val="10000"/>
                  </a:ext>
                </a:extLst>
              </a:tr>
            </a:tbl>
          </a:graphicData>
        </a:graphic>
      </p:graphicFrame>
      <p:sp>
        <p:nvSpPr>
          <p:cNvPr id="7180" name="TextBox 12"/>
          <p:cNvSpPr txBox="1">
            <a:spLocks noChangeArrowheads="1"/>
          </p:cNvSpPr>
          <p:nvPr/>
        </p:nvSpPr>
        <p:spPr bwMode="auto">
          <a:xfrm>
            <a:off x="-180975" y="333375"/>
            <a:ext cx="91440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a:solidFill>
                  <a:srgbClr val="CC0000"/>
                </a:solidFill>
              </a:rPr>
              <a:t>Electro-magnetism</a:t>
            </a:r>
          </a:p>
          <a:p>
            <a:pPr algn="ctr" eaLnBrk="1" hangingPunct="1"/>
            <a:endParaRPr lang="en-GB" altLang="en-US" sz="4400" b="1">
              <a:solidFill>
                <a:srgbClr val="CC0000"/>
              </a:solidFill>
            </a:endParaRPr>
          </a:p>
        </p:txBody>
      </p:sp>
      <p:sp>
        <p:nvSpPr>
          <p:cNvPr id="7181" name="Line 9"/>
          <p:cNvSpPr>
            <a:spLocks noChangeShapeType="1"/>
          </p:cNvSpPr>
          <p:nvPr/>
        </p:nvSpPr>
        <p:spPr bwMode="auto">
          <a:xfrm>
            <a:off x="0" y="1093788"/>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6" name="TextBox 15"/>
          <p:cNvSpPr txBox="1"/>
          <p:nvPr/>
        </p:nvSpPr>
        <p:spPr>
          <a:xfrm>
            <a:off x="23813" y="1036638"/>
            <a:ext cx="9144000" cy="522287"/>
          </a:xfrm>
          <a:prstGeom prst="rect">
            <a:avLst/>
          </a:prstGeom>
          <a:noFill/>
        </p:spPr>
        <p:txBody>
          <a:bodyPr>
            <a:spAutoFit/>
          </a:bodyPr>
          <a:lstStyle/>
          <a:p>
            <a:pPr algn="ctr">
              <a:defRPr/>
            </a:pPr>
            <a:r>
              <a:rPr lang="en-GB" sz="2800" b="1" dirty="0">
                <a:solidFill>
                  <a:schemeClr val="accent4"/>
                </a:solidFill>
                <a:cs typeface="+mn-cs"/>
              </a:rPr>
              <a:t>Magnetic field</a:t>
            </a:r>
            <a:endParaRPr lang="en-GB" sz="2800" dirty="0">
              <a:solidFill>
                <a:schemeClr val="accent4"/>
              </a:solidFill>
              <a:cs typeface="+mn-cs"/>
            </a:endParaRPr>
          </a:p>
        </p:txBody>
      </p:sp>
      <p:sp>
        <p:nvSpPr>
          <p:cNvPr id="8" name="TextBox 7"/>
          <p:cNvSpPr txBox="1">
            <a:spLocks noChangeArrowheads="1"/>
          </p:cNvSpPr>
          <p:nvPr/>
        </p:nvSpPr>
        <p:spPr bwMode="auto">
          <a:xfrm>
            <a:off x="23813" y="1530350"/>
            <a:ext cx="914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b="1">
                <a:solidFill>
                  <a:srgbClr val="FF0000"/>
                </a:solidFill>
              </a:rPr>
              <a:t>Two permanent magnets – North Pole to South Pole</a:t>
            </a:r>
            <a:endParaRPr lang="en-GB" altLang="en-US"/>
          </a:p>
        </p:txBody>
      </p:sp>
      <p:graphicFrame>
        <p:nvGraphicFramePr>
          <p:cNvPr id="15" name="Table 14"/>
          <p:cNvGraphicFramePr>
            <a:graphicFrameLocks noGrp="1"/>
          </p:cNvGraphicFramePr>
          <p:nvPr/>
        </p:nvGraphicFramePr>
        <p:xfrm>
          <a:off x="2147888" y="6210300"/>
          <a:ext cx="4897437" cy="366713"/>
        </p:xfrm>
        <a:graphic>
          <a:graphicData uri="http://schemas.openxmlformats.org/drawingml/2006/table">
            <a:tbl>
              <a:tblPr firstRow="1" bandRow="1">
                <a:tableStyleId>{5C22544A-7EE6-4342-B048-85BDC9FD1C3A}</a:tableStyleId>
              </a:tblPr>
              <a:tblGrid>
                <a:gridCol w="4897437">
                  <a:extLst>
                    <a:ext uri="{9D8B030D-6E8A-4147-A177-3AD203B41FA5}">
                      <a16:colId xmlns:a16="http://schemas.microsoft.com/office/drawing/2014/main" val="20000"/>
                    </a:ext>
                  </a:extLst>
                </a:gridCol>
              </a:tblGrid>
              <a:tr h="366713">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GB" sz="1800" b="1" dirty="0">
                          <a:solidFill>
                            <a:srgbClr val="FF0000"/>
                          </a:solidFill>
                        </a:rPr>
                        <a:t>Unlike poles attract</a:t>
                      </a:r>
                      <a:endParaRPr lang="en-GB" sz="1800" dirty="0">
                        <a:solidFill>
                          <a:srgbClr val="FF0000"/>
                        </a:solidFill>
                      </a:endParaRPr>
                    </a:p>
                  </a:txBody>
                  <a:tcPr marL="91457" marR="91457" marT="45839" marB="45839"/>
                </a:tc>
                <a:extLst>
                  <a:ext uri="{0D108BD9-81ED-4DB2-BD59-A6C34878D82A}">
                    <a16:rowId xmlns:a16="http://schemas.microsoft.com/office/drawing/2014/main" val="10000"/>
                  </a:ext>
                </a:extLst>
              </a:tr>
            </a:tbl>
          </a:graphicData>
        </a:graphic>
      </p:graphicFrame>
      <p:pic>
        <p:nvPicPr>
          <p:cNvPr id="9" name="Picture 8" descr="03 permanent magnetic field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12850" y="2106613"/>
            <a:ext cx="6840538" cy="372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4" name="TextBox 12"/>
          <p:cNvSpPr txBox="1">
            <a:spLocks noChangeArrowheads="1"/>
          </p:cNvSpPr>
          <p:nvPr/>
        </p:nvSpPr>
        <p:spPr bwMode="auto">
          <a:xfrm>
            <a:off x="-180975" y="333375"/>
            <a:ext cx="91440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a:solidFill>
                  <a:srgbClr val="CC0000"/>
                </a:solidFill>
              </a:rPr>
              <a:t>Electro-magnetism</a:t>
            </a:r>
          </a:p>
          <a:p>
            <a:pPr algn="ctr" eaLnBrk="1" hangingPunct="1"/>
            <a:endParaRPr lang="en-GB" altLang="en-US" sz="4400" b="1">
              <a:solidFill>
                <a:srgbClr val="CC0000"/>
              </a:solidFill>
            </a:endParaRPr>
          </a:p>
        </p:txBody>
      </p:sp>
      <p:sp>
        <p:nvSpPr>
          <p:cNvPr id="8205" name="Line 9"/>
          <p:cNvSpPr>
            <a:spLocks noChangeShapeType="1"/>
          </p:cNvSpPr>
          <p:nvPr/>
        </p:nvSpPr>
        <p:spPr bwMode="auto">
          <a:xfrm>
            <a:off x="0" y="1093788"/>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9219" name="TextBox 12"/>
          <p:cNvSpPr txBox="1">
            <a:spLocks noChangeArrowheads="1"/>
          </p:cNvSpPr>
          <p:nvPr/>
        </p:nvSpPr>
        <p:spPr bwMode="auto">
          <a:xfrm>
            <a:off x="0" y="393700"/>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a:solidFill>
                  <a:srgbClr val="CC0000"/>
                </a:solidFill>
              </a:rPr>
              <a:t>Electro-magnetism</a:t>
            </a:r>
            <a:endParaRPr lang="en-GB" altLang="en-US" sz="2400">
              <a:solidFill>
                <a:srgbClr val="CC0000"/>
              </a:solidFill>
            </a:endParaRPr>
          </a:p>
        </p:txBody>
      </p:sp>
      <p:sp>
        <p:nvSpPr>
          <p:cNvPr id="8" name="TextBox 7"/>
          <p:cNvSpPr txBox="1"/>
          <p:nvPr/>
        </p:nvSpPr>
        <p:spPr>
          <a:xfrm>
            <a:off x="-3175" y="1430338"/>
            <a:ext cx="9144000" cy="400050"/>
          </a:xfrm>
          <a:prstGeom prst="rect">
            <a:avLst/>
          </a:prstGeom>
          <a:noFill/>
        </p:spPr>
        <p:txBody>
          <a:bodyPr>
            <a:spAutoFit/>
          </a:bodyPr>
          <a:lstStyle/>
          <a:p>
            <a:pPr algn="ctr">
              <a:defRPr/>
            </a:pPr>
            <a:r>
              <a:rPr lang="en-GB" b="1" dirty="0">
                <a:solidFill>
                  <a:schemeClr val="accent4"/>
                </a:solidFill>
                <a:cs typeface="+mn-cs"/>
              </a:rPr>
              <a:t>Current direction convention</a:t>
            </a:r>
          </a:p>
        </p:txBody>
      </p:sp>
      <p:graphicFrame>
        <p:nvGraphicFramePr>
          <p:cNvPr id="15" name="Table 14"/>
          <p:cNvGraphicFramePr>
            <a:graphicFrameLocks noGrp="1"/>
          </p:cNvGraphicFramePr>
          <p:nvPr/>
        </p:nvGraphicFramePr>
        <p:xfrm>
          <a:off x="3236913" y="2798763"/>
          <a:ext cx="4895850" cy="640034"/>
        </p:xfrm>
        <a:graphic>
          <a:graphicData uri="http://schemas.openxmlformats.org/drawingml/2006/table">
            <a:tbl>
              <a:tblPr firstRow="1" bandRow="1">
                <a:tableStyleId>{5C22544A-7EE6-4342-B048-85BDC9FD1C3A}</a:tableStyleId>
              </a:tblPr>
              <a:tblGrid>
                <a:gridCol w="4895850">
                  <a:extLst>
                    <a:ext uri="{9D8B030D-6E8A-4147-A177-3AD203B41FA5}">
                      <a16:colId xmlns:a16="http://schemas.microsoft.com/office/drawing/2014/main" val="20000"/>
                    </a:ext>
                  </a:extLst>
                </a:gridCol>
              </a:tblGrid>
              <a:tr h="639762">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GB" sz="1800" b="1" kern="1200" dirty="0">
                          <a:solidFill>
                            <a:srgbClr val="FF0000"/>
                          </a:solidFill>
                          <a:latin typeface="+mn-lt"/>
                          <a:ea typeface="+mn-ea"/>
                          <a:cs typeface="+mn-cs"/>
                        </a:rPr>
                        <a:t>Current flowing into the conductor</a:t>
                      </a:r>
                      <a:br>
                        <a:rPr lang="en-GB" sz="1800" b="1" kern="1200" dirty="0">
                          <a:solidFill>
                            <a:srgbClr val="FF0000"/>
                          </a:solidFill>
                          <a:latin typeface="+mn-lt"/>
                          <a:ea typeface="+mn-ea"/>
                          <a:cs typeface="+mn-cs"/>
                        </a:rPr>
                      </a:br>
                      <a:r>
                        <a:rPr lang="en-GB" sz="1800" b="1" kern="1200" dirty="0">
                          <a:solidFill>
                            <a:srgbClr val="FF0000"/>
                          </a:solidFill>
                          <a:latin typeface="+mn-lt"/>
                          <a:ea typeface="+mn-ea"/>
                          <a:cs typeface="+mn-cs"/>
                        </a:rPr>
                        <a:t>(</a:t>
                      </a:r>
                      <a:r>
                        <a:rPr lang="en-GB" sz="1800" b="1" kern="1200" dirty="0" err="1">
                          <a:solidFill>
                            <a:srgbClr val="FF0000"/>
                          </a:solidFill>
                          <a:latin typeface="+mn-lt"/>
                          <a:ea typeface="+mn-ea"/>
                          <a:cs typeface="+mn-cs"/>
                        </a:rPr>
                        <a:t>ie</a:t>
                      </a:r>
                      <a:r>
                        <a:rPr lang="en-GB" sz="1800" b="1" kern="1200" dirty="0">
                          <a:solidFill>
                            <a:srgbClr val="FF0000"/>
                          </a:solidFill>
                          <a:latin typeface="+mn-lt"/>
                          <a:ea typeface="+mn-ea"/>
                          <a:cs typeface="+mn-cs"/>
                        </a:rPr>
                        <a:t> away from the observer)</a:t>
                      </a:r>
                      <a:endParaRPr lang="en-GB" sz="1800" dirty="0">
                        <a:solidFill>
                          <a:srgbClr val="FF0000"/>
                        </a:solidFill>
                      </a:endParaRPr>
                    </a:p>
                  </a:txBody>
                  <a:tcPr marL="91427" marR="91427" marT="45697" marB="45697"/>
                </a:tc>
                <a:extLst>
                  <a:ext uri="{0D108BD9-81ED-4DB2-BD59-A6C34878D82A}">
                    <a16:rowId xmlns:a16="http://schemas.microsoft.com/office/drawing/2014/main" val="10000"/>
                  </a:ext>
                </a:extLst>
              </a:tr>
            </a:tbl>
          </a:graphicData>
        </a:graphic>
      </p:graphicFrame>
      <p:pic>
        <p:nvPicPr>
          <p:cNvPr id="10" name="Picture 9" descr="04 electro-magnetic field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4275" y="2006600"/>
            <a:ext cx="1785938"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p:cNvGraphicFramePr>
            <a:graphicFrameLocks noGrp="1"/>
          </p:cNvGraphicFramePr>
          <p:nvPr>
            <p:extLst>
              <p:ext uri="{D42A27DB-BD31-4B8C-83A1-F6EECF244321}">
                <p14:modId xmlns:p14="http://schemas.microsoft.com/office/powerpoint/2010/main" val="1306404713"/>
              </p:ext>
            </p:extLst>
          </p:nvPr>
        </p:nvGraphicFramePr>
        <p:xfrm>
          <a:off x="3308350" y="5030788"/>
          <a:ext cx="4897438" cy="641350"/>
        </p:xfrm>
        <a:graphic>
          <a:graphicData uri="http://schemas.openxmlformats.org/drawingml/2006/table">
            <a:tbl>
              <a:tblPr firstRow="1" bandRow="1">
                <a:tableStyleId>{5C22544A-7EE6-4342-B048-85BDC9FD1C3A}</a:tableStyleId>
              </a:tblPr>
              <a:tblGrid>
                <a:gridCol w="4897438">
                  <a:extLst>
                    <a:ext uri="{9D8B030D-6E8A-4147-A177-3AD203B41FA5}">
                      <a16:colId xmlns:a16="http://schemas.microsoft.com/office/drawing/2014/main" val="20000"/>
                    </a:ext>
                  </a:extLst>
                </a:gridCol>
              </a:tblGrid>
              <a:tr h="641350">
                <a:tc>
                  <a:txBody>
                    <a:bodyPr/>
                    <a:lstStyle/>
                    <a:p>
                      <a:pPr marL="0" marR="0" indent="0" algn="ctr" defTabSz="914400" rtl="0" eaLnBrk="1" fontAlgn="auto" latinLnBrk="0" hangingPunct="1">
                        <a:lnSpc>
                          <a:spcPct val="100000"/>
                        </a:lnSpc>
                        <a:spcBef>
                          <a:spcPts val="600"/>
                        </a:spcBef>
                        <a:spcAft>
                          <a:spcPts val="600"/>
                        </a:spcAft>
                        <a:buClrTx/>
                        <a:buSzTx/>
                        <a:buFontTx/>
                        <a:buNone/>
                        <a:tabLst/>
                        <a:defRPr/>
                      </a:pPr>
                      <a:r>
                        <a:rPr lang="en-GB" sz="1800" b="1" kern="1200" dirty="0">
                          <a:solidFill>
                            <a:srgbClr val="FF0000"/>
                          </a:solidFill>
                          <a:latin typeface="+mn-lt"/>
                          <a:ea typeface="+mn-ea"/>
                          <a:cs typeface="+mn-cs"/>
                        </a:rPr>
                        <a:t>Current flowing out of the conductor</a:t>
                      </a:r>
                      <a:br>
                        <a:rPr lang="en-GB" sz="1800" b="1" kern="1200" dirty="0">
                          <a:solidFill>
                            <a:srgbClr val="FF0000"/>
                          </a:solidFill>
                          <a:latin typeface="+mn-lt"/>
                          <a:ea typeface="+mn-ea"/>
                          <a:cs typeface="+mn-cs"/>
                        </a:rPr>
                      </a:br>
                      <a:r>
                        <a:rPr lang="en-GB" sz="1800" b="1" kern="1200" dirty="0">
                          <a:solidFill>
                            <a:srgbClr val="FF0000"/>
                          </a:solidFill>
                          <a:latin typeface="+mn-lt"/>
                          <a:ea typeface="+mn-ea"/>
                          <a:cs typeface="+mn-cs"/>
                        </a:rPr>
                        <a:t>(</a:t>
                      </a:r>
                      <a:r>
                        <a:rPr lang="en-GB" sz="1800" b="1" kern="1200" dirty="0" err="1">
                          <a:solidFill>
                            <a:srgbClr val="FF0000"/>
                          </a:solidFill>
                          <a:latin typeface="+mn-lt"/>
                          <a:ea typeface="+mn-ea"/>
                          <a:cs typeface="+mn-cs"/>
                        </a:rPr>
                        <a:t>ie</a:t>
                      </a:r>
                      <a:r>
                        <a:rPr lang="en-GB" sz="1800" b="1" kern="1200" dirty="0">
                          <a:solidFill>
                            <a:srgbClr val="FF0000"/>
                          </a:solidFill>
                          <a:latin typeface="+mn-lt"/>
                          <a:ea typeface="+mn-ea"/>
                          <a:cs typeface="+mn-cs"/>
                        </a:rPr>
                        <a:t> towards the observer)</a:t>
                      </a:r>
                      <a:endParaRPr lang="en-GB" sz="1800" dirty="0">
                        <a:solidFill>
                          <a:srgbClr val="FF0000"/>
                        </a:solidFill>
                      </a:endParaRPr>
                    </a:p>
                  </a:txBody>
                  <a:tcPr marL="91457" marR="91457" marT="45811" marB="45811"/>
                </a:tc>
                <a:extLst>
                  <a:ext uri="{0D108BD9-81ED-4DB2-BD59-A6C34878D82A}">
                    <a16:rowId xmlns:a16="http://schemas.microsoft.com/office/drawing/2014/main" val="10000"/>
                  </a:ext>
                </a:extLst>
              </a:tr>
            </a:tbl>
          </a:graphicData>
        </a:graphic>
      </p:graphicFrame>
      <p:sp>
        <p:nvSpPr>
          <p:cNvPr id="9234" name="Line 9"/>
          <p:cNvSpPr>
            <a:spLocks noChangeShapeType="1"/>
          </p:cNvSpPr>
          <p:nvPr/>
        </p:nvSpPr>
        <p:spPr bwMode="auto">
          <a:xfrm>
            <a:off x="0" y="117792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8" name="TextBox 7"/>
          <p:cNvSpPr txBox="1"/>
          <p:nvPr/>
        </p:nvSpPr>
        <p:spPr>
          <a:xfrm>
            <a:off x="0" y="1211263"/>
            <a:ext cx="9144000" cy="400050"/>
          </a:xfrm>
          <a:prstGeom prst="rect">
            <a:avLst/>
          </a:prstGeom>
          <a:noFill/>
        </p:spPr>
        <p:txBody>
          <a:bodyPr>
            <a:spAutoFit/>
          </a:bodyPr>
          <a:lstStyle/>
          <a:p>
            <a:pPr algn="ctr">
              <a:defRPr/>
            </a:pPr>
            <a:r>
              <a:rPr lang="en-GB" b="1" dirty="0">
                <a:solidFill>
                  <a:schemeClr val="accent4"/>
                </a:solidFill>
                <a:cs typeface="+mn-cs"/>
              </a:rPr>
              <a:t>Maxwell’s screw rule</a:t>
            </a:r>
            <a:endParaRPr lang="en-GB" dirty="0">
              <a:solidFill>
                <a:schemeClr val="accent4"/>
              </a:solidFill>
              <a:cs typeface="+mn-cs"/>
            </a:endParaRPr>
          </a:p>
        </p:txBody>
      </p:sp>
      <p:pic>
        <p:nvPicPr>
          <p:cNvPr id="9" name="Picture 8" descr="05 electro-magnetic fields.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1773238"/>
            <a:ext cx="6946900" cy="482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TextBox 9"/>
          <p:cNvSpPr txBox="1">
            <a:spLocks noChangeArrowheads="1"/>
          </p:cNvSpPr>
          <p:nvPr/>
        </p:nvSpPr>
        <p:spPr bwMode="auto">
          <a:xfrm>
            <a:off x="0" y="393700"/>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a:solidFill>
                  <a:srgbClr val="CC0000"/>
                </a:solidFill>
              </a:rPr>
              <a:t>Electro-magnetism</a:t>
            </a:r>
            <a:endParaRPr lang="en-GB" altLang="en-US" sz="2400">
              <a:solidFill>
                <a:srgbClr val="CC0000"/>
              </a:solidFill>
            </a:endParaRPr>
          </a:p>
        </p:txBody>
      </p:sp>
      <p:sp>
        <p:nvSpPr>
          <p:cNvPr id="10246" name="Line 9"/>
          <p:cNvSpPr>
            <a:spLocks noChangeShapeType="1"/>
          </p:cNvSpPr>
          <p:nvPr/>
        </p:nvSpPr>
        <p:spPr bwMode="auto">
          <a:xfrm>
            <a:off x="0" y="117792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8" name="TextBox 7"/>
          <p:cNvSpPr txBox="1"/>
          <p:nvPr/>
        </p:nvSpPr>
        <p:spPr>
          <a:xfrm>
            <a:off x="0" y="1374775"/>
            <a:ext cx="9144000" cy="461963"/>
          </a:xfrm>
          <a:prstGeom prst="rect">
            <a:avLst/>
          </a:prstGeom>
          <a:noFill/>
        </p:spPr>
        <p:txBody>
          <a:bodyPr>
            <a:spAutoFit/>
          </a:bodyPr>
          <a:lstStyle/>
          <a:p>
            <a:pPr algn="ctr">
              <a:defRPr/>
            </a:pPr>
            <a:r>
              <a:rPr lang="en-GB" sz="2400" b="1" dirty="0">
                <a:solidFill>
                  <a:schemeClr val="accent4"/>
                </a:solidFill>
                <a:cs typeface="+mn-cs"/>
              </a:rPr>
              <a:t>Magnetic fields due to electric current</a:t>
            </a:r>
            <a:endParaRPr lang="en-GB" sz="2400" dirty="0">
              <a:solidFill>
                <a:schemeClr val="accent4"/>
              </a:solidFill>
              <a:cs typeface="+mn-cs"/>
            </a:endParaRPr>
          </a:p>
        </p:txBody>
      </p:sp>
      <p:sp>
        <p:nvSpPr>
          <p:cNvPr id="6" name="TextBox 5"/>
          <p:cNvSpPr txBox="1"/>
          <p:nvPr/>
        </p:nvSpPr>
        <p:spPr>
          <a:xfrm>
            <a:off x="44450" y="1778000"/>
            <a:ext cx="9144000" cy="400050"/>
          </a:xfrm>
          <a:prstGeom prst="rect">
            <a:avLst/>
          </a:prstGeom>
          <a:noFill/>
        </p:spPr>
        <p:txBody>
          <a:bodyPr>
            <a:spAutoFit/>
          </a:bodyPr>
          <a:lstStyle/>
          <a:p>
            <a:pPr>
              <a:defRPr/>
            </a:pPr>
            <a:r>
              <a:rPr lang="en-GB" b="1" dirty="0">
                <a:solidFill>
                  <a:schemeClr val="accent4"/>
                </a:solidFill>
                <a:cs typeface="+mn-cs"/>
              </a:rPr>
              <a:t>In straight conductors</a:t>
            </a:r>
            <a:endParaRPr lang="en-GB" dirty="0">
              <a:solidFill>
                <a:schemeClr val="accent4"/>
              </a:solidFill>
              <a:cs typeface="+mn-cs"/>
            </a:endParaRPr>
          </a:p>
        </p:txBody>
      </p:sp>
      <p:pic>
        <p:nvPicPr>
          <p:cNvPr id="10" name="Picture 9" descr="06 electro-magnetic fields - 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63688" y="2427288"/>
            <a:ext cx="1879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descr="06 electro-magnetic fields - 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51475" y="2427288"/>
            <a:ext cx="188118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p:nvPr/>
        </p:nvSpPr>
        <p:spPr>
          <a:xfrm>
            <a:off x="34925" y="4252913"/>
            <a:ext cx="2124075" cy="400050"/>
          </a:xfrm>
          <a:prstGeom prst="rect">
            <a:avLst/>
          </a:prstGeom>
          <a:noFill/>
        </p:spPr>
        <p:txBody>
          <a:bodyPr>
            <a:spAutoFit/>
          </a:bodyPr>
          <a:lstStyle/>
          <a:p>
            <a:pPr>
              <a:defRPr/>
            </a:pPr>
            <a:r>
              <a:rPr lang="en-GB" b="1" dirty="0">
                <a:solidFill>
                  <a:schemeClr val="accent4"/>
                </a:solidFill>
                <a:cs typeface="+mn-cs"/>
              </a:rPr>
              <a:t>In a flat coil</a:t>
            </a:r>
            <a:endParaRPr lang="en-GB" dirty="0">
              <a:solidFill>
                <a:schemeClr val="accent4"/>
              </a:solidFill>
              <a:cs typeface="+mn-cs"/>
            </a:endParaRPr>
          </a:p>
        </p:txBody>
      </p:sp>
      <p:pic>
        <p:nvPicPr>
          <p:cNvPr id="18" name="Picture 17" descr="07 electro-magnetic fields - a.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9438" y="4851400"/>
            <a:ext cx="35020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07 electro-magnetic fields - b.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14925" y="4797425"/>
            <a:ext cx="319405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4" name="TextBox 16"/>
          <p:cNvSpPr txBox="1">
            <a:spLocks noChangeArrowheads="1"/>
          </p:cNvSpPr>
          <p:nvPr/>
        </p:nvSpPr>
        <p:spPr bwMode="auto">
          <a:xfrm>
            <a:off x="0" y="393700"/>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a:solidFill>
                  <a:srgbClr val="CC0000"/>
                </a:solidFill>
              </a:rPr>
              <a:t>Electro-magnetism</a:t>
            </a:r>
            <a:endParaRPr lang="en-GB" altLang="en-US" sz="2400">
              <a:solidFill>
                <a:srgbClr val="CC0000"/>
              </a:solidFill>
            </a:endParaRPr>
          </a:p>
        </p:txBody>
      </p:sp>
      <p:sp>
        <p:nvSpPr>
          <p:cNvPr id="11275" name="Line 9"/>
          <p:cNvSpPr>
            <a:spLocks noChangeShapeType="1"/>
          </p:cNvSpPr>
          <p:nvPr/>
        </p:nvSpPr>
        <p:spPr bwMode="auto">
          <a:xfrm>
            <a:off x="0" y="117792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descr="08 electro-magnetic fields - blank.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484313"/>
            <a:ext cx="7826375"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Picture 20" descr="08 electro-magnetic fields.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8250" y="2220997"/>
            <a:ext cx="6605588" cy="429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 name="TextBox 5"/>
          <p:cNvSpPr txBox="1"/>
          <p:nvPr/>
        </p:nvSpPr>
        <p:spPr>
          <a:xfrm>
            <a:off x="-30163" y="1824038"/>
            <a:ext cx="9144001" cy="400050"/>
          </a:xfrm>
          <a:prstGeom prst="rect">
            <a:avLst/>
          </a:prstGeom>
          <a:noFill/>
        </p:spPr>
        <p:txBody>
          <a:bodyPr>
            <a:spAutoFit/>
          </a:bodyPr>
          <a:lstStyle/>
          <a:p>
            <a:pPr>
              <a:defRPr/>
            </a:pPr>
            <a:r>
              <a:rPr lang="en-GB" b="1" dirty="0">
                <a:solidFill>
                  <a:schemeClr val="accent4"/>
                </a:solidFill>
                <a:cs typeface="+mn-cs"/>
              </a:rPr>
              <a:t>In a solenoid</a:t>
            </a:r>
            <a:endParaRPr lang="en-GB" dirty="0">
              <a:solidFill>
                <a:schemeClr val="accent4"/>
              </a:solidFill>
              <a:cs typeface="+mn-cs"/>
            </a:endParaRPr>
          </a:p>
        </p:txBody>
      </p:sp>
      <p:sp>
        <p:nvSpPr>
          <p:cNvPr id="9" name="TextBox 8"/>
          <p:cNvSpPr txBox="1"/>
          <p:nvPr/>
        </p:nvSpPr>
        <p:spPr>
          <a:xfrm>
            <a:off x="-47625" y="1254125"/>
            <a:ext cx="9144000" cy="461963"/>
          </a:xfrm>
          <a:prstGeom prst="rect">
            <a:avLst/>
          </a:prstGeom>
          <a:noFill/>
        </p:spPr>
        <p:txBody>
          <a:bodyPr>
            <a:spAutoFit/>
          </a:bodyPr>
          <a:lstStyle/>
          <a:p>
            <a:pPr algn="ctr">
              <a:defRPr/>
            </a:pPr>
            <a:r>
              <a:rPr lang="en-GB" sz="2400" b="1" dirty="0">
                <a:solidFill>
                  <a:schemeClr val="accent4"/>
                </a:solidFill>
                <a:cs typeface="+mn-cs"/>
              </a:rPr>
              <a:t>Magnetic fields due to electric current</a:t>
            </a:r>
            <a:endParaRPr lang="en-GB" sz="2400" dirty="0">
              <a:solidFill>
                <a:schemeClr val="accent4"/>
              </a:solidFill>
              <a:cs typeface="+mn-cs"/>
            </a:endParaRPr>
          </a:p>
        </p:txBody>
      </p:sp>
      <p:sp>
        <p:nvSpPr>
          <p:cNvPr id="12295" name="TextBox 9"/>
          <p:cNvSpPr txBox="1">
            <a:spLocks noChangeArrowheads="1"/>
          </p:cNvSpPr>
          <p:nvPr/>
        </p:nvSpPr>
        <p:spPr bwMode="auto">
          <a:xfrm>
            <a:off x="0" y="393700"/>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a:solidFill>
                  <a:srgbClr val="CC0000"/>
                </a:solidFill>
              </a:rPr>
              <a:t>Electro-magnetism</a:t>
            </a:r>
            <a:endParaRPr lang="en-GB" altLang="en-US" sz="2400">
              <a:solidFill>
                <a:srgbClr val="CC0000"/>
              </a:solidFill>
            </a:endParaRPr>
          </a:p>
        </p:txBody>
      </p:sp>
      <p:sp>
        <p:nvSpPr>
          <p:cNvPr id="12296" name="Line 9"/>
          <p:cNvSpPr>
            <a:spLocks noChangeShapeType="1"/>
          </p:cNvSpPr>
          <p:nvPr/>
        </p:nvSpPr>
        <p:spPr bwMode="auto">
          <a:xfrm>
            <a:off x="0" y="117792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mc:AlternateContent xmlns:mc="http://schemas.openxmlformats.org/markup-compatibility/2006">
        <mc:Choice xmlns:a14="http://schemas.microsoft.com/office/drawing/2010/main" Requires="a14">
          <p:sp>
            <p:nvSpPr>
              <p:cNvPr id="9" name="TextBox 8"/>
              <p:cNvSpPr txBox="1"/>
              <p:nvPr/>
            </p:nvSpPr>
            <p:spPr>
              <a:xfrm>
                <a:off x="-1" y="1162050"/>
                <a:ext cx="9144001" cy="5254580"/>
              </a:xfrm>
              <a:prstGeom prst="rect">
                <a:avLst/>
              </a:prstGeom>
              <a:noFill/>
            </p:spPr>
            <p:txBody>
              <a:bodyPr wrap="square" lIns="360000" rIns="360000">
                <a:spAutoFit/>
              </a:bodyPr>
              <a:lstStyle/>
              <a:p>
                <a:pPr>
                  <a:spcAft>
                    <a:spcPts val="600"/>
                  </a:spcAft>
                </a:pPr>
                <a:r>
                  <a:rPr lang="en-GB" b="1" dirty="0">
                    <a:solidFill>
                      <a:srgbClr val="FF0000"/>
                    </a:solidFill>
                  </a:rPr>
                  <a:t>Magnetic flux</a:t>
                </a:r>
                <a:endParaRPr lang="en-GB" dirty="0">
                  <a:solidFill>
                    <a:srgbClr val="FF0000"/>
                  </a:solidFill>
                </a:endParaRPr>
              </a:p>
              <a:p>
                <a:pPr>
                  <a:spcAft>
                    <a:spcPts val="600"/>
                  </a:spcAft>
                </a:pPr>
                <a:r>
                  <a:rPr lang="en-GB" dirty="0"/>
                  <a:t>The number of magnetic lines of forces set up in a magnetic circuit is called magnetic flux. It is comparable to electric current in an electric circuit.</a:t>
                </a:r>
              </a:p>
              <a:p>
                <a:pPr>
                  <a:spcAft>
                    <a:spcPts val="600"/>
                  </a:spcAft>
                </a:pPr>
                <a:r>
                  <a:rPr lang="en-GB" dirty="0"/>
                  <a:t>The unit is the </a:t>
                </a:r>
                <a:r>
                  <a:rPr lang="en-GB" b="1" dirty="0">
                    <a:solidFill>
                      <a:srgbClr val="FF0000"/>
                    </a:solidFill>
                  </a:rPr>
                  <a:t>Weber</a:t>
                </a:r>
                <a:r>
                  <a:rPr lang="en-GB" dirty="0"/>
                  <a:t> (</a:t>
                </a:r>
                <a:r>
                  <a:rPr lang="en-GB" dirty="0" err="1"/>
                  <a:t>Wb</a:t>
                </a:r>
                <a:r>
                  <a:rPr lang="en-GB" dirty="0"/>
                  <a:t>) and it is denoted by the symbol </a:t>
                </a:r>
                <a:r>
                  <a:rPr lang="en-GB" b="1" dirty="0">
                    <a:solidFill>
                      <a:srgbClr val="FF0000"/>
                    </a:solidFill>
                  </a:rPr>
                  <a:t>Φ</a:t>
                </a:r>
                <a:r>
                  <a:rPr lang="en-GB" dirty="0"/>
                  <a:t> in formulae.</a:t>
                </a:r>
              </a:p>
              <a:p>
                <a:pPr>
                  <a:spcAft>
                    <a:spcPts val="600"/>
                  </a:spcAft>
                </a:pPr>
                <a:r>
                  <a:rPr lang="en-GB" b="1" dirty="0">
                    <a:solidFill>
                      <a:srgbClr val="FF0000"/>
                    </a:solidFill>
                  </a:rPr>
                  <a:t>Magnetic flux density</a:t>
                </a:r>
                <a:endParaRPr lang="en-GB" dirty="0">
                  <a:solidFill>
                    <a:srgbClr val="FF0000"/>
                  </a:solidFill>
                </a:endParaRPr>
              </a:p>
              <a:p>
                <a:pPr>
                  <a:spcAft>
                    <a:spcPts val="600"/>
                  </a:spcAft>
                </a:pPr>
                <a:r>
                  <a:rPr lang="en-GB" dirty="0"/>
                  <a:t>Whilst the magnetic flux is a measure of how many lines of flux there are it gives us no indication of how compacted or spread out these lines are. The closer the lines are concentrated the stronger will be the effect of the magnetic field; flux density is a measure of ‘compacted’ these lines of flux are.</a:t>
                </a:r>
              </a:p>
              <a:p>
                <a:pPr>
                  <a:spcAft>
                    <a:spcPts val="600"/>
                  </a:spcAft>
                </a:pPr>
                <a:r>
                  <a:rPr lang="en-GB" dirty="0"/>
                  <a:t>Flux density is a measure of the number of lines of flux passing through an area of one metre</a:t>
                </a:r>
                <a:r>
                  <a:rPr lang="en-GB" baseline="30000" dirty="0"/>
                  <a:t>2</a:t>
                </a:r>
                <a:r>
                  <a:rPr lang="en-GB" dirty="0"/>
                  <a:t> and can be found by:</a:t>
                </a:r>
              </a:p>
              <a:p>
                <a:pPr>
                  <a:spcAft>
                    <a:spcPts val="600"/>
                  </a:spcAft>
                </a:pPr>
                <a14:m>
                  <m:oMathPara xmlns:m="http://schemas.openxmlformats.org/officeDocument/2006/math">
                    <m:oMathParaPr>
                      <m:jc m:val="centerGroup"/>
                    </m:oMathParaPr>
                    <m:oMath xmlns:m="http://schemas.openxmlformats.org/officeDocument/2006/math">
                      <m:r>
                        <a:rPr lang="en-GB" b="1" i="1" smtClean="0">
                          <a:solidFill>
                            <a:srgbClr val="FF0000"/>
                          </a:solidFill>
                          <a:latin typeface="Cambria Math" panose="02040503050406030204" pitchFamily="18" charset="0"/>
                        </a:rPr>
                        <m:t>𝐅𝐥𝐮𝐱</m:t>
                      </m:r>
                      <m:r>
                        <a:rPr lang="en-GB" b="1">
                          <a:solidFill>
                            <a:srgbClr val="FF0000"/>
                          </a:solidFill>
                          <a:latin typeface="Cambria Math" panose="02040503050406030204" pitchFamily="18" charset="0"/>
                        </a:rPr>
                        <m:t> </m:t>
                      </m:r>
                      <m:r>
                        <a:rPr lang="en-GB" b="1" i="1">
                          <a:solidFill>
                            <a:srgbClr val="FF0000"/>
                          </a:solidFill>
                          <a:latin typeface="Cambria Math" panose="02040503050406030204" pitchFamily="18" charset="0"/>
                        </a:rPr>
                        <m:t>𝐝𝐞𝐧𝐬𝐢𝐭𝐲</m:t>
                      </m:r>
                      <m:r>
                        <a:rPr lang="en-GB" b="1">
                          <a:solidFill>
                            <a:srgbClr val="FF0000"/>
                          </a:solidFill>
                          <a:latin typeface="Cambria Math" panose="02040503050406030204" pitchFamily="18" charset="0"/>
                        </a:rPr>
                        <m:t>, </m:t>
                      </m:r>
                      <m:r>
                        <a:rPr lang="en-GB" b="1" i="1">
                          <a:solidFill>
                            <a:srgbClr val="FF0000"/>
                          </a:solidFill>
                          <a:latin typeface="Cambria Math" panose="02040503050406030204" pitchFamily="18" charset="0"/>
                        </a:rPr>
                        <m:t>𝐁</m:t>
                      </m:r>
                      <m:r>
                        <a:rPr lang="en-GB" b="1">
                          <a:solidFill>
                            <a:srgbClr val="FF0000"/>
                          </a:solidFill>
                          <a:latin typeface="Cambria Math" panose="02040503050406030204" pitchFamily="18" charset="0"/>
                        </a:rPr>
                        <m:t>=</m:t>
                      </m:r>
                      <m:r>
                        <a:rPr lang="en-GB" b="1" i="1">
                          <a:solidFill>
                            <a:srgbClr val="FF0000"/>
                          </a:solidFill>
                          <a:latin typeface="Cambria Math" panose="02040503050406030204" pitchFamily="18" charset="0"/>
                        </a:rPr>
                        <m:t>𝐟𝐥𝐮𝐱</m:t>
                      </m:r>
                      <m:r>
                        <a:rPr lang="en-GB" b="1">
                          <a:solidFill>
                            <a:srgbClr val="FF0000"/>
                          </a:solidFill>
                          <a:latin typeface="Cambria Math" panose="02040503050406030204" pitchFamily="18" charset="0"/>
                        </a:rPr>
                        <m:t> </m:t>
                      </m:r>
                      <m:r>
                        <a:rPr lang="en-GB" b="1" i="1">
                          <a:solidFill>
                            <a:srgbClr val="FF0000"/>
                          </a:solidFill>
                          <a:latin typeface="Cambria Math" panose="02040503050406030204" pitchFamily="18" charset="0"/>
                        </a:rPr>
                        <m:t>𝐝𝐞𝐧𝐬𝐢𝐭𝐲</m:t>
                      </m:r>
                      <m:r>
                        <a:rPr lang="en-GB" b="1">
                          <a:solidFill>
                            <a:srgbClr val="FF0000"/>
                          </a:solidFill>
                          <a:latin typeface="Cambria Math" panose="02040503050406030204" pitchFamily="18" charset="0"/>
                        </a:rPr>
                        <m:t> </m:t>
                      </m:r>
                      <m:d>
                        <m:dPr>
                          <m:ctrlPr>
                            <a:rPr lang="en-GB" b="1" i="1">
                              <a:solidFill>
                                <a:srgbClr val="FF0000"/>
                              </a:solidFill>
                              <a:latin typeface="Cambria Math" panose="02040503050406030204" pitchFamily="18" charset="0"/>
                            </a:rPr>
                          </m:ctrlPr>
                        </m:dPr>
                        <m:e>
                          <m:r>
                            <a:rPr lang="en-GB" b="1" i="1">
                              <a:solidFill>
                                <a:srgbClr val="FF0000"/>
                              </a:solidFill>
                              <a:latin typeface="Cambria Math" panose="02040503050406030204" pitchFamily="18" charset="0"/>
                            </a:rPr>
                            <m:t>𝐰𝐞𝐛𝐞𝐫</m:t>
                          </m:r>
                        </m:e>
                      </m:d>
                      <m:r>
                        <a:rPr lang="en-GB" b="1">
                          <a:solidFill>
                            <a:srgbClr val="FF0000"/>
                          </a:solidFill>
                          <a:latin typeface="Cambria Math" panose="02040503050406030204" pitchFamily="18" charset="0"/>
                        </a:rPr>
                        <m:t>×</m:t>
                      </m:r>
                      <m:r>
                        <a:rPr lang="en-GB" b="1" i="1">
                          <a:solidFill>
                            <a:srgbClr val="FF0000"/>
                          </a:solidFill>
                          <a:latin typeface="Cambria Math" panose="02040503050406030204" pitchFamily="18" charset="0"/>
                        </a:rPr>
                        <m:t>𝐚𝐫𝐞𝐚</m:t>
                      </m:r>
                      <m:r>
                        <a:rPr lang="en-GB" b="1">
                          <a:solidFill>
                            <a:srgbClr val="FF0000"/>
                          </a:solidFill>
                          <a:latin typeface="Cambria Math" panose="02040503050406030204" pitchFamily="18" charset="0"/>
                        </a:rPr>
                        <m:t> (</m:t>
                      </m:r>
                      <m:sSup>
                        <m:sSupPr>
                          <m:ctrlPr>
                            <a:rPr lang="en-GB" b="1" i="1">
                              <a:solidFill>
                                <a:srgbClr val="FF0000"/>
                              </a:solidFill>
                              <a:latin typeface="Cambria Math" panose="02040503050406030204" pitchFamily="18" charset="0"/>
                            </a:rPr>
                          </m:ctrlPr>
                        </m:sSupPr>
                        <m:e>
                          <m:r>
                            <a:rPr lang="en-GB" b="1" i="1">
                              <a:solidFill>
                                <a:srgbClr val="FF0000"/>
                              </a:solidFill>
                              <a:latin typeface="Cambria Math" panose="02040503050406030204" pitchFamily="18" charset="0"/>
                            </a:rPr>
                            <m:t>𝐦</m:t>
                          </m:r>
                        </m:e>
                        <m:sup>
                          <m:r>
                            <a:rPr lang="en-GB" b="1" i="1">
                              <a:solidFill>
                                <a:srgbClr val="FF0000"/>
                              </a:solidFill>
                              <a:latin typeface="Cambria Math" panose="02040503050406030204" pitchFamily="18" charset="0"/>
                            </a:rPr>
                            <m:t>𝟐</m:t>
                          </m:r>
                        </m:sup>
                      </m:sSup>
                      <m:r>
                        <a:rPr lang="en-GB" b="1">
                          <a:solidFill>
                            <a:srgbClr val="FF0000"/>
                          </a:solidFill>
                          <a:latin typeface="Cambria Math" panose="02040503050406030204" pitchFamily="18" charset="0"/>
                        </a:rPr>
                        <m:t>)</m:t>
                      </m:r>
                    </m:oMath>
                  </m:oMathPara>
                </a14:m>
                <a:endParaRPr lang="en-GB" dirty="0">
                  <a:solidFill>
                    <a:srgbClr val="FF0000"/>
                  </a:solidFill>
                </a:endParaRPr>
              </a:p>
              <a:p>
                <a:pPr>
                  <a:spcAft>
                    <a:spcPts val="600"/>
                  </a:spcAft>
                </a:pPr>
                <a:r>
                  <a:rPr lang="en-GB" dirty="0"/>
                  <a:t>The unit for flux density </a:t>
                </a:r>
                <a:r>
                  <a:rPr lang="en-GB"/>
                  <a:t>is the </a:t>
                </a:r>
                <a:r>
                  <a:rPr lang="en-GB" b="1" dirty="0">
                    <a:solidFill>
                      <a:srgbClr val="FF0000"/>
                    </a:solidFill>
                  </a:rPr>
                  <a:t>Tesla</a:t>
                </a:r>
                <a:r>
                  <a:rPr lang="en-GB" dirty="0"/>
                  <a:t>, abbreviated to </a:t>
                </a:r>
                <a:r>
                  <a:rPr lang="en-GB" b="1" dirty="0">
                    <a:solidFill>
                      <a:srgbClr val="FF0000"/>
                    </a:solidFill>
                  </a:rPr>
                  <a:t>T</a:t>
                </a:r>
                <a:r>
                  <a:rPr lang="en-GB" dirty="0"/>
                  <a:t>.</a:t>
                </a:r>
              </a:p>
            </p:txBody>
          </p:sp>
        </mc:Choice>
        <mc:Fallback>
          <p:sp>
            <p:nvSpPr>
              <p:cNvPr id="9" name="TextBox 8"/>
              <p:cNvSpPr txBox="1">
                <a:spLocks noRot="1" noChangeAspect="1" noMove="1" noResize="1" noEditPoints="1" noAdjustHandles="1" noChangeArrowheads="1" noChangeShapeType="1" noTextEdit="1"/>
              </p:cNvSpPr>
              <p:nvPr/>
            </p:nvSpPr>
            <p:spPr>
              <a:xfrm>
                <a:off x="-1" y="1162050"/>
                <a:ext cx="9144001" cy="5254580"/>
              </a:xfrm>
              <a:prstGeom prst="rect">
                <a:avLst/>
              </a:prstGeom>
              <a:blipFill>
                <a:blip r:embed="rId2"/>
                <a:stretch>
                  <a:fillRect t="-580" b="-1160"/>
                </a:stretch>
              </a:blipFill>
            </p:spPr>
            <p:txBody>
              <a:bodyPr/>
              <a:lstStyle/>
              <a:p>
                <a:r>
                  <a:rPr lang="en-GB">
                    <a:noFill/>
                  </a:rPr>
                  <a:t> </a:t>
                </a:r>
              </a:p>
            </p:txBody>
          </p:sp>
        </mc:Fallback>
      </mc:AlternateContent>
      <p:sp>
        <p:nvSpPr>
          <p:cNvPr id="12295" name="TextBox 9"/>
          <p:cNvSpPr txBox="1">
            <a:spLocks noChangeArrowheads="1"/>
          </p:cNvSpPr>
          <p:nvPr/>
        </p:nvSpPr>
        <p:spPr bwMode="auto">
          <a:xfrm>
            <a:off x="0" y="393700"/>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a:solidFill>
                  <a:srgbClr val="CC0000"/>
                </a:solidFill>
              </a:rPr>
              <a:t>Electro-magnetism</a:t>
            </a:r>
            <a:endParaRPr lang="en-GB" altLang="en-US" sz="2400">
              <a:solidFill>
                <a:srgbClr val="CC0000"/>
              </a:solidFill>
            </a:endParaRPr>
          </a:p>
        </p:txBody>
      </p:sp>
      <p:sp>
        <p:nvSpPr>
          <p:cNvPr id="12296" name="Line 9"/>
          <p:cNvSpPr>
            <a:spLocks noChangeShapeType="1"/>
          </p:cNvSpPr>
          <p:nvPr/>
        </p:nvSpPr>
        <p:spPr bwMode="auto">
          <a:xfrm>
            <a:off x="0" y="117792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1286385153"/>
      </p:ext>
    </p:extLst>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1204</TotalTime>
  <Words>151</Words>
  <Application>Microsoft Office PowerPoint</Application>
  <PresentationFormat>On-screen Show (4:3)</PresentationFormat>
  <Paragraphs>40</Paragraphs>
  <Slides>10</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10</vt:i4>
      </vt:variant>
    </vt:vector>
  </HeadingPairs>
  <TitlesOfParts>
    <vt:vector size="14" baseType="lpstr">
      <vt:lpstr>Arial</vt:lpstr>
      <vt:lpstr>Cambria Math</vt:lpstr>
      <vt:lpstr>Custom Design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City &amp; Guilds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Bob Hibbert</cp:lastModifiedBy>
  <cp:revision>217</cp:revision>
  <dcterms:created xsi:type="dcterms:W3CDTF">2010-05-25T15:15:29Z</dcterms:created>
  <dcterms:modified xsi:type="dcterms:W3CDTF">2017-11-07T19:46:43Z</dcterms:modified>
</cp:coreProperties>
</file>