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2"/>
  </p:notesMasterIdLst>
  <p:sldIdLst>
    <p:sldId id="269" r:id="rId3"/>
    <p:sldId id="290" r:id="rId4"/>
    <p:sldId id="298" r:id="rId5"/>
    <p:sldId id="299" r:id="rId6"/>
    <p:sldId id="300" r:id="rId7"/>
    <p:sldId id="294" r:id="rId8"/>
    <p:sldId id="301" r:id="rId9"/>
    <p:sldId id="296" r:id="rId10"/>
    <p:sldId id="277" r:id="rId1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ACB62D4-F588-4A49-A0E6-9BA41BA779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434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91772-5852-4CAC-9817-9D7917AF04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53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4023D-85A8-4101-ADE5-593F209E44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21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680DC-CF75-48AB-8F03-F2802F8FFF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224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7885F-E255-4E70-9CE7-856FF86D87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596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B216A-E27A-4F61-BA87-C216701EAC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733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9D56C-333E-4B8B-BD08-367A256C64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194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54F72-1892-48C5-A470-2ACDFCFCB3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943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92458-731B-471D-B5C5-B26E640927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486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B1BCD-390C-40E1-A672-CBDBFF22347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083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8F63D-B565-4BD4-BB9A-508331B6A7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268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29E84-6446-4719-8EE5-68AC74A2E3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33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BBF19-702C-43A4-BD75-C99AFF8B7F0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8568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BEE7C-CC28-497A-AA5C-CC0B531AE2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703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88A19-E34B-4D7E-B39A-17005134FE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260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CCECF-D186-4AEB-A820-1825661DDD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071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54665-5035-42BA-9CAB-887F77BEE7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440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5591B-C969-4311-B5C2-00C0ED534A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28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B9FA3-F97B-4203-B900-0BAA2D1627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48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9FE28-C699-4D27-833A-FB2CE1C0BA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20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DE31C-FDC0-4E1A-B25F-F0507E71C5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8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29C88-5113-444F-B143-D9A19B17C81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13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EA7F1-87BD-4CE1-8933-0654AC0B7D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65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31975-3574-4A3B-A69A-ABD2E05BCC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38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33FA7-C876-461B-9AE5-4E8F25F732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43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DC1789E2-DAF0-4133-BBDE-1969C301F4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DDB8308D-398B-43F2-9941-7EE64BEF38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5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4788"/>
            <a:ext cx="9144000" cy="5383212"/>
          </a:xfrm>
        </p:spPr>
        <p:txBody>
          <a:bodyPr lIns="360000" rIns="360000" anchor="ctr" anchorCtr="1"/>
          <a:lstStyle/>
          <a:p>
            <a:pPr algn="ctr">
              <a:buFontTx/>
              <a:buNone/>
            </a:pPr>
            <a:r>
              <a:rPr lang="en-GB" altLang="en-US" sz="4400" dirty="0">
                <a:solidFill>
                  <a:schemeClr val="bg1"/>
                </a:solidFill>
              </a:rPr>
              <a:t>Force on current-carrying conductor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0000"/>
                </a:solidFill>
              </a:rPr>
              <a:t>Unit 202: Principles of electrical science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7" name="TextBox 12"/>
          <p:cNvSpPr txBox="1">
            <a:spLocks noChangeArrowheads="1"/>
          </p:cNvSpPr>
          <p:nvPr/>
        </p:nvSpPr>
        <p:spPr bwMode="auto">
          <a:xfrm>
            <a:off x="1979613" y="0"/>
            <a:ext cx="7272337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Force on current-carrying conductor</a:t>
            </a:r>
          </a:p>
        </p:txBody>
      </p:sp>
      <p:pic>
        <p:nvPicPr>
          <p:cNvPr id="6" name="Picture 5" descr="01 electrical equipment - 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554163"/>
            <a:ext cx="2798763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01 electrical equipment - 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84538"/>
            <a:ext cx="3040062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01 electrical equipment - 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941888"/>
            <a:ext cx="3027362" cy="16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01 electrical equipment - 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81300"/>
            <a:ext cx="438150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Line 9"/>
          <p:cNvSpPr>
            <a:spLocks noChangeShapeType="1"/>
          </p:cNvSpPr>
          <p:nvPr/>
        </p:nvSpPr>
        <p:spPr bwMode="auto">
          <a:xfrm>
            <a:off x="0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84238" y="2168525"/>
            <a:ext cx="6840537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Changing direction of current</a:t>
            </a:r>
            <a:endParaRPr lang="en-GB" sz="2400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12" name="Picture 11" descr="02 electrical equipment - 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3482975"/>
            <a:ext cx="38608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02 electrical equipment - 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3051175"/>
            <a:ext cx="3814762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Box 8"/>
          <p:cNvSpPr txBox="1">
            <a:spLocks noChangeArrowheads="1"/>
          </p:cNvSpPr>
          <p:nvPr/>
        </p:nvSpPr>
        <p:spPr bwMode="auto">
          <a:xfrm>
            <a:off x="1990725" y="333375"/>
            <a:ext cx="7272338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Force on current-carrying conductor</a:t>
            </a:r>
          </a:p>
        </p:txBody>
      </p:sp>
      <p:sp>
        <p:nvSpPr>
          <p:cNvPr id="7175" name="Line 9"/>
          <p:cNvSpPr>
            <a:spLocks noChangeShapeType="1"/>
          </p:cNvSpPr>
          <p:nvPr/>
        </p:nvSpPr>
        <p:spPr bwMode="auto">
          <a:xfrm>
            <a:off x="11113" y="167322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16025" y="2073275"/>
            <a:ext cx="6840538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Changing direction of flux</a:t>
            </a:r>
            <a:endParaRPr lang="en-GB" sz="2400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7" name="Picture 6" descr="03 electrical equipment - 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449638"/>
            <a:ext cx="3808412" cy="22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03 electrical equipment - 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017838"/>
            <a:ext cx="3763962" cy="22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Box 9"/>
          <p:cNvSpPr txBox="1">
            <a:spLocks noChangeArrowheads="1"/>
          </p:cNvSpPr>
          <p:nvPr/>
        </p:nvSpPr>
        <p:spPr bwMode="auto">
          <a:xfrm>
            <a:off x="1936750" y="322263"/>
            <a:ext cx="7272338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Force on current-carrying conductor</a:t>
            </a:r>
          </a:p>
        </p:txBody>
      </p:sp>
      <p:sp>
        <p:nvSpPr>
          <p:cNvPr id="8199" name="Line 9"/>
          <p:cNvSpPr>
            <a:spLocks noChangeShapeType="1"/>
          </p:cNvSpPr>
          <p:nvPr/>
        </p:nvSpPr>
        <p:spPr bwMode="auto">
          <a:xfrm>
            <a:off x="-42863" y="1662113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92275" y="2349500"/>
          <a:ext cx="6043613" cy="1027113"/>
        </p:xfrm>
        <a:graphic>
          <a:graphicData uri="http://schemas.openxmlformats.org/drawingml/2006/table">
            <a:tbl>
              <a:tblPr/>
              <a:tblGrid>
                <a:gridCol w="604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711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 marL="68568" marR="68568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492375"/>
            <a:ext cx="28448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584027"/>
              </p:ext>
            </p:extLst>
          </p:nvPr>
        </p:nvGraphicFramePr>
        <p:xfrm>
          <a:off x="107503" y="3716338"/>
          <a:ext cx="8856985" cy="64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4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where:</a:t>
                      </a:r>
                      <a:endParaRPr lang="en-GB" sz="1800" dirty="0">
                        <a:solidFill>
                          <a:schemeClr val="accent4"/>
                        </a:solidFill>
                      </a:endParaRPr>
                    </a:p>
                  </a:txBody>
                  <a:tcPr marT="45811" marB="45811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solidFill>
                            <a:schemeClr val="accent4"/>
                          </a:solidFill>
                        </a:rPr>
                        <a:t>F</a:t>
                      </a:r>
                    </a:p>
                  </a:txBody>
                  <a:tcPr marT="45811" marB="4581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T="45811" marB="45811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>
                          <a:solidFill>
                            <a:schemeClr val="accent4"/>
                          </a:solidFill>
                        </a:rPr>
                        <a:t>Mechanical force exerted on the conductor, measured</a:t>
                      </a:r>
                      <a:r>
                        <a:rPr lang="en-GB" sz="1800" b="1" baseline="0" dirty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en-GB" sz="1800" b="1" dirty="0">
                          <a:solidFill>
                            <a:schemeClr val="accent4"/>
                          </a:solidFill>
                        </a:rPr>
                        <a:t>in </a:t>
                      </a:r>
                      <a:r>
                        <a:rPr lang="en-GB" sz="1800" b="1" dirty="0" err="1">
                          <a:solidFill>
                            <a:schemeClr val="accent4"/>
                          </a:solidFill>
                        </a:rPr>
                        <a:t>Newtons</a:t>
                      </a:r>
                      <a:r>
                        <a:rPr lang="en-GB" sz="1800" b="1" dirty="0">
                          <a:solidFill>
                            <a:schemeClr val="accent4"/>
                          </a:solidFill>
                        </a:rPr>
                        <a:t> (N)</a:t>
                      </a:r>
                    </a:p>
                  </a:txBody>
                  <a:tcPr marT="45811" marB="4581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0" y="4365625"/>
          <a:ext cx="9144000" cy="64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endParaRPr lang="en-GB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697" marB="45697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solidFill>
                            <a:schemeClr val="accent4"/>
                          </a:solidFill>
                        </a:rPr>
                        <a:t>B</a:t>
                      </a:r>
                    </a:p>
                  </a:txBody>
                  <a:tcPr marT="45697" marB="4569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T="45697" marB="4569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accent4"/>
                          </a:solidFill>
                        </a:rPr>
                        <a:t>Flux density of main magnetic field measured in  Wb⁄m</a:t>
                      </a:r>
                      <a:r>
                        <a:rPr lang="en-GB" sz="1800" baseline="30000" dirty="0">
                          <a:solidFill>
                            <a:schemeClr val="accent4"/>
                          </a:solidFill>
                        </a:rPr>
                        <a:t>2</a:t>
                      </a:r>
                      <a:r>
                        <a:rPr lang="en-GB" sz="1800" baseline="0" dirty="0">
                          <a:solidFill>
                            <a:schemeClr val="accent4"/>
                          </a:solidFill>
                        </a:rPr>
                        <a:t> – </a:t>
                      </a:r>
                      <a:r>
                        <a:rPr lang="en-GB" sz="1800" baseline="0" dirty="0" err="1">
                          <a:solidFill>
                            <a:schemeClr val="accent4"/>
                          </a:solidFill>
                        </a:rPr>
                        <a:t>t</a:t>
                      </a:r>
                      <a:r>
                        <a:rPr lang="en-GB" sz="1800" dirty="0" err="1">
                          <a:solidFill>
                            <a:schemeClr val="accent4"/>
                          </a:solidFill>
                        </a:rPr>
                        <a:t>eslas</a:t>
                      </a:r>
                      <a:r>
                        <a:rPr lang="en-GB" sz="1800" dirty="0">
                          <a:solidFill>
                            <a:schemeClr val="accent4"/>
                          </a:solidFill>
                        </a:rPr>
                        <a:t> (T)</a:t>
                      </a:r>
                    </a:p>
                  </a:txBody>
                  <a:tcPr marT="45697" marB="4569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0" y="5013325"/>
          <a:ext cx="9144000" cy="64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endParaRPr lang="en-GB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697" marB="45697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solidFill>
                            <a:schemeClr val="accent4"/>
                          </a:solidFill>
                        </a:rPr>
                        <a:t>I</a:t>
                      </a:r>
                    </a:p>
                  </a:txBody>
                  <a:tcPr marT="45697" marB="4569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T="45697" marB="4569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accent4"/>
                          </a:solidFill>
                        </a:rPr>
                        <a:t>Current flowing in conductor measured in amperes (I)</a:t>
                      </a:r>
                    </a:p>
                  </a:txBody>
                  <a:tcPr marT="45697" marB="4569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0" y="5661025"/>
          <a:ext cx="9144000" cy="64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endParaRPr lang="en-GB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697" marB="45697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solidFill>
                            <a:schemeClr val="accent4"/>
                          </a:solidFill>
                        </a:rPr>
                        <a:t>L</a:t>
                      </a:r>
                    </a:p>
                  </a:txBody>
                  <a:tcPr marT="45697" marB="4569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T="45697" marB="4569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accent4"/>
                          </a:solidFill>
                        </a:rPr>
                        <a:t>Length of conductor in the magnetic field measured in metres (m)</a:t>
                      </a:r>
                    </a:p>
                  </a:txBody>
                  <a:tcPr marT="45697" marB="4569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75" name="TextBox 15"/>
          <p:cNvSpPr txBox="1">
            <a:spLocks noChangeArrowheads="1"/>
          </p:cNvSpPr>
          <p:nvPr/>
        </p:nvSpPr>
        <p:spPr bwMode="auto">
          <a:xfrm>
            <a:off x="1979613" y="311150"/>
            <a:ext cx="7272337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Force on current-carrying conductor</a:t>
            </a:r>
          </a:p>
        </p:txBody>
      </p:sp>
      <p:sp>
        <p:nvSpPr>
          <p:cNvPr id="9276" name="Line 9"/>
          <p:cNvSpPr>
            <a:spLocks noChangeShapeType="1"/>
          </p:cNvSpPr>
          <p:nvPr/>
        </p:nvSpPr>
        <p:spPr bwMode="auto">
          <a:xfrm>
            <a:off x="0" y="165100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111125" y="2133600"/>
            <a:ext cx="9144000" cy="10144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accent4"/>
                </a:solidFill>
                <a:cs typeface="+mn-cs"/>
              </a:rPr>
              <a:t>EXAMPLE 1. 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A conductor of 20cm in length is situated perpendicularly in a magnetic field of flux density of 5 </a:t>
            </a:r>
            <a:r>
              <a:rPr lang="en-GB" dirty="0" err="1">
                <a:solidFill>
                  <a:schemeClr val="accent4"/>
                </a:solidFill>
                <a:cs typeface="+mn-cs"/>
              </a:rPr>
              <a:t>teslas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and has a current of 10A flowing through it. Calculate the force on the conductor.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-900113" y="3500438"/>
          <a:ext cx="9107488" cy="51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u="none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F</a:t>
                      </a:r>
                      <a:endParaRPr lang="en-GB" sz="2800" b="0" u="none" baseline="-2500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91430" marR="91430" marT="45804" marB="458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u="none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L="91430" marR="91430" marT="45804" marB="458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b="0" u="none" baseline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B.I.L.</a:t>
                      </a:r>
                    </a:p>
                  </a:txBody>
                  <a:tcPr marL="91430" marR="91430" marT="45804" marB="458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-900113" y="4076700"/>
          <a:ext cx="9107488" cy="519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800" b="0" u="none" baseline="-2500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91430" marR="91430" marT="45804" marB="458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u="none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L="91430" marR="91430" marT="45804" marB="458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b="0" u="none" baseline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5 × 10 × 0.2</a:t>
                      </a:r>
                    </a:p>
                  </a:txBody>
                  <a:tcPr marL="91430" marR="91430" marT="45804" marB="458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-900113" y="4724400"/>
          <a:ext cx="9107488" cy="519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800" b="0" u="none" baseline="-2500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91430" marR="91430" marT="45804" marB="458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u="none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L="91430" marR="91430" marT="45804" marB="458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b="1" u="none" baseline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10 </a:t>
                      </a:r>
                      <a:r>
                        <a:rPr lang="en-GB" sz="2800" b="1" u="none" baseline="0" dirty="0" err="1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Newtons</a:t>
                      </a:r>
                      <a:endParaRPr lang="en-GB" sz="2800" b="1" u="none" baseline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91430" marR="91430" marT="45804" marB="458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56" name="TextBox 8"/>
          <p:cNvSpPr txBox="1">
            <a:spLocks noChangeArrowheads="1"/>
          </p:cNvSpPr>
          <p:nvPr/>
        </p:nvSpPr>
        <p:spPr bwMode="auto">
          <a:xfrm>
            <a:off x="1997075" y="287338"/>
            <a:ext cx="72739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Force on current-carrying conductor</a:t>
            </a:r>
          </a:p>
        </p:txBody>
      </p:sp>
      <p:sp>
        <p:nvSpPr>
          <p:cNvPr id="10257" name="Line 9"/>
          <p:cNvSpPr>
            <a:spLocks noChangeShapeType="1"/>
          </p:cNvSpPr>
          <p:nvPr/>
        </p:nvSpPr>
        <p:spPr bwMode="auto">
          <a:xfrm>
            <a:off x="17463" y="16287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4925" y="2276475"/>
            <a:ext cx="9144000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accent4"/>
                </a:solidFill>
                <a:cs typeface="+mn-cs"/>
              </a:rPr>
              <a:t>EXAMPLE 2. 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A conductor of 0.5m in length is situated perpendicularly in a magnetic field of flux density of 10 </a:t>
            </a:r>
            <a:r>
              <a:rPr lang="en-GB" dirty="0" err="1">
                <a:solidFill>
                  <a:schemeClr val="accent4"/>
                </a:solidFill>
                <a:cs typeface="+mn-cs"/>
              </a:rPr>
              <a:t>teslas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and has a current of 15A flowing through it. Calculate the force on the conductor.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-900113" y="3789363"/>
          <a:ext cx="9107488" cy="5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u="none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F</a:t>
                      </a:r>
                      <a:endParaRPr lang="en-GB" sz="2800" b="0" u="none" baseline="-2500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91430" marR="91430" marT="45664" marB="45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u="none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L="91430" marR="91430" marT="45664" marB="45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b="0" u="none" baseline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B.I.L.</a:t>
                      </a:r>
                    </a:p>
                  </a:txBody>
                  <a:tcPr marL="91430" marR="91430" marT="45664" marB="45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-900113" y="4365625"/>
          <a:ext cx="9107488" cy="5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800" b="0" u="none" baseline="-2500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91430" marR="91430" marT="45664" marB="45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u="none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L="91430" marR="91430" marT="45664" marB="45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b="0" u="none" baseline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10 × 15 × 0.5</a:t>
                      </a:r>
                    </a:p>
                  </a:txBody>
                  <a:tcPr marL="91430" marR="91430" marT="45664" marB="45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-900113" y="5013325"/>
          <a:ext cx="9107488" cy="5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800" b="0" u="none" baseline="-2500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91430" marR="91430" marT="45664" marB="45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u="none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L="91430" marR="91430" marT="45664" marB="45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b="1" u="none" baseline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75 </a:t>
                      </a:r>
                      <a:r>
                        <a:rPr lang="en-GB" sz="2800" b="1" u="none" baseline="0" dirty="0" err="1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Newtons</a:t>
                      </a:r>
                      <a:endParaRPr lang="en-GB" sz="2800" b="1" u="none" baseline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91430" marR="91430" marT="45664" marB="45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80" name="TextBox 8"/>
          <p:cNvSpPr txBox="1">
            <a:spLocks noChangeArrowheads="1"/>
          </p:cNvSpPr>
          <p:nvPr/>
        </p:nvSpPr>
        <p:spPr bwMode="auto">
          <a:xfrm>
            <a:off x="1979613" y="260350"/>
            <a:ext cx="7272337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Force on current-carrying conductor</a:t>
            </a:r>
          </a:p>
        </p:txBody>
      </p:sp>
      <p:sp>
        <p:nvSpPr>
          <p:cNvPr id="11281" name="Line 9"/>
          <p:cNvSpPr>
            <a:spLocks noChangeShapeType="1"/>
          </p:cNvSpPr>
          <p:nvPr/>
        </p:nvSpPr>
        <p:spPr bwMode="auto">
          <a:xfrm>
            <a:off x="0" y="160178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05 electrical equip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274763"/>
            <a:ext cx="4032250" cy="558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4256088" y="1511300"/>
            <a:ext cx="480695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Fleming’s left hand motor rule</a:t>
            </a:r>
            <a:endParaRPr lang="en-GB" sz="24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00338" y="1557338"/>
            <a:ext cx="1943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400" b="1">
                <a:solidFill>
                  <a:srgbClr val="0000FF"/>
                </a:solidFill>
              </a:rPr>
              <a:t>Direction</a:t>
            </a:r>
            <a:br>
              <a:rPr lang="en-GB" altLang="en-US" sz="2400" b="1">
                <a:solidFill>
                  <a:srgbClr val="0000FF"/>
                </a:solidFill>
              </a:rPr>
            </a:br>
            <a:r>
              <a:rPr lang="en-GB" altLang="en-US" sz="2400" b="1">
                <a:solidFill>
                  <a:srgbClr val="0000FF"/>
                </a:solidFill>
              </a:rPr>
              <a:t>of motion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539299" y="3106739"/>
            <a:ext cx="1943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400" b="1" dirty="0">
                <a:solidFill>
                  <a:srgbClr val="0000FF"/>
                </a:solidFill>
              </a:rPr>
              <a:t>Field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932363" y="6092825"/>
            <a:ext cx="1943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400" b="1">
                <a:solidFill>
                  <a:srgbClr val="0000FF"/>
                </a:solidFill>
              </a:rPr>
              <a:t>Current</a:t>
            </a:r>
          </a:p>
        </p:txBody>
      </p:sp>
      <p:sp>
        <p:nvSpPr>
          <p:cNvPr id="12296" name="TextBox 12"/>
          <p:cNvSpPr txBox="1">
            <a:spLocks noChangeArrowheads="1"/>
          </p:cNvSpPr>
          <p:nvPr/>
        </p:nvSpPr>
        <p:spPr bwMode="auto">
          <a:xfrm>
            <a:off x="1979613" y="0"/>
            <a:ext cx="72723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3600">
                <a:solidFill>
                  <a:srgbClr val="CC0000"/>
                </a:solidFill>
              </a:rPr>
              <a:t>Force on current-carrying conductor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71438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4788"/>
            <a:ext cx="9144000" cy="5383212"/>
          </a:xfrm>
        </p:spPr>
        <p:txBody>
          <a:bodyPr lIns="360000" rIns="360000" anchor="ctr" anchorCtr="1"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 dirty="0">
                <a:solidFill>
                  <a:schemeClr val="bg1"/>
                </a:solidFill>
              </a:rPr>
              <a:t>The End</a:t>
            </a:r>
            <a:endParaRPr lang="en-GB" altLang="en-US" sz="4400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0000"/>
                </a:solidFill>
              </a:rPr>
              <a:t>Unit 202: Principles of electrical science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</TotalTime>
  <Words>243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Times New Roman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Richard Bentley</cp:lastModifiedBy>
  <cp:revision>227</cp:revision>
  <dcterms:created xsi:type="dcterms:W3CDTF">2010-05-25T15:15:29Z</dcterms:created>
  <dcterms:modified xsi:type="dcterms:W3CDTF">2023-11-25T12:07:27Z</dcterms:modified>
</cp:coreProperties>
</file>