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8"/>
  </p:notesMasterIdLst>
  <p:sldIdLst>
    <p:sldId id="269" r:id="rId3"/>
    <p:sldId id="290" r:id="rId4"/>
    <p:sldId id="291" r:id="rId5"/>
    <p:sldId id="292" r:id="rId6"/>
    <p:sldId id="277" r:id="rId7"/>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snapToGrid="0">
      <p:cViewPr varScale="1">
        <p:scale>
          <a:sx n="65" d="100"/>
          <a:sy n="65" d="100"/>
        </p:scale>
        <p:origin x="8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F72B473-A95A-45CE-938B-729FD3CC45BF}" type="slidenum">
              <a:rPr lang="en-GB"/>
              <a:pPr>
                <a:defRPr/>
              </a:pPr>
              <a:t>‹#›</a:t>
            </a:fld>
            <a:endParaRPr lang="en-GB"/>
          </a:p>
        </p:txBody>
      </p:sp>
    </p:spTree>
    <p:extLst>
      <p:ext uri="{BB962C8B-B14F-4D97-AF65-F5344CB8AC3E}">
        <p14:creationId xmlns:p14="http://schemas.microsoft.com/office/powerpoint/2010/main" val="7830469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39E5C9A-CC29-4092-98CB-937B5B9F9E96}" type="slidenum">
              <a:rPr lang="en-GB"/>
              <a:pPr>
                <a:defRPr/>
              </a:pPr>
              <a:t>‹#›</a:t>
            </a:fld>
            <a:endParaRPr lang="en-GB"/>
          </a:p>
        </p:txBody>
      </p:sp>
    </p:spTree>
    <p:extLst>
      <p:ext uri="{BB962C8B-B14F-4D97-AF65-F5344CB8AC3E}">
        <p14:creationId xmlns:p14="http://schemas.microsoft.com/office/powerpoint/2010/main" val="161938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45D3DC5-8418-4506-A7BA-933829C954C5}" type="slidenum">
              <a:rPr lang="en-GB"/>
              <a:pPr>
                <a:defRPr/>
              </a:pPr>
              <a:t>‹#›</a:t>
            </a:fld>
            <a:endParaRPr lang="en-GB"/>
          </a:p>
        </p:txBody>
      </p:sp>
    </p:spTree>
    <p:extLst>
      <p:ext uri="{BB962C8B-B14F-4D97-AF65-F5344CB8AC3E}">
        <p14:creationId xmlns:p14="http://schemas.microsoft.com/office/powerpoint/2010/main" val="276065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99A825D-C793-4994-8B84-AB630BD873F5}" type="slidenum">
              <a:rPr lang="en-GB"/>
              <a:pPr>
                <a:defRPr/>
              </a:pPr>
              <a:t>‹#›</a:t>
            </a:fld>
            <a:endParaRPr lang="en-GB"/>
          </a:p>
        </p:txBody>
      </p:sp>
    </p:spTree>
    <p:extLst>
      <p:ext uri="{BB962C8B-B14F-4D97-AF65-F5344CB8AC3E}">
        <p14:creationId xmlns:p14="http://schemas.microsoft.com/office/powerpoint/2010/main" val="1809489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4DF2C6E9-B049-4AFC-B12B-1C363E6B0786}" type="slidenum">
              <a:rPr lang="en-GB"/>
              <a:pPr>
                <a:defRPr/>
              </a:pPr>
              <a:t>‹#›</a:t>
            </a:fld>
            <a:endParaRPr lang="en-GB"/>
          </a:p>
        </p:txBody>
      </p:sp>
    </p:spTree>
    <p:extLst>
      <p:ext uri="{BB962C8B-B14F-4D97-AF65-F5344CB8AC3E}">
        <p14:creationId xmlns:p14="http://schemas.microsoft.com/office/powerpoint/2010/main" val="4120091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1CC0EE2-6780-414A-B535-D644B7B55F72}" type="slidenum">
              <a:rPr lang="en-GB"/>
              <a:pPr>
                <a:defRPr/>
              </a:pPr>
              <a:t>‹#›</a:t>
            </a:fld>
            <a:endParaRPr lang="en-GB"/>
          </a:p>
        </p:txBody>
      </p:sp>
    </p:spTree>
    <p:extLst>
      <p:ext uri="{BB962C8B-B14F-4D97-AF65-F5344CB8AC3E}">
        <p14:creationId xmlns:p14="http://schemas.microsoft.com/office/powerpoint/2010/main" val="3735222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678D83F-39FD-4AB3-927F-BE959B9A3144}" type="slidenum">
              <a:rPr lang="en-GB"/>
              <a:pPr>
                <a:defRPr/>
              </a:pPr>
              <a:t>‹#›</a:t>
            </a:fld>
            <a:endParaRPr lang="en-GB"/>
          </a:p>
        </p:txBody>
      </p:sp>
    </p:spTree>
    <p:extLst>
      <p:ext uri="{BB962C8B-B14F-4D97-AF65-F5344CB8AC3E}">
        <p14:creationId xmlns:p14="http://schemas.microsoft.com/office/powerpoint/2010/main" val="3118063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349D7E7-F1A9-4485-821A-2BF9820C1C73}" type="slidenum">
              <a:rPr lang="en-GB"/>
              <a:pPr>
                <a:defRPr/>
              </a:pPr>
              <a:t>‹#›</a:t>
            </a:fld>
            <a:endParaRPr lang="en-GB"/>
          </a:p>
        </p:txBody>
      </p:sp>
    </p:spTree>
    <p:extLst>
      <p:ext uri="{BB962C8B-B14F-4D97-AF65-F5344CB8AC3E}">
        <p14:creationId xmlns:p14="http://schemas.microsoft.com/office/powerpoint/2010/main" val="2897460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62A5F1D4-FF05-4E26-BF8D-650F88CE0BE8}" type="slidenum">
              <a:rPr lang="en-GB"/>
              <a:pPr>
                <a:defRPr/>
              </a:pPr>
              <a:t>‹#›</a:t>
            </a:fld>
            <a:endParaRPr lang="en-GB"/>
          </a:p>
        </p:txBody>
      </p:sp>
    </p:spTree>
    <p:extLst>
      <p:ext uri="{BB962C8B-B14F-4D97-AF65-F5344CB8AC3E}">
        <p14:creationId xmlns:p14="http://schemas.microsoft.com/office/powerpoint/2010/main" val="3587525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F4B87C8B-1DFD-4495-A86A-405934F976EB}" type="slidenum">
              <a:rPr lang="en-GB"/>
              <a:pPr>
                <a:defRPr/>
              </a:pPr>
              <a:t>‹#›</a:t>
            </a:fld>
            <a:endParaRPr lang="en-GB"/>
          </a:p>
        </p:txBody>
      </p:sp>
    </p:spTree>
    <p:extLst>
      <p:ext uri="{BB962C8B-B14F-4D97-AF65-F5344CB8AC3E}">
        <p14:creationId xmlns:p14="http://schemas.microsoft.com/office/powerpoint/2010/main" val="35543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171E51B-5552-4ED4-98BD-CD4D13922A64}" type="slidenum">
              <a:rPr lang="en-GB"/>
              <a:pPr>
                <a:defRPr/>
              </a:pPr>
              <a:t>‹#›</a:t>
            </a:fld>
            <a:endParaRPr lang="en-GB"/>
          </a:p>
        </p:txBody>
      </p:sp>
    </p:spTree>
    <p:extLst>
      <p:ext uri="{BB962C8B-B14F-4D97-AF65-F5344CB8AC3E}">
        <p14:creationId xmlns:p14="http://schemas.microsoft.com/office/powerpoint/2010/main" val="3360505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7D52D5AB-1987-4ECA-9B5F-1FF570B6024F}" type="slidenum">
              <a:rPr lang="en-GB"/>
              <a:pPr>
                <a:defRPr/>
              </a:pPr>
              <a:t>‹#›</a:t>
            </a:fld>
            <a:endParaRPr lang="en-GB"/>
          </a:p>
        </p:txBody>
      </p:sp>
    </p:spTree>
    <p:extLst>
      <p:ext uri="{BB962C8B-B14F-4D97-AF65-F5344CB8AC3E}">
        <p14:creationId xmlns:p14="http://schemas.microsoft.com/office/powerpoint/2010/main" val="11838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1380936-AD7B-4213-97AD-D9505AF4DF58}" type="slidenum">
              <a:rPr lang="en-GB"/>
              <a:pPr>
                <a:defRPr/>
              </a:pPr>
              <a:t>‹#›</a:t>
            </a:fld>
            <a:endParaRPr lang="en-GB"/>
          </a:p>
        </p:txBody>
      </p:sp>
    </p:spTree>
    <p:extLst>
      <p:ext uri="{BB962C8B-B14F-4D97-AF65-F5344CB8AC3E}">
        <p14:creationId xmlns:p14="http://schemas.microsoft.com/office/powerpoint/2010/main" val="114274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7C3C96A-02E9-424E-A607-BA28BF915AE2}" type="slidenum">
              <a:rPr lang="en-GB"/>
              <a:pPr>
                <a:defRPr/>
              </a:pPr>
              <a:t>‹#›</a:t>
            </a:fld>
            <a:endParaRPr lang="en-GB"/>
          </a:p>
        </p:txBody>
      </p:sp>
    </p:spTree>
    <p:extLst>
      <p:ext uri="{BB962C8B-B14F-4D97-AF65-F5344CB8AC3E}">
        <p14:creationId xmlns:p14="http://schemas.microsoft.com/office/powerpoint/2010/main" val="1601993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99311E1-FA60-44D8-9AE9-97404094663F}" type="slidenum">
              <a:rPr lang="en-GB"/>
              <a:pPr>
                <a:defRPr/>
              </a:pPr>
              <a:t>‹#›</a:t>
            </a:fld>
            <a:endParaRPr lang="en-GB"/>
          </a:p>
        </p:txBody>
      </p:sp>
    </p:spTree>
    <p:extLst>
      <p:ext uri="{BB962C8B-B14F-4D97-AF65-F5344CB8AC3E}">
        <p14:creationId xmlns:p14="http://schemas.microsoft.com/office/powerpoint/2010/main" val="1463483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EE51341-B10E-4ECC-A5E7-68235B81ABBC}" type="slidenum">
              <a:rPr lang="en-GB"/>
              <a:pPr>
                <a:defRPr/>
              </a:pPr>
              <a:t>‹#›</a:t>
            </a:fld>
            <a:endParaRPr lang="en-GB"/>
          </a:p>
        </p:txBody>
      </p:sp>
    </p:spTree>
    <p:extLst>
      <p:ext uri="{BB962C8B-B14F-4D97-AF65-F5344CB8AC3E}">
        <p14:creationId xmlns:p14="http://schemas.microsoft.com/office/powerpoint/2010/main" val="1092356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94ACBAE-CFE3-4D28-BF82-6076D0769526}" type="slidenum">
              <a:rPr lang="en-GB"/>
              <a:pPr>
                <a:defRPr/>
              </a:pPr>
              <a:t>‹#›</a:t>
            </a:fld>
            <a:endParaRPr lang="en-GB"/>
          </a:p>
        </p:txBody>
      </p:sp>
    </p:spTree>
    <p:extLst>
      <p:ext uri="{BB962C8B-B14F-4D97-AF65-F5344CB8AC3E}">
        <p14:creationId xmlns:p14="http://schemas.microsoft.com/office/powerpoint/2010/main" val="3112894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B943EA45-1CED-49E5-A54A-3D649A59BDC8}" type="slidenum">
              <a:rPr lang="en-GB"/>
              <a:pPr>
                <a:defRPr/>
              </a:pPr>
              <a:t>‹#›</a:t>
            </a:fld>
            <a:endParaRPr lang="en-GB"/>
          </a:p>
        </p:txBody>
      </p:sp>
    </p:spTree>
    <p:extLst>
      <p:ext uri="{BB962C8B-B14F-4D97-AF65-F5344CB8AC3E}">
        <p14:creationId xmlns:p14="http://schemas.microsoft.com/office/powerpoint/2010/main" val="426516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F167433-BBD9-41AF-80B3-A0B4DDEB198B}" type="slidenum">
              <a:rPr lang="en-GB"/>
              <a:pPr>
                <a:defRPr/>
              </a:pPr>
              <a:t>‹#›</a:t>
            </a:fld>
            <a:endParaRPr lang="en-GB"/>
          </a:p>
        </p:txBody>
      </p:sp>
    </p:spTree>
    <p:extLst>
      <p:ext uri="{BB962C8B-B14F-4D97-AF65-F5344CB8AC3E}">
        <p14:creationId xmlns:p14="http://schemas.microsoft.com/office/powerpoint/2010/main" val="126516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A0E0231-B53D-464D-B2D5-60608491E4B6}" type="slidenum">
              <a:rPr lang="en-GB"/>
              <a:pPr>
                <a:defRPr/>
              </a:pPr>
              <a:t>‹#›</a:t>
            </a:fld>
            <a:endParaRPr lang="en-GB"/>
          </a:p>
        </p:txBody>
      </p:sp>
    </p:spTree>
    <p:extLst>
      <p:ext uri="{BB962C8B-B14F-4D97-AF65-F5344CB8AC3E}">
        <p14:creationId xmlns:p14="http://schemas.microsoft.com/office/powerpoint/2010/main" val="101786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D72FC460-6E5D-4EEE-ABCE-48B741C7A0E7}" type="slidenum">
              <a:rPr lang="en-GB"/>
              <a:pPr>
                <a:defRPr/>
              </a:pPr>
              <a:t>‹#›</a:t>
            </a:fld>
            <a:endParaRPr lang="en-GB"/>
          </a:p>
        </p:txBody>
      </p:sp>
    </p:spTree>
    <p:extLst>
      <p:ext uri="{BB962C8B-B14F-4D97-AF65-F5344CB8AC3E}">
        <p14:creationId xmlns:p14="http://schemas.microsoft.com/office/powerpoint/2010/main" val="312585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90C2627E-EBC4-4616-846D-4D22BE8FE0E4}" type="slidenum">
              <a:rPr lang="en-GB"/>
              <a:pPr>
                <a:defRPr/>
              </a:pPr>
              <a:t>‹#›</a:t>
            </a:fld>
            <a:endParaRPr lang="en-GB"/>
          </a:p>
        </p:txBody>
      </p:sp>
    </p:spTree>
    <p:extLst>
      <p:ext uri="{BB962C8B-B14F-4D97-AF65-F5344CB8AC3E}">
        <p14:creationId xmlns:p14="http://schemas.microsoft.com/office/powerpoint/2010/main" val="32092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ADB70750-221D-47D6-BCA7-8BD5243FA468}" type="slidenum">
              <a:rPr lang="en-GB"/>
              <a:pPr>
                <a:defRPr/>
              </a:pPr>
              <a:t>‹#›</a:t>
            </a:fld>
            <a:endParaRPr lang="en-GB"/>
          </a:p>
        </p:txBody>
      </p:sp>
    </p:spTree>
    <p:extLst>
      <p:ext uri="{BB962C8B-B14F-4D97-AF65-F5344CB8AC3E}">
        <p14:creationId xmlns:p14="http://schemas.microsoft.com/office/powerpoint/2010/main" val="132024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1A900A2-1207-41B4-8C87-19B048A195F0}" type="slidenum">
              <a:rPr lang="en-GB"/>
              <a:pPr>
                <a:defRPr/>
              </a:pPr>
              <a:t>‹#›</a:t>
            </a:fld>
            <a:endParaRPr lang="en-GB"/>
          </a:p>
        </p:txBody>
      </p:sp>
    </p:spTree>
    <p:extLst>
      <p:ext uri="{BB962C8B-B14F-4D97-AF65-F5344CB8AC3E}">
        <p14:creationId xmlns:p14="http://schemas.microsoft.com/office/powerpoint/2010/main" val="199111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042FEE1-877C-4258-B054-F21E0BDD1B29}" type="slidenum">
              <a:rPr lang="en-GB"/>
              <a:pPr>
                <a:defRPr/>
              </a:pPr>
              <a:t>‹#›</a:t>
            </a:fld>
            <a:endParaRPr lang="en-GB"/>
          </a:p>
        </p:txBody>
      </p:sp>
    </p:spTree>
    <p:extLst>
      <p:ext uri="{BB962C8B-B14F-4D97-AF65-F5344CB8AC3E}">
        <p14:creationId xmlns:p14="http://schemas.microsoft.com/office/powerpoint/2010/main" val="223317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555E2197-DA16-498A-A847-A059C942DC05}" type="slidenum">
              <a:rPr lang="en-GB"/>
              <a:pPr>
                <a:defRPr/>
              </a:pPr>
              <a:t>‹#›</a:t>
            </a:fld>
            <a:endParaRPr lang="en-GB"/>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B68A5464-9950-4ECE-88A8-172A3D826279}" type="slidenum">
              <a:rPr lang="en-GB"/>
              <a:pPr>
                <a:defRPr/>
              </a:pPr>
              <a:t>‹#›</a:t>
            </a:fld>
            <a:endParaRPr lang="en-GB"/>
          </a:p>
        </p:txBody>
      </p:sp>
      <p:pic>
        <p:nvPicPr>
          <p:cNvPr id="2055" name="Picture 7" descr="SmartScreen_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4"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5" r:id="rId13"/>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5123" name="Rectangle 3"/>
          <p:cNvSpPr>
            <a:spLocks noGrp="1" noChangeArrowheads="1"/>
          </p:cNvSpPr>
          <p:nvPr>
            <p:ph type="body" idx="1"/>
          </p:nvPr>
        </p:nvSpPr>
        <p:spPr>
          <a:xfrm>
            <a:off x="0" y="1474788"/>
            <a:ext cx="9144000" cy="5383212"/>
          </a:xfrm>
        </p:spPr>
        <p:txBody>
          <a:bodyPr lIns="360000" rIns="360000" anchor="ctr" anchorCtr="1"/>
          <a:lstStyle/>
          <a:p>
            <a:pPr algn="ctr">
              <a:buFontTx/>
              <a:buNone/>
            </a:pPr>
            <a:r>
              <a:rPr lang="en-GB" altLang="en-US" sz="4400" dirty="0">
                <a:solidFill>
                  <a:schemeClr val="bg1"/>
                </a:solidFill>
              </a:rPr>
              <a:t>Basic mechanics</a:t>
            </a:r>
            <a:br>
              <a:rPr lang="en-GB" altLang="en-US" sz="4400" dirty="0">
                <a:solidFill>
                  <a:schemeClr val="bg1"/>
                </a:solidFill>
              </a:rPr>
            </a:br>
            <a:r>
              <a:rPr lang="en-GB" altLang="en-US" sz="4400" dirty="0">
                <a:solidFill>
                  <a:schemeClr val="bg1"/>
                </a:solidFill>
              </a:rPr>
              <a:t>Mass and weight</a:t>
            </a:r>
          </a:p>
        </p:txBody>
      </p:sp>
      <p:sp>
        <p:nvSpPr>
          <p:cNvPr id="5124"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Basic mechanics – mass &amp; weight</a:t>
            </a:r>
          </a:p>
        </p:txBody>
      </p:sp>
      <p:sp>
        <p:nvSpPr>
          <p:cNvPr id="7" name="TextBox 6"/>
          <p:cNvSpPr txBox="1"/>
          <p:nvPr/>
        </p:nvSpPr>
        <p:spPr>
          <a:xfrm>
            <a:off x="0" y="1170485"/>
            <a:ext cx="9144000" cy="1723549"/>
          </a:xfrm>
          <a:prstGeom prst="rect">
            <a:avLst/>
          </a:prstGeom>
          <a:noFill/>
        </p:spPr>
        <p:txBody>
          <a:bodyPr lIns="360000" rIns="360000">
            <a:spAutoFit/>
          </a:bodyPr>
          <a:lstStyle/>
          <a:p>
            <a:pPr>
              <a:spcAft>
                <a:spcPts val="1200"/>
              </a:spcAft>
            </a:pPr>
            <a:r>
              <a:rPr lang="en-GB" sz="2400" b="1" dirty="0"/>
              <a:t>Mass versus weight</a:t>
            </a:r>
            <a:endParaRPr lang="en-GB" sz="2400" dirty="0"/>
          </a:p>
          <a:p>
            <a:pPr>
              <a:spcAft>
                <a:spcPts val="1200"/>
              </a:spcAft>
            </a:pPr>
            <a:r>
              <a:rPr lang="en-GB" sz="2400" dirty="0"/>
              <a:t>Many people confuse mass with weight and frequently interchange each term but they are two distinct and different entities and we must be able to differentiate between them.</a:t>
            </a: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Basic mechanics – mass &amp; weight</a:t>
            </a:r>
          </a:p>
        </p:txBody>
      </p:sp>
      <p:sp>
        <p:nvSpPr>
          <p:cNvPr id="7" name="TextBox 6"/>
          <p:cNvSpPr txBox="1"/>
          <p:nvPr/>
        </p:nvSpPr>
        <p:spPr>
          <a:xfrm>
            <a:off x="0" y="1170485"/>
            <a:ext cx="9144000" cy="5447645"/>
          </a:xfrm>
          <a:prstGeom prst="rect">
            <a:avLst/>
          </a:prstGeom>
          <a:noFill/>
        </p:spPr>
        <p:txBody>
          <a:bodyPr lIns="360000" rIns="360000">
            <a:spAutoFit/>
          </a:bodyPr>
          <a:lstStyle/>
          <a:p>
            <a:pPr>
              <a:spcAft>
                <a:spcPts val="1200"/>
              </a:spcAft>
            </a:pPr>
            <a:r>
              <a:rPr lang="en-GB" sz="2400" b="1" dirty="0"/>
              <a:t>What is mass?</a:t>
            </a:r>
            <a:endParaRPr lang="en-GB" sz="2400" dirty="0"/>
          </a:p>
          <a:p>
            <a:pPr>
              <a:spcAft>
                <a:spcPts val="1200"/>
              </a:spcAft>
            </a:pPr>
            <a:r>
              <a:rPr lang="en-GB" sz="2400" dirty="0"/>
              <a:t>This is a measure of how much matter is in an object. This doesn’t change regardless of where the object is – on Earth, the Moon, Jupiter or floating around in space, the object’s mass will always be the same.</a:t>
            </a:r>
          </a:p>
          <a:p>
            <a:pPr>
              <a:spcAft>
                <a:spcPts val="1200"/>
              </a:spcAft>
            </a:pPr>
            <a:r>
              <a:rPr lang="en-GB" sz="2400" dirty="0"/>
              <a:t>Points to not about mass:</a:t>
            </a:r>
          </a:p>
          <a:p>
            <a:pPr marL="342900" lvl="0" indent="-342900">
              <a:spcAft>
                <a:spcPts val="1200"/>
              </a:spcAft>
              <a:buFont typeface="Arial" panose="020B0604020202020204" pitchFamily="34" charset="0"/>
              <a:buChar char="•"/>
            </a:pPr>
            <a:r>
              <a:rPr lang="en-GB" sz="2400" dirty="0"/>
              <a:t>Mass is indestructible. Wherever you are the mass will never change</a:t>
            </a:r>
          </a:p>
          <a:p>
            <a:pPr marL="342900" lvl="0" indent="-342900">
              <a:spcAft>
                <a:spcPts val="1200"/>
              </a:spcAft>
              <a:buFont typeface="Arial" panose="020B0604020202020204" pitchFamily="34" charset="0"/>
              <a:buChar char="•"/>
            </a:pPr>
            <a:r>
              <a:rPr lang="en-GB" sz="2400" dirty="0"/>
              <a:t>Mass can never be zero otherwise it would not exist.</a:t>
            </a:r>
          </a:p>
          <a:p>
            <a:pPr marL="342900" lvl="0" indent="-342900">
              <a:spcAft>
                <a:spcPts val="1200"/>
              </a:spcAft>
              <a:buFont typeface="Arial" panose="020B0604020202020204" pitchFamily="34" charset="0"/>
              <a:buChar char="•"/>
            </a:pPr>
            <a:r>
              <a:rPr lang="en-GB" sz="2400" dirty="0"/>
              <a:t>Mass is not related to gravity, centrifugal force, etc and these forces have no effect whatsoever on mass</a:t>
            </a:r>
          </a:p>
          <a:p>
            <a:pPr marL="342900" lvl="0" indent="-342900">
              <a:spcAft>
                <a:spcPts val="1200"/>
              </a:spcAft>
              <a:buFont typeface="Arial" panose="020B0604020202020204" pitchFamily="34" charset="0"/>
              <a:buChar char="•"/>
            </a:pPr>
            <a:r>
              <a:rPr lang="en-GB" sz="2400" dirty="0"/>
              <a:t>The SI unit of mass is the </a:t>
            </a:r>
            <a:r>
              <a:rPr lang="en-GB" sz="2400" b="1" dirty="0">
                <a:solidFill>
                  <a:srgbClr val="FF0000"/>
                </a:solidFill>
              </a:rPr>
              <a:t>kilogram</a:t>
            </a:r>
            <a:r>
              <a:rPr lang="en-GB" sz="2400" dirty="0"/>
              <a:t> (kg).</a:t>
            </a: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45770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7C834ED-74FC-4E73-A8C6-7AA1B73B07A6}"/>
              </a:ext>
            </a:extLst>
          </p:cNvPr>
          <p:cNvPicPr/>
          <p:nvPr/>
        </p:nvPicPr>
        <p:blipFill>
          <a:blip r:embed="rId2"/>
          <a:stretch>
            <a:fillRect/>
          </a:stretch>
        </p:blipFill>
        <p:spPr>
          <a:xfrm>
            <a:off x="2371592" y="4083456"/>
            <a:ext cx="4400816" cy="2671305"/>
          </a:xfrm>
          <a:prstGeom prst="rect">
            <a:avLst/>
          </a:prstGeom>
        </p:spPr>
      </p:pic>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Basic mechanics – mass &amp; weight</a:t>
            </a:r>
          </a:p>
        </p:txBody>
      </p:sp>
      <p:sp>
        <p:nvSpPr>
          <p:cNvPr id="7" name="TextBox 6"/>
          <p:cNvSpPr txBox="1"/>
          <p:nvPr/>
        </p:nvSpPr>
        <p:spPr>
          <a:xfrm>
            <a:off x="0" y="1170485"/>
            <a:ext cx="9144000" cy="3016210"/>
          </a:xfrm>
          <a:prstGeom prst="rect">
            <a:avLst/>
          </a:prstGeom>
          <a:noFill/>
        </p:spPr>
        <p:txBody>
          <a:bodyPr lIns="360000" rIns="360000">
            <a:spAutoFit/>
          </a:bodyPr>
          <a:lstStyle/>
          <a:p>
            <a:pPr>
              <a:spcAft>
                <a:spcPts val="1200"/>
              </a:spcAft>
            </a:pPr>
            <a:r>
              <a:rPr lang="en-GB" b="1" dirty="0"/>
              <a:t>What is weight?</a:t>
            </a:r>
            <a:endParaRPr lang="en-GB" dirty="0"/>
          </a:p>
          <a:p>
            <a:pPr>
              <a:spcAft>
                <a:spcPts val="1200"/>
              </a:spcAft>
            </a:pPr>
            <a:r>
              <a:rPr lang="en-GB" dirty="0"/>
              <a:t>Unfortunately, the mass of an object is often referred to as its weight, though these are in fact different concepts and quantities. In scientific contexts, mass refers to the amount of ‘matter’ in an object, whereas weight refers to the force exerted on an object by gravity. In other words, an object with a mass of 1.0 kilogram will weigh approximately 9.81 newtons on the surface of the Earth (its mass multiplied by the gravitational field strength), since the newton is a unit of force, while the kilogram is a unit of mass.</a:t>
            </a: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92070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9459" name="Rectangle 3"/>
          <p:cNvSpPr>
            <a:spLocks noGrp="1" noChangeArrowheads="1"/>
          </p:cNvSpPr>
          <p:nvPr>
            <p:ph type="body" idx="1"/>
          </p:nvPr>
        </p:nvSpPr>
        <p:spPr>
          <a:xfrm>
            <a:off x="0" y="1474788"/>
            <a:ext cx="9144000" cy="5383212"/>
          </a:xfrm>
        </p:spPr>
        <p:txBody>
          <a:bodyPr lIns="360000" rIns="360000" anchor="ctr" anchorCtr="1"/>
          <a:lstStyle/>
          <a:p>
            <a:pPr algn="ctr" eaLnBrk="1" hangingPunct="1">
              <a:lnSpc>
                <a:spcPct val="80000"/>
              </a:lnSpc>
              <a:spcBef>
                <a:spcPct val="0"/>
              </a:spcBef>
              <a:buFontTx/>
              <a:buNone/>
            </a:pPr>
            <a:r>
              <a:rPr lang="en-GB" altLang="en-US" sz="4400" b="1" dirty="0">
                <a:solidFill>
                  <a:schemeClr val="bg1"/>
                </a:solidFill>
              </a:rPr>
              <a:t>The End</a:t>
            </a:r>
            <a:endParaRPr lang="en-GB" altLang="en-US" sz="4400" dirty="0"/>
          </a:p>
        </p:txBody>
      </p:sp>
      <p:sp>
        <p:nvSpPr>
          <p:cNvPr id="1946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1485</TotalTime>
  <Words>206</Words>
  <Application>Microsoft Office PowerPoint</Application>
  <PresentationFormat>On-screen Show (4:3)</PresentationFormat>
  <Paragraphs>20</Paragraphs>
  <Slides>5</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5</vt:i4>
      </vt:variant>
    </vt:vector>
  </HeadingPairs>
  <TitlesOfParts>
    <vt:vector size="8" baseType="lpstr">
      <vt:lpstr>Arial</vt:lpstr>
      <vt:lpstr>Custom Design</vt:lpstr>
      <vt:lpstr>Default Design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264</cp:revision>
  <dcterms:created xsi:type="dcterms:W3CDTF">2010-05-25T15:15:29Z</dcterms:created>
  <dcterms:modified xsi:type="dcterms:W3CDTF">2017-10-05T16:07:27Z</dcterms:modified>
</cp:coreProperties>
</file>