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9"/>
  </p:notesMasterIdLst>
  <p:sldIdLst>
    <p:sldId id="269" r:id="rId3"/>
    <p:sldId id="290" r:id="rId4"/>
    <p:sldId id="294" r:id="rId5"/>
    <p:sldId id="303" r:id="rId6"/>
    <p:sldId id="304" r:id="rId7"/>
    <p:sldId id="305" r:id="rId8"/>
    <p:sldId id="306" r:id="rId9"/>
    <p:sldId id="307" r:id="rId10"/>
    <p:sldId id="314" r:id="rId11"/>
    <p:sldId id="308" r:id="rId12"/>
    <p:sldId id="309" r:id="rId13"/>
    <p:sldId id="310" r:id="rId14"/>
    <p:sldId id="311" r:id="rId15"/>
    <p:sldId id="312" r:id="rId16"/>
    <p:sldId id="313" r:id="rId17"/>
    <p:sldId id="277" r:id="rId18"/>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snapToGrid="0">
      <p:cViewPr varScale="1">
        <p:scale>
          <a:sx n="68" d="100"/>
          <a:sy n="68" d="100"/>
        </p:scale>
        <p:origin x="5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6F3F5EE3-501F-4903-941B-99BBDC08E435}"/>
    <pc:docChg chg="modSld">
      <pc:chgData name="Chris Goodings" userId="ef861c51-cc0d-478f-a8d6-c139c1588bf2" providerId="ADAL" clId="{6F3F5EE3-501F-4903-941B-99BBDC08E435}" dt="2019-10-17T13:15:06.783" v="14" actId="20577"/>
      <pc:docMkLst>
        <pc:docMk/>
      </pc:docMkLst>
      <pc:sldChg chg="modSp">
        <pc:chgData name="Chris Goodings" userId="ef861c51-cc0d-478f-a8d6-c139c1588bf2" providerId="ADAL" clId="{6F3F5EE3-501F-4903-941B-99BBDC08E435}" dt="2019-10-17T13:15:06.783" v="14" actId="20577"/>
        <pc:sldMkLst>
          <pc:docMk/>
          <pc:sldMk cId="0" sldId="306"/>
        </pc:sldMkLst>
        <pc:spChg chg="mod">
          <ac:chgData name="Chris Goodings" userId="ef861c51-cc0d-478f-a8d6-c139c1588bf2" providerId="ADAL" clId="{6F3F5EE3-501F-4903-941B-99BBDC08E435}" dt="2019-10-17T13:14:35.066" v="1" actId="20577"/>
          <ac:spMkLst>
            <pc:docMk/>
            <pc:sldMk cId="0" sldId="306"/>
            <ac:spMk id="6" creationId="{00000000-0000-0000-0000-000000000000}"/>
          </ac:spMkLst>
        </pc:spChg>
        <pc:graphicFrameChg chg="modGraphic">
          <ac:chgData name="Chris Goodings" userId="ef861c51-cc0d-478f-a8d6-c139c1588bf2" providerId="ADAL" clId="{6F3F5EE3-501F-4903-941B-99BBDC08E435}" dt="2019-10-17T13:14:40.159" v="3" actId="20577"/>
          <ac:graphicFrameMkLst>
            <pc:docMk/>
            <pc:sldMk cId="0" sldId="306"/>
            <ac:graphicFrameMk id="22" creationId="{00000000-0000-0000-0000-000000000000}"/>
          </ac:graphicFrameMkLst>
        </pc:graphicFrameChg>
        <pc:graphicFrameChg chg="modGraphic">
          <ac:chgData name="Chris Goodings" userId="ef861c51-cc0d-478f-a8d6-c139c1588bf2" providerId="ADAL" clId="{6F3F5EE3-501F-4903-941B-99BBDC08E435}" dt="2019-10-17T13:15:06.783" v="14" actId="20577"/>
          <ac:graphicFrameMkLst>
            <pc:docMk/>
            <pc:sldMk cId="0" sldId="306"/>
            <ac:graphicFrameMk id="2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F72B473-A95A-45CE-938B-729FD3CC45BF}" type="slidenum">
              <a:rPr lang="en-GB"/>
              <a:pPr>
                <a:defRPr/>
              </a:pPr>
              <a:t>‹#›</a:t>
            </a:fld>
            <a:endParaRPr lang="en-GB"/>
          </a:p>
        </p:txBody>
      </p:sp>
    </p:spTree>
    <p:extLst>
      <p:ext uri="{BB962C8B-B14F-4D97-AF65-F5344CB8AC3E}">
        <p14:creationId xmlns:p14="http://schemas.microsoft.com/office/powerpoint/2010/main" val="783046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39E5C9A-CC29-4092-98CB-937B5B9F9E96}" type="slidenum">
              <a:rPr lang="en-GB"/>
              <a:pPr>
                <a:defRPr/>
              </a:pPr>
              <a:t>‹#›</a:t>
            </a:fld>
            <a:endParaRPr lang="en-GB"/>
          </a:p>
        </p:txBody>
      </p:sp>
    </p:spTree>
    <p:extLst>
      <p:ext uri="{BB962C8B-B14F-4D97-AF65-F5344CB8AC3E}">
        <p14:creationId xmlns:p14="http://schemas.microsoft.com/office/powerpoint/2010/main" val="161938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45D3DC5-8418-4506-A7BA-933829C954C5}" type="slidenum">
              <a:rPr lang="en-GB"/>
              <a:pPr>
                <a:defRPr/>
              </a:pPr>
              <a:t>‹#›</a:t>
            </a:fld>
            <a:endParaRPr lang="en-GB"/>
          </a:p>
        </p:txBody>
      </p:sp>
    </p:spTree>
    <p:extLst>
      <p:ext uri="{BB962C8B-B14F-4D97-AF65-F5344CB8AC3E}">
        <p14:creationId xmlns:p14="http://schemas.microsoft.com/office/powerpoint/2010/main" val="276065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99A825D-C793-4994-8B84-AB630BD873F5}" type="slidenum">
              <a:rPr lang="en-GB"/>
              <a:pPr>
                <a:defRPr/>
              </a:pPr>
              <a:t>‹#›</a:t>
            </a:fld>
            <a:endParaRPr lang="en-GB"/>
          </a:p>
        </p:txBody>
      </p:sp>
    </p:spTree>
    <p:extLst>
      <p:ext uri="{BB962C8B-B14F-4D97-AF65-F5344CB8AC3E}">
        <p14:creationId xmlns:p14="http://schemas.microsoft.com/office/powerpoint/2010/main" val="180948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4DF2C6E9-B049-4AFC-B12B-1C363E6B0786}" type="slidenum">
              <a:rPr lang="en-GB"/>
              <a:pPr>
                <a:defRPr/>
              </a:pPr>
              <a:t>‹#›</a:t>
            </a:fld>
            <a:endParaRPr lang="en-GB"/>
          </a:p>
        </p:txBody>
      </p:sp>
    </p:spTree>
    <p:extLst>
      <p:ext uri="{BB962C8B-B14F-4D97-AF65-F5344CB8AC3E}">
        <p14:creationId xmlns:p14="http://schemas.microsoft.com/office/powerpoint/2010/main" val="4120091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1CC0EE2-6780-414A-B535-D644B7B55F72}" type="slidenum">
              <a:rPr lang="en-GB"/>
              <a:pPr>
                <a:defRPr/>
              </a:pPr>
              <a:t>‹#›</a:t>
            </a:fld>
            <a:endParaRPr lang="en-GB"/>
          </a:p>
        </p:txBody>
      </p:sp>
    </p:spTree>
    <p:extLst>
      <p:ext uri="{BB962C8B-B14F-4D97-AF65-F5344CB8AC3E}">
        <p14:creationId xmlns:p14="http://schemas.microsoft.com/office/powerpoint/2010/main" val="373522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678D83F-39FD-4AB3-927F-BE959B9A3144}" type="slidenum">
              <a:rPr lang="en-GB"/>
              <a:pPr>
                <a:defRPr/>
              </a:pPr>
              <a:t>‹#›</a:t>
            </a:fld>
            <a:endParaRPr lang="en-GB"/>
          </a:p>
        </p:txBody>
      </p:sp>
    </p:spTree>
    <p:extLst>
      <p:ext uri="{BB962C8B-B14F-4D97-AF65-F5344CB8AC3E}">
        <p14:creationId xmlns:p14="http://schemas.microsoft.com/office/powerpoint/2010/main" val="3118063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349D7E7-F1A9-4485-821A-2BF9820C1C73}" type="slidenum">
              <a:rPr lang="en-GB"/>
              <a:pPr>
                <a:defRPr/>
              </a:pPr>
              <a:t>‹#›</a:t>
            </a:fld>
            <a:endParaRPr lang="en-GB"/>
          </a:p>
        </p:txBody>
      </p:sp>
    </p:spTree>
    <p:extLst>
      <p:ext uri="{BB962C8B-B14F-4D97-AF65-F5344CB8AC3E}">
        <p14:creationId xmlns:p14="http://schemas.microsoft.com/office/powerpoint/2010/main" val="289746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2A5F1D4-FF05-4E26-BF8D-650F88CE0BE8}" type="slidenum">
              <a:rPr lang="en-GB"/>
              <a:pPr>
                <a:defRPr/>
              </a:pPr>
              <a:t>‹#›</a:t>
            </a:fld>
            <a:endParaRPr lang="en-GB"/>
          </a:p>
        </p:txBody>
      </p:sp>
    </p:spTree>
    <p:extLst>
      <p:ext uri="{BB962C8B-B14F-4D97-AF65-F5344CB8AC3E}">
        <p14:creationId xmlns:p14="http://schemas.microsoft.com/office/powerpoint/2010/main" val="358752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4B87C8B-1DFD-4495-A86A-405934F976EB}" type="slidenum">
              <a:rPr lang="en-GB"/>
              <a:pPr>
                <a:defRPr/>
              </a:pPr>
              <a:t>‹#›</a:t>
            </a:fld>
            <a:endParaRPr lang="en-GB"/>
          </a:p>
        </p:txBody>
      </p:sp>
    </p:spTree>
    <p:extLst>
      <p:ext uri="{BB962C8B-B14F-4D97-AF65-F5344CB8AC3E}">
        <p14:creationId xmlns:p14="http://schemas.microsoft.com/office/powerpoint/2010/main" val="35543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171E51B-5552-4ED4-98BD-CD4D13922A64}" type="slidenum">
              <a:rPr lang="en-GB"/>
              <a:pPr>
                <a:defRPr/>
              </a:pPr>
              <a:t>‹#›</a:t>
            </a:fld>
            <a:endParaRPr lang="en-GB"/>
          </a:p>
        </p:txBody>
      </p:sp>
    </p:spTree>
    <p:extLst>
      <p:ext uri="{BB962C8B-B14F-4D97-AF65-F5344CB8AC3E}">
        <p14:creationId xmlns:p14="http://schemas.microsoft.com/office/powerpoint/2010/main" val="3360505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D52D5AB-1987-4ECA-9B5F-1FF570B6024F}" type="slidenum">
              <a:rPr lang="en-GB"/>
              <a:pPr>
                <a:defRPr/>
              </a:pPr>
              <a:t>‹#›</a:t>
            </a:fld>
            <a:endParaRPr lang="en-GB"/>
          </a:p>
        </p:txBody>
      </p:sp>
    </p:spTree>
    <p:extLst>
      <p:ext uri="{BB962C8B-B14F-4D97-AF65-F5344CB8AC3E}">
        <p14:creationId xmlns:p14="http://schemas.microsoft.com/office/powerpoint/2010/main" val="11838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1380936-AD7B-4213-97AD-D9505AF4DF58}" type="slidenum">
              <a:rPr lang="en-GB"/>
              <a:pPr>
                <a:defRPr/>
              </a:pPr>
              <a:t>‹#›</a:t>
            </a:fld>
            <a:endParaRPr lang="en-GB"/>
          </a:p>
        </p:txBody>
      </p:sp>
    </p:spTree>
    <p:extLst>
      <p:ext uri="{BB962C8B-B14F-4D97-AF65-F5344CB8AC3E}">
        <p14:creationId xmlns:p14="http://schemas.microsoft.com/office/powerpoint/2010/main" val="114274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C3C96A-02E9-424E-A607-BA28BF915AE2}" type="slidenum">
              <a:rPr lang="en-GB"/>
              <a:pPr>
                <a:defRPr/>
              </a:pPr>
              <a:t>‹#›</a:t>
            </a:fld>
            <a:endParaRPr lang="en-GB"/>
          </a:p>
        </p:txBody>
      </p:sp>
    </p:spTree>
    <p:extLst>
      <p:ext uri="{BB962C8B-B14F-4D97-AF65-F5344CB8AC3E}">
        <p14:creationId xmlns:p14="http://schemas.microsoft.com/office/powerpoint/2010/main" val="1601993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9311E1-FA60-44D8-9AE9-97404094663F}" type="slidenum">
              <a:rPr lang="en-GB"/>
              <a:pPr>
                <a:defRPr/>
              </a:pPr>
              <a:t>‹#›</a:t>
            </a:fld>
            <a:endParaRPr lang="en-GB"/>
          </a:p>
        </p:txBody>
      </p:sp>
    </p:spTree>
    <p:extLst>
      <p:ext uri="{BB962C8B-B14F-4D97-AF65-F5344CB8AC3E}">
        <p14:creationId xmlns:p14="http://schemas.microsoft.com/office/powerpoint/2010/main" val="146348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EE51341-B10E-4ECC-A5E7-68235B81ABBC}" type="slidenum">
              <a:rPr lang="en-GB"/>
              <a:pPr>
                <a:defRPr/>
              </a:pPr>
              <a:t>‹#›</a:t>
            </a:fld>
            <a:endParaRPr lang="en-GB"/>
          </a:p>
        </p:txBody>
      </p:sp>
    </p:spTree>
    <p:extLst>
      <p:ext uri="{BB962C8B-B14F-4D97-AF65-F5344CB8AC3E}">
        <p14:creationId xmlns:p14="http://schemas.microsoft.com/office/powerpoint/2010/main" val="1092356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94ACBAE-CFE3-4D28-BF82-6076D0769526}" type="slidenum">
              <a:rPr lang="en-GB"/>
              <a:pPr>
                <a:defRPr/>
              </a:pPr>
              <a:t>‹#›</a:t>
            </a:fld>
            <a:endParaRPr lang="en-GB"/>
          </a:p>
        </p:txBody>
      </p:sp>
    </p:spTree>
    <p:extLst>
      <p:ext uri="{BB962C8B-B14F-4D97-AF65-F5344CB8AC3E}">
        <p14:creationId xmlns:p14="http://schemas.microsoft.com/office/powerpoint/2010/main" val="311289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B943EA45-1CED-49E5-A54A-3D649A59BDC8}" type="slidenum">
              <a:rPr lang="en-GB"/>
              <a:pPr>
                <a:defRPr/>
              </a:pPr>
              <a:t>‹#›</a:t>
            </a:fld>
            <a:endParaRPr lang="en-GB"/>
          </a:p>
        </p:txBody>
      </p:sp>
    </p:spTree>
    <p:extLst>
      <p:ext uri="{BB962C8B-B14F-4D97-AF65-F5344CB8AC3E}">
        <p14:creationId xmlns:p14="http://schemas.microsoft.com/office/powerpoint/2010/main" val="426516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F167433-BBD9-41AF-80B3-A0B4DDEB198B}" type="slidenum">
              <a:rPr lang="en-GB"/>
              <a:pPr>
                <a:defRPr/>
              </a:pPr>
              <a:t>‹#›</a:t>
            </a:fld>
            <a:endParaRPr lang="en-GB"/>
          </a:p>
        </p:txBody>
      </p:sp>
    </p:spTree>
    <p:extLst>
      <p:ext uri="{BB962C8B-B14F-4D97-AF65-F5344CB8AC3E}">
        <p14:creationId xmlns:p14="http://schemas.microsoft.com/office/powerpoint/2010/main" val="12651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A0E0231-B53D-464D-B2D5-60608491E4B6}" type="slidenum">
              <a:rPr lang="en-GB"/>
              <a:pPr>
                <a:defRPr/>
              </a:pPr>
              <a:t>‹#›</a:t>
            </a:fld>
            <a:endParaRPr lang="en-GB"/>
          </a:p>
        </p:txBody>
      </p:sp>
    </p:spTree>
    <p:extLst>
      <p:ext uri="{BB962C8B-B14F-4D97-AF65-F5344CB8AC3E}">
        <p14:creationId xmlns:p14="http://schemas.microsoft.com/office/powerpoint/2010/main" val="101786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72FC460-6E5D-4EEE-ABCE-48B741C7A0E7}" type="slidenum">
              <a:rPr lang="en-GB"/>
              <a:pPr>
                <a:defRPr/>
              </a:pPr>
              <a:t>‹#›</a:t>
            </a:fld>
            <a:endParaRPr lang="en-GB"/>
          </a:p>
        </p:txBody>
      </p:sp>
    </p:spTree>
    <p:extLst>
      <p:ext uri="{BB962C8B-B14F-4D97-AF65-F5344CB8AC3E}">
        <p14:creationId xmlns:p14="http://schemas.microsoft.com/office/powerpoint/2010/main" val="312585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90C2627E-EBC4-4616-846D-4D22BE8FE0E4}" type="slidenum">
              <a:rPr lang="en-GB"/>
              <a:pPr>
                <a:defRPr/>
              </a:pPr>
              <a:t>‹#›</a:t>
            </a:fld>
            <a:endParaRPr lang="en-GB"/>
          </a:p>
        </p:txBody>
      </p:sp>
    </p:spTree>
    <p:extLst>
      <p:ext uri="{BB962C8B-B14F-4D97-AF65-F5344CB8AC3E}">
        <p14:creationId xmlns:p14="http://schemas.microsoft.com/office/powerpoint/2010/main" val="32092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DB70750-221D-47D6-BCA7-8BD5243FA468}" type="slidenum">
              <a:rPr lang="en-GB"/>
              <a:pPr>
                <a:defRPr/>
              </a:pPr>
              <a:t>‹#›</a:t>
            </a:fld>
            <a:endParaRPr lang="en-GB"/>
          </a:p>
        </p:txBody>
      </p:sp>
    </p:spTree>
    <p:extLst>
      <p:ext uri="{BB962C8B-B14F-4D97-AF65-F5344CB8AC3E}">
        <p14:creationId xmlns:p14="http://schemas.microsoft.com/office/powerpoint/2010/main" val="13202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A900A2-1207-41B4-8C87-19B048A195F0}" type="slidenum">
              <a:rPr lang="en-GB"/>
              <a:pPr>
                <a:defRPr/>
              </a:pPr>
              <a:t>‹#›</a:t>
            </a:fld>
            <a:endParaRPr lang="en-GB"/>
          </a:p>
        </p:txBody>
      </p:sp>
    </p:spTree>
    <p:extLst>
      <p:ext uri="{BB962C8B-B14F-4D97-AF65-F5344CB8AC3E}">
        <p14:creationId xmlns:p14="http://schemas.microsoft.com/office/powerpoint/2010/main" val="199111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042FEE1-877C-4258-B054-F21E0BDD1B29}" type="slidenum">
              <a:rPr lang="en-GB"/>
              <a:pPr>
                <a:defRPr/>
              </a:pPr>
              <a:t>‹#›</a:t>
            </a:fld>
            <a:endParaRPr lang="en-GB"/>
          </a:p>
        </p:txBody>
      </p:sp>
    </p:spTree>
    <p:extLst>
      <p:ext uri="{BB962C8B-B14F-4D97-AF65-F5344CB8AC3E}">
        <p14:creationId xmlns:p14="http://schemas.microsoft.com/office/powerpoint/2010/main" val="223317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555E2197-DA16-498A-A847-A059C942DC05}"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B68A5464-9950-4ECE-88A8-172A3D826279}"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Basic mechanics</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0" y="1673225"/>
            <a:ext cx="9144000" cy="2031325"/>
          </a:xfrm>
          <a:prstGeom prst="rect">
            <a:avLst/>
          </a:prstGeom>
          <a:noFill/>
        </p:spPr>
        <p:txBody>
          <a:bodyPr>
            <a:spAutoFit/>
          </a:bodyPr>
          <a:lstStyle/>
          <a:p>
            <a:pPr>
              <a:spcAft>
                <a:spcPts val="1200"/>
              </a:spcAft>
              <a:defRPr/>
            </a:pPr>
            <a:r>
              <a:rPr lang="en-GB" sz="3200" b="1" dirty="0">
                <a:solidFill>
                  <a:schemeClr val="accent4"/>
                </a:solidFill>
                <a:cs typeface="+mn-cs"/>
              </a:rPr>
              <a:t>Efficiency</a:t>
            </a:r>
            <a:endParaRPr lang="en-GB" sz="3200" dirty="0">
              <a:solidFill>
                <a:schemeClr val="accent4"/>
              </a:solidFill>
              <a:cs typeface="+mn-cs"/>
            </a:endParaRPr>
          </a:p>
          <a:p>
            <a:pPr>
              <a:spcAft>
                <a:spcPts val="1200"/>
              </a:spcAft>
              <a:defRPr/>
            </a:pPr>
            <a:r>
              <a:rPr lang="en-GB" sz="2800" dirty="0">
                <a:solidFill>
                  <a:schemeClr val="accent4"/>
                </a:solidFill>
                <a:cs typeface="+mn-cs"/>
              </a:rPr>
              <a:t>The efficiency of a system can be defined as the ratio of output power to input power and is usually expressed as a percentage.</a:t>
            </a:r>
          </a:p>
        </p:txBody>
      </p:sp>
      <p:sp>
        <p:nvSpPr>
          <p:cNvPr id="133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1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33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43013"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7913" y="4348163"/>
            <a:ext cx="18764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7063" y="4348163"/>
            <a:ext cx="46831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52850" y="4349750"/>
            <a:ext cx="39862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1463" y="5357813"/>
            <a:ext cx="1441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9763" y="5372100"/>
            <a:ext cx="469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52850" y="5399088"/>
            <a:ext cx="43894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TextBox 21"/>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3333"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20638" y="1338263"/>
            <a:ext cx="9144000" cy="1630362"/>
          </a:xfrm>
          <a:prstGeom prst="rect">
            <a:avLst/>
          </a:prstGeom>
        </p:spPr>
        <p:txBody>
          <a:bodyPr>
            <a:spAutoFit/>
          </a:bodyPr>
          <a:lstStyle/>
          <a:p>
            <a:pPr>
              <a:defRPr/>
            </a:pPr>
            <a:r>
              <a:rPr lang="en-GB" b="1" dirty="0">
                <a:solidFill>
                  <a:schemeClr val="accent4"/>
                </a:solidFill>
                <a:cs typeface="+mn-cs"/>
              </a:rPr>
              <a:t>EXAMPLE 4. </a:t>
            </a:r>
            <a:r>
              <a:rPr lang="en-GB" dirty="0">
                <a:solidFill>
                  <a:schemeClr val="accent4"/>
                </a:solidFill>
                <a:cs typeface="+mn-cs"/>
              </a:rPr>
              <a:t>A motor produces 100 watts output power and is:</a:t>
            </a:r>
          </a:p>
          <a:p>
            <a:pPr marL="457200" indent="-457200" hangingPunct="0">
              <a:buFont typeface="+mj-lt"/>
              <a:buAutoNum type="alphaLcParenR"/>
              <a:defRPr/>
            </a:pPr>
            <a:r>
              <a:rPr lang="en-GB" dirty="0">
                <a:solidFill>
                  <a:schemeClr val="accent4"/>
                </a:solidFill>
                <a:cs typeface="+mn-cs"/>
              </a:rPr>
              <a:t>50% efficient</a:t>
            </a:r>
          </a:p>
          <a:p>
            <a:pPr marL="457200" indent="-457200" hangingPunct="0">
              <a:buFont typeface="+mj-lt"/>
              <a:buAutoNum type="alphaLcParenR"/>
              <a:defRPr/>
            </a:pPr>
            <a:r>
              <a:rPr lang="en-GB" dirty="0">
                <a:solidFill>
                  <a:schemeClr val="accent4"/>
                </a:solidFill>
                <a:cs typeface="+mn-cs"/>
              </a:rPr>
              <a:t>70% efficient.</a:t>
            </a:r>
          </a:p>
          <a:p>
            <a:pPr>
              <a:defRPr/>
            </a:pPr>
            <a:r>
              <a:rPr lang="en-GB" dirty="0">
                <a:solidFill>
                  <a:schemeClr val="accent4"/>
                </a:solidFill>
                <a:cs typeface="+mn-cs"/>
              </a:rPr>
              <a:t>Calculate its input power in each case.</a:t>
            </a:r>
          </a:p>
          <a:p>
            <a:pPr>
              <a:defRPr/>
            </a:pPr>
            <a:endParaRPr lang="en-GB" dirty="0">
              <a:solidFill>
                <a:srgbClr val="0000FF"/>
              </a:solidFill>
              <a:cs typeface="+mn-cs"/>
            </a:endParaRPr>
          </a:p>
        </p:txBody>
      </p:sp>
      <p:graphicFrame>
        <p:nvGraphicFramePr>
          <p:cNvPr id="10" name="Table 9"/>
          <p:cNvGraphicFramePr>
            <a:graphicFrameLocks noGrp="1"/>
          </p:cNvGraphicFramePr>
          <p:nvPr/>
        </p:nvGraphicFramePr>
        <p:xfrm>
          <a:off x="17463" y="3162300"/>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8">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nvGraphicFramePr>
        <p:xfrm>
          <a:off x="17463" y="5907088"/>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1" u="none" baseline="0" dirty="0">
                          <a:solidFill>
                            <a:srgbClr val="FF0000"/>
                          </a:solidFill>
                          <a:latin typeface="Cambria Math" pitchFamily="18" charset="0"/>
                          <a:ea typeface="Cambria Math" pitchFamily="18" charset="0"/>
                        </a:rPr>
                        <a:t>200 watts</a:t>
                      </a:r>
                      <a:endParaRPr lang="en-GB" sz="2400" b="1"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9" name="Picture 8" descr="01 mechanics - 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9063" y="2154238"/>
            <a:ext cx="19510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463" y="4037013"/>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8">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17463" y="4886325"/>
          <a:ext cx="9109077"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727396">
                  <a:extLst>
                    <a:ext uri="{9D8B030D-6E8A-4147-A177-3AD203B41FA5}">
                      <a16:colId xmlns:a16="http://schemas.microsoft.com/office/drawing/2014/main" val="20003"/>
                    </a:ext>
                  </a:extLst>
                </a:gridCol>
                <a:gridCol w="3521343">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a)</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50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4369" name="TextBox 12"/>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4370"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graphicFrame>
        <p:nvGraphicFramePr>
          <p:cNvPr id="25" name="Table 24"/>
          <p:cNvGraphicFramePr>
            <a:graphicFrameLocks noGrp="1"/>
          </p:cNvGraphicFramePr>
          <p:nvPr/>
        </p:nvGraphicFramePr>
        <p:xfrm>
          <a:off x="17463" y="4349750"/>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1" u="none" baseline="0" dirty="0">
                          <a:solidFill>
                            <a:srgbClr val="FF0000"/>
                          </a:solidFill>
                          <a:latin typeface="Cambria Math" pitchFamily="18" charset="0"/>
                          <a:ea typeface="Cambria Math" pitchFamily="18" charset="0"/>
                        </a:rPr>
                        <a:t>142.86 watts</a:t>
                      </a:r>
                      <a:endParaRPr lang="en-GB" sz="2400" b="1"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7463" y="2479675"/>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8">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17463" y="3328988"/>
          <a:ext cx="9109077"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727396">
                  <a:extLst>
                    <a:ext uri="{9D8B030D-6E8A-4147-A177-3AD203B41FA5}">
                      <a16:colId xmlns:a16="http://schemas.microsoft.com/office/drawing/2014/main" val="20003"/>
                    </a:ext>
                  </a:extLst>
                </a:gridCol>
                <a:gridCol w="3521343">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b)</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70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3" name="Picture 12" descr="01 mechanics - 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925" y="1631950"/>
            <a:ext cx="1952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TextBox 8"/>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5385"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95250" y="1193800"/>
            <a:ext cx="9144000" cy="1630363"/>
          </a:xfrm>
          <a:prstGeom prst="rect">
            <a:avLst/>
          </a:prstGeom>
        </p:spPr>
        <p:txBody>
          <a:bodyPr>
            <a:spAutoFit/>
          </a:bodyPr>
          <a:lstStyle/>
          <a:p>
            <a:pPr>
              <a:defRPr/>
            </a:pPr>
            <a:r>
              <a:rPr lang="en-GB" b="1" dirty="0">
                <a:solidFill>
                  <a:schemeClr val="accent4"/>
                </a:solidFill>
                <a:cs typeface="+mn-cs"/>
              </a:rPr>
              <a:t>EXAMPLE 5. </a:t>
            </a:r>
            <a:r>
              <a:rPr lang="en-GB" dirty="0">
                <a:solidFill>
                  <a:schemeClr val="accent4"/>
                </a:solidFill>
                <a:cs typeface="+mn-cs"/>
              </a:rPr>
              <a:t>An electric motor drives a pump that lifts 1,000 litres of water each minute to a tank 20 metres above ground level. Calculate the power that the motor must provide if the pump is only:</a:t>
            </a:r>
          </a:p>
          <a:p>
            <a:pPr marL="457200" indent="-457200" hangingPunct="0">
              <a:buFont typeface="+mj-lt"/>
              <a:buAutoNum type="alphaLcParenR"/>
              <a:defRPr/>
            </a:pPr>
            <a:r>
              <a:rPr lang="en-GB" dirty="0">
                <a:solidFill>
                  <a:schemeClr val="accent4"/>
                </a:solidFill>
                <a:cs typeface="+mn-cs"/>
              </a:rPr>
              <a:t>50% efficient</a:t>
            </a:r>
          </a:p>
          <a:p>
            <a:pPr marL="457200" indent="-457200" hangingPunct="0">
              <a:buFont typeface="+mj-lt"/>
              <a:buAutoNum type="alphaLcParenR"/>
              <a:defRPr/>
            </a:pPr>
            <a:r>
              <a:rPr lang="en-GB" dirty="0">
                <a:solidFill>
                  <a:schemeClr val="accent4"/>
                </a:solidFill>
                <a:cs typeface="+mn-cs"/>
              </a:rPr>
              <a:t>80% efficient.</a:t>
            </a:r>
          </a:p>
        </p:txBody>
      </p:sp>
      <p:graphicFrame>
        <p:nvGraphicFramePr>
          <p:cNvPr id="13" name="Table 12"/>
          <p:cNvGraphicFramePr>
            <a:graphicFrameLocks noGrp="1"/>
          </p:cNvGraphicFramePr>
          <p:nvPr>
            <p:extLst>
              <p:ext uri="{D42A27DB-BD31-4B8C-83A1-F6EECF244321}">
                <p14:modId xmlns:p14="http://schemas.microsoft.com/office/powerpoint/2010/main" val="1894834814"/>
              </p:ext>
            </p:extLst>
          </p:nvPr>
        </p:nvGraphicFramePr>
        <p:xfrm>
          <a:off x="34925" y="2711450"/>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Work</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Force × distance</a:t>
                      </a:r>
                      <a:endParaRPr lang="en-GB" sz="2400" b="0"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07844713"/>
              </p:ext>
            </p:extLst>
          </p:nvPr>
        </p:nvGraphicFramePr>
        <p:xfrm>
          <a:off x="34925" y="3109913"/>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Force</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Mass in kg × 9.81</a:t>
                      </a:r>
                      <a:endParaRPr lang="en-GB" sz="2400" b="0"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26938123"/>
              </p:ext>
            </p:extLst>
          </p:nvPr>
        </p:nvGraphicFramePr>
        <p:xfrm>
          <a:off x="34925" y="3532188"/>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1,000 × 9.81 × 20</a:t>
                      </a:r>
                      <a:endParaRPr lang="en-GB" sz="2400" b="0"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34925" y="3930650"/>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196,200Nm/minute or joules</a:t>
                      </a:r>
                      <a:endParaRPr lang="en-GB" sz="2400" b="0"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90829263"/>
              </p:ext>
            </p:extLst>
          </p:nvPr>
        </p:nvGraphicFramePr>
        <p:xfrm>
          <a:off x="34925" y="4196220"/>
          <a:ext cx="9109075" cy="658356"/>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6583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Joules</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Watts × seconds</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48003160"/>
              </p:ext>
            </p:extLst>
          </p:nvPr>
        </p:nvGraphicFramePr>
        <p:xfrm>
          <a:off x="45146" y="4681538"/>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1322487">
                  <a:extLst>
                    <a:ext uri="{9D8B030D-6E8A-4147-A177-3AD203B41FA5}">
                      <a16:colId xmlns:a16="http://schemas.microsoft.com/office/drawing/2014/main" val="20003"/>
                    </a:ext>
                  </a:extLst>
                </a:gridCol>
                <a:gridCol w="2926251">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Watts</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Joules</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seconds</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9937858"/>
              </p:ext>
            </p:extLst>
          </p:nvPr>
        </p:nvGraphicFramePr>
        <p:xfrm>
          <a:off x="34925" y="5498927"/>
          <a:ext cx="9109076" cy="951087"/>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1322487">
                  <a:extLst>
                    <a:ext uri="{9D8B030D-6E8A-4147-A177-3AD203B41FA5}">
                      <a16:colId xmlns:a16="http://schemas.microsoft.com/office/drawing/2014/main" val="20003"/>
                    </a:ext>
                  </a:extLst>
                </a:gridCol>
                <a:gridCol w="2926251">
                  <a:extLst>
                    <a:ext uri="{9D8B030D-6E8A-4147-A177-3AD203B41FA5}">
                      <a16:colId xmlns:a16="http://schemas.microsoft.com/office/drawing/2014/main" val="20004"/>
                    </a:ext>
                  </a:extLst>
                </a:gridCol>
              </a:tblGrid>
              <a:tr h="493887">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196,200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60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34925" y="6400800"/>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0" u="none" baseline="0" dirty="0">
                          <a:solidFill>
                            <a:srgbClr val="FF0000"/>
                          </a:solidFill>
                          <a:latin typeface="Cambria Math" pitchFamily="18" charset="0"/>
                          <a:ea typeface="Cambria Math" pitchFamily="18" charset="0"/>
                        </a:rPr>
                        <a:t>3,270 Watts (output power)</a:t>
                      </a:r>
                      <a:endParaRPr lang="en-GB" sz="2400" b="0"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30010" y="2916760"/>
            <a:ext cx="3316288" cy="1323975"/>
          </a:xfrm>
          <a:prstGeom prst="rect">
            <a:avLst/>
          </a:prstGeom>
          <a:noFill/>
        </p:spPr>
        <p:txBody>
          <a:bodyPr>
            <a:spAutoFit/>
          </a:bodyPr>
          <a:lstStyle/>
          <a:p>
            <a:pPr marL="457200" indent="-457200" hangingPunct="0">
              <a:buFont typeface="+mj-lt"/>
              <a:buAutoNum type="alphaLcParenR"/>
              <a:defRPr/>
            </a:pPr>
            <a:endParaRPr lang="en-GB" dirty="0">
              <a:solidFill>
                <a:srgbClr val="0000FF"/>
              </a:solidFill>
              <a:cs typeface="+mn-cs"/>
            </a:endParaRPr>
          </a:p>
          <a:p>
            <a:pPr>
              <a:defRPr/>
            </a:pPr>
            <a:r>
              <a:rPr lang="en-GB" b="1" u="sng" dirty="0">
                <a:solidFill>
                  <a:schemeClr val="accent4"/>
                </a:solidFill>
                <a:cs typeface="+mn-cs"/>
              </a:rPr>
              <a:t>NB</a:t>
            </a:r>
            <a:r>
              <a:rPr lang="en-GB" dirty="0">
                <a:solidFill>
                  <a:schemeClr val="accent4"/>
                </a:solidFill>
                <a:cs typeface="+mn-cs"/>
              </a:rPr>
              <a:t>: One litre of water weighs 1kg (1kg = 9.81N)</a:t>
            </a:r>
          </a:p>
          <a:p>
            <a:pPr>
              <a:defRPr/>
            </a:pPr>
            <a:endParaRPr lang="en-GB" dirty="0">
              <a:solidFill>
                <a:schemeClr val="accent4"/>
              </a:solidFill>
              <a:cs typeface="+mn-cs"/>
            </a:endParaRPr>
          </a:p>
        </p:txBody>
      </p:sp>
      <p:sp>
        <p:nvSpPr>
          <p:cNvPr id="16429" name="TextBox 21"/>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6430"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graphicFrame>
        <p:nvGraphicFramePr>
          <p:cNvPr id="22" name="Table 21"/>
          <p:cNvGraphicFramePr>
            <a:graphicFrameLocks noGrp="1"/>
          </p:cNvGraphicFramePr>
          <p:nvPr/>
        </p:nvGraphicFramePr>
        <p:xfrm>
          <a:off x="-136525" y="1604963"/>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8">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610814813"/>
              </p:ext>
            </p:extLst>
          </p:nvPr>
        </p:nvGraphicFramePr>
        <p:xfrm>
          <a:off x="-187890" y="5019675"/>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1" u="none" baseline="0" dirty="0">
                          <a:solidFill>
                            <a:srgbClr val="FF0000"/>
                          </a:solidFill>
                          <a:latin typeface="Cambria Math" pitchFamily="18" charset="0"/>
                          <a:ea typeface="Cambria Math" pitchFamily="18" charset="0"/>
                        </a:rPr>
                        <a:t>6,540 watts</a:t>
                      </a:r>
                      <a:endParaRPr lang="en-GB" sz="2400" b="1"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150813" y="2590800"/>
          <a:ext cx="9109077"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9">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493705276"/>
              </p:ext>
            </p:extLst>
          </p:nvPr>
        </p:nvGraphicFramePr>
        <p:xfrm>
          <a:off x="-338203" y="3973861"/>
          <a:ext cx="9839325" cy="914400"/>
        </p:xfrm>
        <a:graphic>
          <a:graphicData uri="http://schemas.openxmlformats.org/drawingml/2006/table">
            <a:tbl>
              <a:tblPr firstRow="1" bandRow="1">
                <a:tableStyleId>{5C22544A-7EE6-4342-B048-85BDC9FD1C3A}</a:tableStyleId>
              </a:tblPr>
              <a:tblGrid>
                <a:gridCol w="2243166">
                  <a:extLst>
                    <a:ext uri="{9D8B030D-6E8A-4147-A177-3AD203B41FA5}">
                      <a16:colId xmlns:a16="http://schemas.microsoft.com/office/drawing/2014/main" val="20000"/>
                    </a:ext>
                  </a:extLst>
                </a:gridCol>
                <a:gridCol w="2243166">
                  <a:extLst>
                    <a:ext uri="{9D8B030D-6E8A-4147-A177-3AD203B41FA5}">
                      <a16:colId xmlns:a16="http://schemas.microsoft.com/office/drawing/2014/main" val="20001"/>
                    </a:ext>
                  </a:extLst>
                </a:gridCol>
                <a:gridCol w="519140">
                  <a:extLst>
                    <a:ext uri="{9D8B030D-6E8A-4147-A177-3AD203B41FA5}">
                      <a16:colId xmlns:a16="http://schemas.microsoft.com/office/drawing/2014/main" val="20002"/>
                    </a:ext>
                  </a:extLst>
                </a:gridCol>
                <a:gridCol w="926236">
                  <a:extLst>
                    <a:ext uri="{9D8B030D-6E8A-4147-A177-3AD203B41FA5}">
                      <a16:colId xmlns:a16="http://schemas.microsoft.com/office/drawing/2014/main" val="20003"/>
                    </a:ext>
                  </a:extLst>
                </a:gridCol>
                <a:gridCol w="3907617">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          a)</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3,270</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50</a:t>
                      </a:r>
                    </a:p>
                  </a:txBody>
                  <a:tcPr marL="91433" marR="9143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7439" name="TextBox 8"/>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7440"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graphicFrame>
        <p:nvGraphicFramePr>
          <p:cNvPr id="23" name="Table 22"/>
          <p:cNvGraphicFramePr>
            <a:graphicFrameLocks noGrp="1"/>
          </p:cNvGraphicFramePr>
          <p:nvPr/>
        </p:nvGraphicFramePr>
        <p:xfrm>
          <a:off x="0" y="4802188"/>
          <a:ext cx="9109075" cy="457200"/>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21602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400" b="1" u="none" baseline="0" dirty="0">
                          <a:solidFill>
                            <a:srgbClr val="FF0000"/>
                          </a:solidFill>
                          <a:latin typeface="Cambria Math" pitchFamily="18" charset="0"/>
                          <a:ea typeface="Cambria Math" pitchFamily="18" charset="0"/>
                        </a:rPr>
                        <a:t>4,087.5 watts</a:t>
                      </a:r>
                      <a:endParaRPr lang="en-GB" sz="2400" b="1" u="none" baseline="3000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0" y="1990725"/>
          <a:ext cx="9109076" cy="914400"/>
        </p:xfrm>
        <a:graphic>
          <a:graphicData uri="http://schemas.openxmlformats.org/drawingml/2006/table">
            <a:tbl>
              <a:tblPr firstRow="1" bandRow="1">
                <a:tableStyleId>{5C22544A-7EE6-4342-B048-85BDC9FD1C3A}</a:tableStyleId>
              </a:tblPr>
              <a:tblGrid>
                <a:gridCol w="2178125">
                  <a:extLst>
                    <a:ext uri="{9D8B030D-6E8A-4147-A177-3AD203B41FA5}">
                      <a16:colId xmlns:a16="http://schemas.microsoft.com/office/drawing/2014/main" val="20000"/>
                    </a:ext>
                  </a:extLst>
                </a:gridCol>
                <a:gridCol w="2178125">
                  <a:extLst>
                    <a:ext uri="{9D8B030D-6E8A-4147-A177-3AD203B41FA5}">
                      <a16:colId xmlns:a16="http://schemas.microsoft.com/office/drawing/2014/main" val="20001"/>
                    </a:ext>
                  </a:extLst>
                </a:gridCol>
                <a:gridCol w="504088">
                  <a:extLst>
                    <a:ext uri="{9D8B030D-6E8A-4147-A177-3AD203B41FA5}">
                      <a16:colId xmlns:a16="http://schemas.microsoft.com/office/drawing/2014/main" val="20002"/>
                    </a:ext>
                  </a:extLst>
                </a:gridCol>
                <a:gridCol w="2078608">
                  <a:extLst>
                    <a:ext uri="{9D8B030D-6E8A-4147-A177-3AD203B41FA5}">
                      <a16:colId xmlns:a16="http://schemas.microsoft.com/office/drawing/2014/main" val="20003"/>
                    </a:ext>
                  </a:extLst>
                </a:gridCol>
                <a:gridCol w="2170130">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400" b="0" u="none" baseline="0" dirty="0">
                        <a:solidFill>
                          <a:srgbClr val="FF0000"/>
                        </a:solidFill>
                        <a:latin typeface="Cambria Math" pitchFamily="18" charset="0"/>
                        <a:ea typeface="Cambria Math" pitchFamily="18" charset="0"/>
                      </a:endParaRP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dirty="0">
                          <a:solidFill>
                            <a:srgbClr val="FF0000"/>
                          </a:solidFill>
                          <a:latin typeface="Cambria Math" pitchFamily="18" charset="0"/>
                          <a:ea typeface="Cambria Math" pitchFamily="18" charset="0"/>
                        </a:rPr>
                        <a:t>Output power</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Efficiency</a:t>
                      </a:r>
                    </a:p>
                  </a:txBody>
                  <a:tcPr marL="91446" marR="9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nvGraphicFramePr>
        <p:xfrm>
          <a:off x="0" y="3425825"/>
          <a:ext cx="10126663" cy="914400"/>
        </p:xfrm>
        <a:graphic>
          <a:graphicData uri="http://schemas.openxmlformats.org/drawingml/2006/table">
            <a:tbl>
              <a:tblPr firstRow="1" bandRow="1">
                <a:tableStyleId>{5C22544A-7EE6-4342-B048-85BDC9FD1C3A}</a:tableStyleId>
              </a:tblPr>
              <a:tblGrid>
                <a:gridCol w="2241430">
                  <a:extLst>
                    <a:ext uri="{9D8B030D-6E8A-4147-A177-3AD203B41FA5}">
                      <a16:colId xmlns:a16="http://schemas.microsoft.com/office/drawing/2014/main" val="20000"/>
                    </a:ext>
                  </a:extLst>
                </a:gridCol>
                <a:gridCol w="2241430">
                  <a:extLst>
                    <a:ext uri="{9D8B030D-6E8A-4147-A177-3AD203B41FA5}">
                      <a16:colId xmlns:a16="http://schemas.microsoft.com/office/drawing/2014/main" val="20001"/>
                    </a:ext>
                  </a:extLst>
                </a:gridCol>
                <a:gridCol w="518738">
                  <a:extLst>
                    <a:ext uri="{9D8B030D-6E8A-4147-A177-3AD203B41FA5}">
                      <a16:colId xmlns:a16="http://schemas.microsoft.com/office/drawing/2014/main" val="20002"/>
                    </a:ext>
                  </a:extLst>
                </a:gridCol>
                <a:gridCol w="925519">
                  <a:extLst>
                    <a:ext uri="{9D8B030D-6E8A-4147-A177-3AD203B41FA5}">
                      <a16:colId xmlns:a16="http://schemas.microsoft.com/office/drawing/2014/main" val="20003"/>
                    </a:ext>
                  </a:extLst>
                </a:gridCol>
                <a:gridCol w="4199546">
                  <a:extLst>
                    <a:ext uri="{9D8B030D-6E8A-4147-A177-3AD203B41FA5}">
                      <a16:colId xmlns:a16="http://schemas.microsoft.com/office/drawing/2014/main" val="20004"/>
                    </a:ext>
                  </a:extLst>
                </a:gridCol>
              </a:tblGrid>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Input power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400" b="0" u="none" dirty="0">
                          <a:solidFill>
                            <a:srgbClr val="FF0000"/>
                          </a:solidFill>
                          <a:latin typeface="Cambria Math" pitchFamily="18" charset="0"/>
                          <a:ea typeface="Cambria Math" pitchFamily="18"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b="0" u="none" baseline="0">
                          <a:solidFill>
                            <a:srgbClr val="FF0000"/>
                          </a:solidFill>
                          <a:latin typeface="Cambria Math" pitchFamily="18" charset="0"/>
                          <a:ea typeface="Cambria Math" pitchFamily="18" charset="0"/>
                        </a:rPr>
                        <a:t>3,270</a:t>
                      </a:r>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GB" sz="2400" b="0" u="none" baseline="0" dirty="0">
                          <a:solidFill>
                            <a:srgbClr val="FF0000"/>
                          </a:solidFill>
                          <a:latin typeface="Cambria Math" pitchFamily="18" charset="0"/>
                          <a:ea typeface="Cambria Math" pitchFamily="18" charset="0"/>
                        </a:rPr>
                        <a:t>× 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0" u="none" baseline="0" dirty="0">
                          <a:solidFill>
                            <a:srgbClr val="FF0000"/>
                          </a:solidFill>
                          <a:latin typeface="Cambria Math" pitchFamily="18" charset="0"/>
                          <a:ea typeface="Cambria Math" pitchFamily="18" charset="0"/>
                        </a:rPr>
                        <a:t>80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endParaRPr lang="en-GB" sz="2400" b="0" u="none" baseline="0" dirty="0">
                        <a:solidFill>
                          <a:srgbClr val="FF0000"/>
                        </a:solidFill>
                        <a:latin typeface="Cambria Math"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455" name="TextBox 7"/>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8456"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9459" name="Rectangle 3"/>
          <p:cNvSpPr>
            <a:spLocks noGrp="1" noChangeArrowheads="1"/>
          </p:cNvSpPr>
          <p:nvPr>
            <p:ph type="body" idx="1"/>
          </p:nvPr>
        </p:nvSpPr>
        <p:spPr>
          <a:xfrm>
            <a:off x="0" y="1474788"/>
            <a:ext cx="9144000" cy="5383212"/>
          </a:xfrm>
        </p:spPr>
        <p:txBody>
          <a:bodyPr lIns="360000" rIns="360000" anchor="ctr" anchorCtr="1"/>
          <a:lstStyle/>
          <a:p>
            <a:pPr algn="ctr" eaLnBrk="1" hangingPunct="1">
              <a:lnSpc>
                <a:spcPct val="80000"/>
              </a:lnSpc>
              <a:spcBef>
                <a:spcPct val="0"/>
              </a:spcBef>
              <a:buFontTx/>
              <a:buNone/>
            </a:pPr>
            <a:r>
              <a:rPr lang="en-GB" altLang="en-US" sz="4400" b="1" dirty="0">
                <a:solidFill>
                  <a:schemeClr val="bg1"/>
                </a:solidFill>
              </a:rPr>
              <a:t>The End</a:t>
            </a:r>
            <a:endParaRPr lang="en-GB" altLang="en-US" sz="4400" dirty="0"/>
          </a:p>
        </p:txBody>
      </p:sp>
      <p:sp>
        <p:nvSpPr>
          <p:cNvPr id="1946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7" name="TextBox 6"/>
          <p:cNvSpPr txBox="1"/>
          <p:nvPr/>
        </p:nvSpPr>
        <p:spPr>
          <a:xfrm>
            <a:off x="0" y="1541463"/>
            <a:ext cx="9144000" cy="3770312"/>
          </a:xfrm>
          <a:prstGeom prst="rect">
            <a:avLst/>
          </a:prstGeom>
          <a:noFill/>
        </p:spPr>
        <p:txBody>
          <a:bodyPr>
            <a:spAutoFit/>
          </a:bodyPr>
          <a:lstStyle/>
          <a:p>
            <a:pPr>
              <a:defRPr/>
            </a:pPr>
            <a:r>
              <a:rPr lang="en-GB" sz="2800" b="1" dirty="0">
                <a:solidFill>
                  <a:schemeClr val="accent4"/>
                </a:solidFill>
                <a:cs typeface="+mn-cs"/>
              </a:rPr>
              <a:t>Mass</a:t>
            </a:r>
            <a:endParaRPr lang="en-GB" sz="2800" dirty="0">
              <a:solidFill>
                <a:schemeClr val="accent4"/>
              </a:solidFill>
              <a:cs typeface="+mn-cs"/>
            </a:endParaRPr>
          </a:p>
          <a:p>
            <a:pPr>
              <a:spcAft>
                <a:spcPts val="1800"/>
              </a:spcAft>
              <a:defRPr/>
            </a:pPr>
            <a:r>
              <a:rPr lang="en-GB" sz="2800" dirty="0">
                <a:solidFill>
                  <a:schemeClr val="accent4"/>
                </a:solidFill>
                <a:cs typeface="+mn-cs"/>
              </a:rPr>
              <a:t>Mass can be defined as the amount of material in an object. The SI unit of mass is the kilogram (kg).</a:t>
            </a:r>
          </a:p>
          <a:p>
            <a:pPr>
              <a:defRPr/>
            </a:pPr>
            <a:r>
              <a:rPr lang="en-GB" sz="2800" b="1" dirty="0">
                <a:solidFill>
                  <a:schemeClr val="accent4"/>
                </a:solidFill>
                <a:cs typeface="+mn-cs"/>
              </a:rPr>
              <a:t>Acceleration</a:t>
            </a:r>
            <a:endParaRPr lang="en-GB" sz="2800" dirty="0">
              <a:solidFill>
                <a:schemeClr val="accent4"/>
              </a:solidFill>
              <a:cs typeface="+mn-cs"/>
            </a:endParaRPr>
          </a:p>
          <a:p>
            <a:pPr>
              <a:defRPr/>
            </a:pPr>
            <a:r>
              <a:rPr lang="en-GB" sz="2800" dirty="0">
                <a:solidFill>
                  <a:schemeClr val="accent4"/>
                </a:solidFill>
                <a:cs typeface="+mn-cs"/>
              </a:rPr>
              <a:t>When an aircraft takes off, it starts from rest and increases its velocity until it can fly. This change in velocity is called acceleration. Acceleration is the change in velocity with time.</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graphicFrame>
        <p:nvGraphicFramePr>
          <p:cNvPr id="15" name="Table 14"/>
          <p:cNvGraphicFramePr>
            <a:graphicFrameLocks noGrp="1"/>
          </p:cNvGraphicFramePr>
          <p:nvPr>
            <p:extLst>
              <p:ext uri="{D42A27DB-BD31-4B8C-83A1-F6EECF244321}">
                <p14:modId xmlns:p14="http://schemas.microsoft.com/office/powerpoint/2010/main" val="1841184661"/>
              </p:ext>
            </p:extLst>
          </p:nvPr>
        </p:nvGraphicFramePr>
        <p:xfrm>
          <a:off x="0" y="5532438"/>
          <a:ext cx="9144000" cy="914400"/>
        </p:xfrm>
        <a:graphic>
          <a:graphicData uri="http://schemas.openxmlformats.org/drawingml/2006/table">
            <a:tbl>
              <a:tblPr firstRow="1" bandRow="1">
                <a:tableStyleId>{5C22544A-7EE6-4342-B048-85BDC9FD1C3A}</a:tableStyleId>
              </a:tblPr>
              <a:tblGrid>
                <a:gridCol w="2083633">
                  <a:extLst>
                    <a:ext uri="{9D8B030D-6E8A-4147-A177-3AD203B41FA5}">
                      <a16:colId xmlns:a16="http://schemas.microsoft.com/office/drawing/2014/main" val="20000"/>
                    </a:ext>
                  </a:extLst>
                </a:gridCol>
                <a:gridCol w="554636">
                  <a:extLst>
                    <a:ext uri="{9D8B030D-6E8A-4147-A177-3AD203B41FA5}">
                      <a16:colId xmlns:a16="http://schemas.microsoft.com/office/drawing/2014/main" val="20001"/>
                    </a:ext>
                  </a:extLst>
                </a:gridCol>
                <a:gridCol w="5396459">
                  <a:extLst>
                    <a:ext uri="{9D8B030D-6E8A-4147-A177-3AD203B41FA5}">
                      <a16:colId xmlns:a16="http://schemas.microsoft.com/office/drawing/2014/main" val="20002"/>
                    </a:ext>
                  </a:extLst>
                </a:gridCol>
                <a:gridCol w="1109272">
                  <a:extLst>
                    <a:ext uri="{9D8B030D-6E8A-4147-A177-3AD203B41FA5}">
                      <a16:colId xmlns:a16="http://schemas.microsoft.com/office/drawing/2014/main" val="20003"/>
                    </a:ext>
                  </a:extLst>
                </a:gridCol>
              </a:tblGrid>
              <a:tr h="370840">
                <a:tc rowSpan="2">
                  <a:txBody>
                    <a:bodyPr/>
                    <a:lstStyle/>
                    <a:p>
                      <a:pPr algn="r"/>
                      <a:r>
                        <a:rPr lang="en-GB" sz="2400" b="1" dirty="0">
                          <a:solidFill>
                            <a:srgbClr val="FF0000"/>
                          </a:solidFill>
                        </a:rPr>
                        <a:t>Acceleration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rowSpan="2">
                  <a:txBody>
                    <a:bodyPr/>
                    <a:lstStyle/>
                    <a:p>
                      <a:pPr algn="ctr"/>
                      <a:r>
                        <a:rPr lang="en-GB" sz="2400" b="1" dirty="0">
                          <a:solidFill>
                            <a:srgbClr val="FF0000"/>
                          </a:solidFill>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GB" sz="2400" b="1" dirty="0">
                          <a:solidFill>
                            <a:srgbClr val="FF0000"/>
                          </a:solidFill>
                        </a:rPr>
                        <a:t>final velocity (v) - initial velocity(u)</a:t>
                      </a:r>
                    </a:p>
                  </a:txBody>
                  <a:tcPr anchor="b">
                    <a:lnL w="12700" cmpd="sng">
                      <a:noFill/>
                    </a:lnL>
                    <a:lnR w="12700" cmpd="sng">
                      <a:noFill/>
                    </a:lnR>
                    <a:lnT w="12700" cmpd="sng">
                      <a:noFill/>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r>
                        <a:rPr lang="en-GB" sz="2400" b="1" dirty="0">
                          <a:solidFill>
                            <a:srgbClr val="FF0000"/>
                          </a:solidFill>
                        </a:rPr>
                        <a:t>(m/s</a:t>
                      </a:r>
                      <a:r>
                        <a:rPr lang="en-GB" sz="2400" b="1" baseline="30000" dirty="0">
                          <a:solidFill>
                            <a:srgbClr val="FF0000"/>
                          </a:solidFill>
                        </a:rPr>
                        <a:t>2</a:t>
                      </a:r>
                      <a:r>
                        <a:rPr lang="en-GB" sz="2400" b="1" dirty="0">
                          <a:solidFill>
                            <a:srgbClr val="FF0000"/>
                          </a:solidFill>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0840">
                <a:tc vMerge="1">
                  <a:txBody>
                    <a:bodyPr/>
                    <a:lstStyle/>
                    <a:p>
                      <a:endParaRPr lang="en-GB" dirty="0"/>
                    </a:p>
                  </a:txBody>
                  <a:tcPr/>
                </a:tc>
                <a:tc vMerge="1">
                  <a:txBody>
                    <a:bodyPr/>
                    <a:lstStyle/>
                    <a:p>
                      <a:endParaRPr lang="en-GB" dirty="0"/>
                    </a:p>
                  </a:txBody>
                  <a:tcPr/>
                </a:tc>
                <a:tc>
                  <a:txBody>
                    <a:bodyPr/>
                    <a:lstStyle/>
                    <a:p>
                      <a:pPr algn="ctr"/>
                      <a:r>
                        <a:rPr lang="en-GB" sz="2400" b="1" dirty="0">
                          <a:solidFill>
                            <a:srgbClr val="FF0000"/>
                          </a:solidFill>
                        </a:rPr>
                        <a:t>Time</a:t>
                      </a:r>
                    </a:p>
                  </a:txBody>
                  <a:tcPr>
                    <a:lnL w="38100" cmpd="sng">
                      <a:noFill/>
                    </a:lnL>
                    <a:lnR w="12700" cmpd="sng">
                      <a:noFill/>
                    </a:lnR>
                    <a:lnT w="28575"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vMerge="1">
                  <a:txBody>
                    <a:bodyPr/>
                    <a:lstStyle/>
                    <a:p>
                      <a:endParaRPr lang="en-GB" sz="2400" b="1" dirty="0">
                        <a:solidFill>
                          <a:srgbClr val="FF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473200"/>
            <a:ext cx="9144000" cy="708025"/>
          </a:xfrm>
          <a:prstGeom prst="rect">
            <a:avLst/>
          </a:prstGeom>
        </p:spPr>
        <p:txBody>
          <a:bodyPr>
            <a:spAutoFit/>
          </a:bodyPr>
          <a:lstStyle/>
          <a:p>
            <a:pPr>
              <a:defRPr/>
            </a:pPr>
            <a:r>
              <a:rPr lang="en-GB" b="1" dirty="0">
                <a:solidFill>
                  <a:schemeClr val="accent4"/>
                </a:solidFill>
                <a:cs typeface="+mn-cs"/>
              </a:rPr>
              <a:t>EXAMPLE 1. </a:t>
            </a:r>
            <a:r>
              <a:rPr lang="en-GB" dirty="0">
                <a:solidFill>
                  <a:schemeClr val="accent4"/>
                </a:solidFill>
                <a:cs typeface="+mn-cs"/>
              </a:rPr>
              <a:t>If a car accelerates from a velocity of 3 m/s to 15 m/s in 4 seconds, calculate its average acceleration.</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087232957"/>
                  </p:ext>
                </p:extLst>
              </p:nvPr>
            </p:nvGraphicFramePr>
            <p:xfrm>
              <a:off x="34925" y="2285692"/>
              <a:ext cx="9109075" cy="82278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dirty="0">
                              <a:solidFill>
                                <a:srgbClr val="FF0000"/>
                              </a:solidFill>
                              <a:latin typeface="Cambria Math" pitchFamily="18" charset="0"/>
                              <a:ea typeface="Cambria Math" pitchFamily="18" charset="0"/>
                            </a:rPr>
                            <a:t>Average velocity</a:t>
                          </a:r>
                          <a:endParaRPr lang="en-GB" sz="2800" b="0" u="none" baseline="-2500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f>
                                  <m:fPr>
                                    <m:ctrlPr>
                                      <a:rPr lang="en-GB" sz="2800" b="0" i="1" u="none" baseline="0" dirty="0" smtClean="0">
                                        <a:solidFill>
                                          <a:srgbClr val="FF0000"/>
                                        </a:solidFill>
                                        <a:latin typeface="Cambria Math" panose="02040503050406030204" pitchFamily="18" charset="0"/>
                                        <a:ea typeface="Cambria Math" pitchFamily="18" charset="0"/>
                                      </a:rPr>
                                    </m:ctrlPr>
                                  </m:fPr>
                                  <m:num>
                                    <m:r>
                                      <a:rPr lang="en-GB" sz="2800" b="0" i="1" u="none" baseline="0" dirty="0" smtClean="0">
                                        <a:solidFill>
                                          <a:srgbClr val="FF0000"/>
                                        </a:solidFill>
                                        <a:latin typeface="Cambria Math" panose="02040503050406030204" pitchFamily="18" charset="0"/>
                                        <a:ea typeface="Cambria Math" pitchFamily="18" charset="0"/>
                                      </a:rPr>
                                      <m:t>𝑣</m:t>
                                    </m:r>
                                    <m:r>
                                      <a:rPr lang="en-GB" sz="2800" b="0" i="1" u="none" baseline="0" dirty="0" smtClean="0">
                                        <a:solidFill>
                                          <a:srgbClr val="FF0000"/>
                                        </a:solidFill>
                                        <a:latin typeface="Cambria Math" panose="02040503050406030204" pitchFamily="18" charset="0"/>
                                        <a:ea typeface="Cambria Math" pitchFamily="18" charset="0"/>
                                      </a:rPr>
                                      <m:t> −</m:t>
                                    </m:r>
                                    <m:r>
                                      <a:rPr lang="en-GB" sz="2800" b="0" i="1" u="none" baseline="0" dirty="0" smtClean="0">
                                        <a:solidFill>
                                          <a:srgbClr val="FF0000"/>
                                        </a:solidFill>
                                        <a:latin typeface="Cambria Math" panose="02040503050406030204" pitchFamily="18" charset="0"/>
                                        <a:ea typeface="Cambria Math" pitchFamily="18" charset="0"/>
                                      </a:rPr>
                                      <m:t>𝑢</m:t>
                                    </m:r>
                                  </m:num>
                                  <m:den>
                                    <m:r>
                                      <a:rPr lang="en-GB" sz="2800" b="0" i="1" u="none" baseline="0" dirty="0" smtClean="0">
                                        <a:solidFill>
                                          <a:srgbClr val="FF0000"/>
                                        </a:solidFill>
                                        <a:latin typeface="Cambria Math" panose="02040503050406030204" pitchFamily="18" charset="0"/>
                                        <a:ea typeface="Cambria Math" pitchFamily="18" charset="0"/>
                                      </a:rPr>
                                      <m:t>𝑡</m:t>
                                    </m:r>
                                  </m:den>
                                </m:f>
                                <m:r>
                                  <a:rPr lang="en-GB" sz="2800" b="0" i="1" u="none" baseline="0" dirty="0" smtClean="0">
                                    <a:solidFill>
                                      <a:srgbClr val="FF0000"/>
                                    </a:solidFill>
                                    <a:latin typeface="Cambria Math" panose="02040503050406030204" pitchFamily="18" charset="0"/>
                                    <a:ea typeface="Cambria Math" pitchFamily="18" charset="0"/>
                                  </a:rPr>
                                  <m:t>𝑚</m:t>
                                </m:r>
                                <m:r>
                                  <a:rPr lang="en-GB" sz="2800" b="0" i="1" u="none" baseline="0" dirty="0" smtClean="0">
                                    <a:solidFill>
                                      <a:srgbClr val="FF0000"/>
                                    </a:solidFill>
                                    <a:latin typeface="Cambria Math" panose="02040503050406030204" pitchFamily="18" charset="0"/>
                                    <a:ea typeface="Cambria Math" pitchFamily="18" charset="0"/>
                                  </a:rPr>
                                  <m:t>/</m:t>
                                </m:r>
                                <m:r>
                                  <a:rPr lang="en-GB" sz="2800" b="0" i="1" u="none" baseline="0" dirty="0" smtClean="0">
                                    <a:solidFill>
                                      <a:srgbClr val="FF0000"/>
                                    </a:solidFill>
                                    <a:latin typeface="Cambria Math" panose="02040503050406030204" pitchFamily="18" charset="0"/>
                                    <a:ea typeface="Cambria Math" pitchFamily="18" charset="0"/>
                                  </a:rPr>
                                  <m:t>𝑠</m:t>
                                </m:r>
                              </m:oMath>
                            </m:oMathPara>
                          </a14:m>
                          <a:endParaRPr lang="en-GB" sz="2800" b="0" u="none" baseline="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087232957"/>
                  </p:ext>
                </p:extLst>
              </p:nvPr>
            </p:nvGraphicFramePr>
            <p:xfrm>
              <a:off x="34925" y="2285692"/>
              <a:ext cx="9109075" cy="822785"/>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82278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dirty="0">
                              <a:solidFill>
                                <a:srgbClr val="FF0000"/>
                              </a:solidFill>
                              <a:latin typeface="Cambria Math" pitchFamily="18" charset="0"/>
                              <a:ea typeface="Cambria Math" pitchFamily="18" charset="0"/>
                            </a:rPr>
                            <a:t>Average velocity</a:t>
                          </a:r>
                          <a:endParaRPr lang="en-GB" sz="2800" b="0" u="none" baseline="-2500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14491" b="-2206"/>
                          </a:stretch>
                        </a:blipFill>
                      </a:tcPr>
                    </a:tc>
                    <a:extLst>
                      <a:ext uri="{0D108BD9-81ED-4DB2-BD59-A6C34878D82A}">
                        <a16:rowId xmlns:a16="http://schemas.microsoft.com/office/drawing/2014/main" val="100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1487131426"/>
                  </p:ext>
                </p:extLst>
              </p:nvPr>
            </p:nvGraphicFramePr>
            <p:xfrm>
              <a:off x="34925" y="3306762"/>
              <a:ext cx="9109076" cy="1036638"/>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9">
                      <a:extLst>
                        <a:ext uri="{9D8B030D-6E8A-4147-A177-3AD203B41FA5}">
                          <a16:colId xmlns:a16="http://schemas.microsoft.com/office/drawing/2014/main" val="20002"/>
                        </a:ext>
                      </a:extLst>
                    </a:gridCol>
                  </a:tblGrid>
                  <a:tr h="103663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baseline="0" dirty="0">
                              <a:solidFill>
                                <a:srgbClr val="FF0000"/>
                              </a:solidFill>
                              <a:latin typeface="Cambria Math" pitchFamily="18" charset="0"/>
                              <a:ea typeface="Cambria Math" pitchFamily="18" charset="0"/>
                            </a:rPr>
                            <a:t>Average acceleration</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f>
                                  <m:fPr>
                                    <m:ctrlPr>
                                      <a:rPr lang="en-GB" sz="2800" b="0" i="1" u="none" baseline="0" dirty="0" smtClean="0">
                                        <a:solidFill>
                                          <a:srgbClr val="FF0000"/>
                                        </a:solidFill>
                                        <a:latin typeface="Cambria Math" panose="02040503050406030204" pitchFamily="18" charset="0"/>
                                        <a:ea typeface="Cambria Math" pitchFamily="18" charset="0"/>
                                      </a:rPr>
                                    </m:ctrlPr>
                                  </m:fPr>
                                  <m:num>
                                    <m:r>
                                      <a:rPr lang="en-GB" sz="2800" b="0" i="1" u="none" baseline="0" dirty="0" smtClean="0">
                                        <a:solidFill>
                                          <a:srgbClr val="FF0000"/>
                                        </a:solidFill>
                                        <a:latin typeface="Cambria Math" panose="02040503050406030204" pitchFamily="18" charset="0"/>
                                        <a:ea typeface="Cambria Math" pitchFamily="18" charset="0"/>
                                      </a:rPr>
                                      <m:t>15 −3</m:t>
                                    </m:r>
                                  </m:num>
                                  <m:den>
                                    <m:r>
                                      <a:rPr lang="en-GB" sz="2800" b="0" i="1" u="none" baseline="0" dirty="0" smtClean="0">
                                        <a:solidFill>
                                          <a:srgbClr val="FF0000"/>
                                        </a:solidFill>
                                        <a:latin typeface="Cambria Math" panose="02040503050406030204" pitchFamily="18" charset="0"/>
                                        <a:ea typeface="Cambria Math" pitchFamily="18" charset="0"/>
                                      </a:rPr>
                                      <m:t>4</m:t>
                                    </m:r>
                                  </m:den>
                                </m:f>
                              </m:oMath>
                            </m:oMathPara>
                          </a14:m>
                          <a:endParaRPr lang="en-GB" sz="2800" b="0" u="none" baseline="0" dirty="0">
                            <a:solidFill>
                              <a:srgbClr val="FF0000"/>
                            </a:solidFill>
                            <a:latin typeface="Cambria Math" pitchFamily="18" charset="0"/>
                            <a:ea typeface="Cambria Math" pitchFamily="18" charset="0"/>
                          </a:endParaRPr>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1487131426"/>
                  </p:ext>
                </p:extLst>
              </p:nvPr>
            </p:nvGraphicFramePr>
            <p:xfrm>
              <a:off x="34925" y="3306762"/>
              <a:ext cx="9109076" cy="1036638"/>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9">
                      <a:extLst>
                        <a:ext uri="{9D8B030D-6E8A-4147-A177-3AD203B41FA5}">
                          <a16:colId xmlns:a16="http://schemas.microsoft.com/office/drawing/2014/main" val="20002"/>
                        </a:ext>
                      </a:extLst>
                    </a:gridCol>
                  </a:tblGrid>
                  <a:tr h="103663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baseline="0" dirty="0">
                              <a:solidFill>
                                <a:srgbClr val="FF0000"/>
                              </a:solidFill>
                              <a:latin typeface="Cambria Math" pitchFamily="18" charset="0"/>
                              <a:ea typeface="Cambria Math" pitchFamily="18" charset="0"/>
                            </a:rPr>
                            <a:t>Average acceleration</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14327" r="143"/>
                          </a:stretch>
                        </a:blipFill>
                      </a:tcPr>
                    </a:tc>
                    <a:extLst>
                      <a:ext uri="{0D108BD9-81ED-4DB2-BD59-A6C34878D82A}">
                        <a16:rowId xmlns:a16="http://schemas.microsoft.com/office/drawing/2014/main" val="10000"/>
                      </a:ext>
                    </a:extLst>
                  </a:tr>
                </a:tbl>
              </a:graphicData>
            </a:graphic>
          </p:graphicFrame>
        </mc:Fallback>
      </mc:AlternateContent>
      <p:graphicFrame>
        <p:nvGraphicFramePr>
          <p:cNvPr id="25" name="Table 24"/>
          <p:cNvGraphicFramePr>
            <a:graphicFrameLocks noGrp="1"/>
          </p:cNvGraphicFramePr>
          <p:nvPr/>
        </p:nvGraphicFramePr>
        <p:xfrm>
          <a:off x="34925" y="5468938"/>
          <a:ext cx="9109075" cy="518048"/>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4248738">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1" u="none" baseline="0" dirty="0">
                          <a:solidFill>
                            <a:srgbClr val="FF0000"/>
                          </a:solidFill>
                          <a:latin typeface="Cambria Math" pitchFamily="18" charset="0"/>
                          <a:ea typeface="Cambria Math" pitchFamily="18" charset="0"/>
                        </a:rPr>
                        <a:t>3m/s</a:t>
                      </a:r>
                      <a:r>
                        <a:rPr lang="en-GB" sz="2800" b="1" u="none" baseline="30000" dirty="0">
                          <a:solidFill>
                            <a:srgbClr val="FF0000"/>
                          </a:solidFill>
                          <a:latin typeface="Cambria Math" pitchFamily="18" charset="0"/>
                          <a:ea typeface="Cambria Math" pitchFamily="18" charset="0"/>
                        </a:rPr>
                        <a:t>2</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nvGraphicFramePr>
        <p:xfrm>
          <a:off x="34925" y="4462463"/>
          <a:ext cx="9109075" cy="1036638"/>
        </p:xfrm>
        <a:graphic>
          <a:graphicData uri="http://schemas.openxmlformats.org/drawingml/2006/table">
            <a:tbl>
              <a:tblPr firstRow="1" bandRow="1">
                <a:tableStyleId>{5C22544A-7EE6-4342-B048-85BDC9FD1C3A}</a:tableStyleId>
              </a:tblPr>
              <a:tblGrid>
                <a:gridCol w="4356249">
                  <a:extLst>
                    <a:ext uri="{9D8B030D-6E8A-4147-A177-3AD203B41FA5}">
                      <a16:colId xmlns:a16="http://schemas.microsoft.com/office/drawing/2014/main" val="20000"/>
                    </a:ext>
                  </a:extLst>
                </a:gridCol>
                <a:gridCol w="504088">
                  <a:extLst>
                    <a:ext uri="{9D8B030D-6E8A-4147-A177-3AD203B41FA5}">
                      <a16:colId xmlns:a16="http://schemas.microsoft.com/office/drawing/2014/main" val="20001"/>
                    </a:ext>
                  </a:extLst>
                </a:gridCol>
                <a:gridCol w="659152">
                  <a:extLst>
                    <a:ext uri="{9D8B030D-6E8A-4147-A177-3AD203B41FA5}">
                      <a16:colId xmlns:a16="http://schemas.microsoft.com/office/drawing/2014/main" val="20002"/>
                    </a:ext>
                  </a:extLst>
                </a:gridCol>
                <a:gridCol w="3589586">
                  <a:extLst>
                    <a:ext uri="{9D8B030D-6E8A-4147-A177-3AD203B41FA5}">
                      <a16:colId xmlns:a16="http://schemas.microsoft.com/office/drawing/2014/main" val="20003"/>
                    </a:ext>
                  </a:extLst>
                </a:gridCol>
              </a:tblGrid>
              <a:tr h="518319">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baseline="0" dirty="0">
                          <a:solidFill>
                            <a:srgbClr val="FF0000"/>
                          </a:solidFill>
                          <a:latin typeface="Cambria Math" pitchFamily="18" charset="0"/>
                          <a:ea typeface="Cambria Math" pitchFamily="18" charset="0"/>
                        </a:rPr>
                        <a:t>Average acceleration</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0" u="none" dirty="0">
                          <a:solidFill>
                            <a:srgbClr val="FF0000"/>
                          </a:solidFill>
                          <a:latin typeface="Cambria Math" pitchFamily="18" charset="0"/>
                          <a:ea typeface="Cambria Math" pitchFamily="18" charset="0"/>
                        </a:rPr>
                        <a:t>=</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baseline="0" dirty="0">
                          <a:solidFill>
                            <a:srgbClr val="FF0000"/>
                          </a:solidFill>
                          <a:latin typeface="Cambria Math" pitchFamily="18" charset="0"/>
                          <a:ea typeface="Cambria Math" pitchFamily="18" charset="0"/>
                        </a:rPr>
                        <a:t>12</a:t>
                      </a:r>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319">
                <a:tc vMerge="1">
                  <a:txBody>
                    <a:bodyPr/>
                    <a:lstStyle/>
                    <a:p>
                      <a:endParaRPr lang="en-GB"/>
                    </a:p>
                  </a:txBody>
                  <a:tcPr/>
                </a:tc>
                <a:tc vMerge="1">
                  <a:txBody>
                    <a:bodyPr/>
                    <a:lstStyle/>
                    <a:p>
                      <a:endParaRPr lang="en-GB"/>
                    </a:p>
                  </a:txBody>
                  <a:tcPr/>
                </a:tc>
                <a:tc>
                  <a:txBody>
                    <a:bodyPr/>
                    <a:lstStyle/>
                    <a:p>
                      <a:pPr algn="ctr"/>
                      <a:r>
                        <a:rPr lang="en-GB" sz="2800" b="0" u="none" baseline="0" dirty="0">
                          <a:solidFill>
                            <a:srgbClr val="FF0000"/>
                          </a:solidFill>
                          <a:latin typeface="Cambria Math" pitchFamily="18" charset="0"/>
                          <a:ea typeface="Cambria Math" pitchFamily="18" charset="0"/>
                        </a:rPr>
                        <a:t>4</a:t>
                      </a:r>
                    </a:p>
                  </a:txBody>
                  <a:tcPr marL="91446" marR="91446"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6" marR="91446"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7" name="Rectangle 26"/>
          <p:cNvSpPr/>
          <p:nvPr/>
        </p:nvSpPr>
        <p:spPr>
          <a:xfrm>
            <a:off x="0" y="6251575"/>
            <a:ext cx="8093075" cy="400050"/>
          </a:xfrm>
          <a:prstGeom prst="rect">
            <a:avLst/>
          </a:prstGeom>
        </p:spPr>
        <p:txBody>
          <a:bodyPr>
            <a:spAutoFit/>
          </a:bodyPr>
          <a:lstStyle/>
          <a:p>
            <a:pPr algn="ctr">
              <a:defRPr/>
            </a:pPr>
            <a:r>
              <a:rPr lang="en-GB" dirty="0">
                <a:solidFill>
                  <a:schemeClr val="accent4"/>
                </a:solidFill>
                <a:cs typeface="+mn-cs"/>
              </a:rPr>
              <a:t>Thus, the average acceleration is 3 metres per second, every second.</a:t>
            </a:r>
          </a:p>
        </p:txBody>
      </p:sp>
      <p:sp>
        <p:nvSpPr>
          <p:cNvPr id="7201" name="TextBox 10"/>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7202"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0" y="1706563"/>
            <a:ext cx="8897938" cy="5555367"/>
          </a:xfrm>
          <a:prstGeom prst="rect">
            <a:avLst/>
          </a:prstGeom>
          <a:noFill/>
        </p:spPr>
        <p:txBody>
          <a:bodyPr>
            <a:spAutoFit/>
          </a:bodyPr>
          <a:lstStyle/>
          <a:p>
            <a:pPr algn="ctr">
              <a:spcAft>
                <a:spcPts val="600"/>
              </a:spcAft>
              <a:defRPr/>
            </a:pPr>
            <a:r>
              <a:rPr lang="en-GB" sz="3200" b="1" dirty="0">
                <a:solidFill>
                  <a:schemeClr val="accent4"/>
                </a:solidFill>
                <a:cs typeface="+mn-cs"/>
              </a:rPr>
              <a:t>Force</a:t>
            </a:r>
            <a:endParaRPr lang="en-GB" sz="3200" dirty="0">
              <a:solidFill>
                <a:schemeClr val="accent4"/>
              </a:solidFill>
              <a:cs typeface="+mn-cs"/>
            </a:endParaRPr>
          </a:p>
          <a:p>
            <a:pPr marL="531813" indent="-531813">
              <a:spcAft>
                <a:spcPts val="1200"/>
              </a:spcAft>
              <a:buFont typeface="Arial" pitchFamily="34" charset="0"/>
              <a:buChar char="•"/>
              <a:defRPr/>
            </a:pPr>
            <a:r>
              <a:rPr lang="en-GB" sz="3200" dirty="0">
                <a:solidFill>
                  <a:schemeClr val="accent4"/>
                </a:solidFill>
                <a:cs typeface="+mn-cs"/>
              </a:rPr>
              <a:t>The SI unit of force is the Newton (N).</a:t>
            </a:r>
          </a:p>
          <a:p>
            <a:pPr marL="531813" indent="-531813">
              <a:spcAft>
                <a:spcPts val="1200"/>
              </a:spcAft>
              <a:buFont typeface="Arial" pitchFamily="34" charset="0"/>
              <a:buChar char="•"/>
              <a:defRPr/>
            </a:pPr>
            <a:r>
              <a:rPr lang="en-GB" sz="3200" dirty="0">
                <a:solidFill>
                  <a:schemeClr val="accent4"/>
                </a:solidFill>
                <a:cs typeface="+mn-cs"/>
              </a:rPr>
              <a:t>A mass of 1 kilogram experiences a force of 9.81 </a:t>
            </a:r>
            <a:r>
              <a:rPr lang="en-GB" sz="3200" dirty="0" err="1">
                <a:solidFill>
                  <a:schemeClr val="accent4"/>
                </a:solidFill>
                <a:cs typeface="+mn-cs"/>
              </a:rPr>
              <a:t>Newtons</a:t>
            </a:r>
            <a:r>
              <a:rPr lang="en-GB" sz="3200" dirty="0">
                <a:solidFill>
                  <a:schemeClr val="accent4"/>
                </a:solidFill>
                <a:cs typeface="+mn-cs"/>
              </a:rPr>
              <a:t> as a result of gravity. In other words, it would require a force of </a:t>
            </a:r>
            <a:r>
              <a:rPr lang="en-GB" sz="3200" b="1" dirty="0">
                <a:solidFill>
                  <a:schemeClr val="accent4"/>
                </a:solidFill>
                <a:cs typeface="+mn-cs"/>
              </a:rPr>
              <a:t>9.81 Newtons</a:t>
            </a:r>
            <a:r>
              <a:rPr lang="en-GB" sz="3200" dirty="0">
                <a:solidFill>
                  <a:schemeClr val="accent4"/>
                </a:solidFill>
                <a:cs typeface="+mn-cs"/>
              </a:rPr>
              <a:t> to raise a mass of 1kg against the pull of gravity (on Earth).</a:t>
            </a:r>
          </a:p>
          <a:p>
            <a:pPr marL="531813" indent="-531813">
              <a:spcAft>
                <a:spcPts val="1200"/>
              </a:spcAft>
              <a:buFont typeface="Arial" pitchFamily="34" charset="0"/>
              <a:buChar char="•"/>
              <a:defRPr/>
            </a:pPr>
            <a:r>
              <a:rPr lang="en-GB" sz="3200" dirty="0"/>
              <a:t>To calculate the force on a body due to gravity (on earth) multiply its mass by </a:t>
            </a:r>
            <a:r>
              <a:rPr lang="en-GB" sz="3200" b="1" dirty="0"/>
              <a:t>9.81</a:t>
            </a:r>
            <a:r>
              <a:rPr lang="en-GB" sz="3200" dirty="0"/>
              <a:t>.</a:t>
            </a:r>
          </a:p>
          <a:p>
            <a:pPr marL="531813" indent="-531813">
              <a:spcAft>
                <a:spcPts val="1200"/>
              </a:spcAft>
              <a:buFont typeface="Arial" pitchFamily="34" charset="0"/>
              <a:buChar char="•"/>
              <a:defRPr/>
            </a:pPr>
            <a:endParaRPr lang="en-GB" sz="3200" dirty="0">
              <a:solidFill>
                <a:schemeClr val="accent4"/>
              </a:solidFill>
              <a:cs typeface="+mn-cs"/>
            </a:endParaRPr>
          </a:p>
        </p:txBody>
      </p:sp>
      <p:sp>
        <p:nvSpPr>
          <p:cNvPr id="81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2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201" name="TextBox 9"/>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8202"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109538" y="1555750"/>
            <a:ext cx="9144000" cy="831850"/>
          </a:xfrm>
          <a:prstGeom prst="rect">
            <a:avLst/>
          </a:prstGeom>
        </p:spPr>
        <p:txBody>
          <a:bodyPr>
            <a:spAutoFit/>
          </a:bodyPr>
          <a:lstStyle/>
          <a:p>
            <a:pPr>
              <a:defRPr/>
            </a:pPr>
            <a:r>
              <a:rPr lang="en-GB" sz="2400" b="1" dirty="0">
                <a:solidFill>
                  <a:schemeClr val="accent4"/>
                </a:solidFill>
                <a:cs typeface="+mn-cs"/>
              </a:rPr>
              <a:t>EXAMPLE 2. </a:t>
            </a:r>
            <a:r>
              <a:rPr lang="en-GB" sz="2400" dirty="0">
                <a:solidFill>
                  <a:schemeClr val="accent4"/>
                </a:solidFill>
                <a:cs typeface="+mn-cs"/>
              </a:rPr>
              <a:t>A bundle of conduit has a mass of 800kg. What force will be required to lift it?</a:t>
            </a:r>
          </a:p>
        </p:txBody>
      </p:sp>
      <p:graphicFrame>
        <p:nvGraphicFramePr>
          <p:cNvPr id="10" name="Table 9"/>
          <p:cNvGraphicFramePr>
            <a:graphicFrameLocks noGrp="1"/>
          </p:cNvGraphicFramePr>
          <p:nvPr>
            <p:extLst>
              <p:ext uri="{D42A27DB-BD31-4B8C-83A1-F6EECF244321}">
                <p14:modId xmlns:p14="http://schemas.microsoft.com/office/powerpoint/2010/main" val="1849715653"/>
              </p:ext>
            </p:extLst>
          </p:nvPr>
        </p:nvGraphicFramePr>
        <p:xfrm>
          <a:off x="-101600" y="3009900"/>
          <a:ext cx="9109075" cy="519113"/>
        </p:xfrm>
        <a:graphic>
          <a:graphicData uri="http://schemas.openxmlformats.org/drawingml/2006/table">
            <a:tbl>
              <a:tblPr firstRow="1" bandRow="1">
                <a:tableStyleId>{5C22544A-7EE6-4342-B048-85BDC9FD1C3A}</a:tableStyleId>
              </a:tblPr>
              <a:tblGrid>
                <a:gridCol w="2859790">
                  <a:extLst>
                    <a:ext uri="{9D8B030D-6E8A-4147-A177-3AD203B41FA5}">
                      <a16:colId xmlns:a16="http://schemas.microsoft.com/office/drawing/2014/main" val="20000"/>
                    </a:ext>
                  </a:extLst>
                </a:gridCol>
                <a:gridCol w="809469">
                  <a:extLst>
                    <a:ext uri="{9D8B030D-6E8A-4147-A177-3AD203B41FA5}">
                      <a16:colId xmlns:a16="http://schemas.microsoft.com/office/drawing/2014/main" val="20001"/>
                    </a:ext>
                  </a:extLst>
                </a:gridCol>
                <a:gridCol w="5439816">
                  <a:extLst>
                    <a:ext uri="{9D8B030D-6E8A-4147-A177-3AD203B41FA5}">
                      <a16:colId xmlns:a16="http://schemas.microsoft.com/office/drawing/2014/main" val="20002"/>
                    </a:ext>
                  </a:extLst>
                </a:gridCol>
              </a:tblGrid>
              <a:tr h="519113">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dirty="0">
                          <a:solidFill>
                            <a:srgbClr val="FF0000"/>
                          </a:solidFill>
                          <a:latin typeface="Cambria Math" pitchFamily="18" charset="0"/>
                          <a:ea typeface="Cambria Math" pitchFamily="18" charset="0"/>
                        </a:rPr>
                        <a:t>Force required</a:t>
                      </a:r>
                      <a:endParaRPr lang="en-GB" sz="2800" b="0" u="none" baseline="-25000" dirty="0">
                        <a:solidFill>
                          <a:srgbClr val="FF0000"/>
                        </a:solidFill>
                        <a:latin typeface="Cambria Math" pitchFamily="18" charset="0"/>
                        <a:ea typeface="Cambria Math" pitchFamily="18" charset="0"/>
                      </a:endParaRPr>
                    </a:p>
                  </a:txBody>
                  <a:tcPr marL="91446" marR="91446"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0" u="none" baseline="0" dirty="0">
                          <a:solidFill>
                            <a:srgbClr val="FF0000"/>
                          </a:solidFill>
                          <a:latin typeface="Cambria Math" pitchFamily="18" charset="0"/>
                          <a:ea typeface="Cambria Math" pitchFamily="18" charset="0"/>
                        </a:rPr>
                        <a:t>Mass × Acceleration due to gravity</a:t>
                      </a:r>
                    </a:p>
                  </a:txBody>
                  <a:tcPr marL="91446" marR="91446"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748597163"/>
              </p:ext>
            </p:extLst>
          </p:nvPr>
        </p:nvGraphicFramePr>
        <p:xfrm>
          <a:off x="-101600" y="3668713"/>
          <a:ext cx="9109075" cy="518048"/>
        </p:xfrm>
        <a:graphic>
          <a:graphicData uri="http://schemas.openxmlformats.org/drawingml/2006/table">
            <a:tbl>
              <a:tblPr firstRow="1" bandRow="1">
                <a:tableStyleId>{5C22544A-7EE6-4342-B048-85BDC9FD1C3A}</a:tableStyleId>
              </a:tblPr>
              <a:tblGrid>
                <a:gridCol w="2724879">
                  <a:extLst>
                    <a:ext uri="{9D8B030D-6E8A-4147-A177-3AD203B41FA5}">
                      <a16:colId xmlns:a16="http://schemas.microsoft.com/office/drawing/2014/main" val="20000"/>
                    </a:ext>
                  </a:extLst>
                </a:gridCol>
                <a:gridCol w="929390">
                  <a:extLst>
                    <a:ext uri="{9D8B030D-6E8A-4147-A177-3AD203B41FA5}">
                      <a16:colId xmlns:a16="http://schemas.microsoft.com/office/drawing/2014/main" val="20001"/>
                    </a:ext>
                  </a:extLst>
                </a:gridCol>
                <a:gridCol w="5454806">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2500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0" u="none" baseline="0" dirty="0">
                          <a:solidFill>
                            <a:srgbClr val="FF0000"/>
                          </a:solidFill>
                          <a:latin typeface="Cambria Math" pitchFamily="18" charset="0"/>
                          <a:ea typeface="Cambria Math" pitchFamily="18" charset="0"/>
                        </a:rPr>
                        <a:t>800 × 9.81</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575632439"/>
              </p:ext>
            </p:extLst>
          </p:nvPr>
        </p:nvGraphicFramePr>
        <p:xfrm>
          <a:off x="-101600" y="4392613"/>
          <a:ext cx="9109075" cy="518048"/>
        </p:xfrm>
        <a:graphic>
          <a:graphicData uri="http://schemas.openxmlformats.org/drawingml/2006/table">
            <a:tbl>
              <a:tblPr firstRow="1" bandRow="1">
                <a:tableStyleId>{5C22544A-7EE6-4342-B048-85BDC9FD1C3A}</a:tableStyleId>
              </a:tblPr>
              <a:tblGrid>
                <a:gridCol w="2694898">
                  <a:extLst>
                    <a:ext uri="{9D8B030D-6E8A-4147-A177-3AD203B41FA5}">
                      <a16:colId xmlns:a16="http://schemas.microsoft.com/office/drawing/2014/main" val="20000"/>
                    </a:ext>
                  </a:extLst>
                </a:gridCol>
                <a:gridCol w="899410">
                  <a:extLst>
                    <a:ext uri="{9D8B030D-6E8A-4147-A177-3AD203B41FA5}">
                      <a16:colId xmlns:a16="http://schemas.microsoft.com/office/drawing/2014/main" val="20001"/>
                    </a:ext>
                  </a:extLst>
                </a:gridCol>
                <a:gridCol w="5514767">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1" u="none" baseline="0" dirty="0">
                          <a:solidFill>
                            <a:srgbClr val="FF0000"/>
                          </a:solidFill>
                          <a:latin typeface="Cambria Math" pitchFamily="18" charset="0"/>
                          <a:ea typeface="Cambria Math" pitchFamily="18" charset="0"/>
                        </a:rPr>
                        <a:t>7,848 </a:t>
                      </a:r>
                      <a:r>
                        <a:rPr lang="en-GB" sz="2800" b="1" u="none" baseline="0" dirty="0" err="1">
                          <a:solidFill>
                            <a:srgbClr val="FF0000"/>
                          </a:solidFill>
                          <a:latin typeface="Cambria Math" pitchFamily="18" charset="0"/>
                          <a:ea typeface="Cambria Math" pitchFamily="18" charset="0"/>
                        </a:rPr>
                        <a:t>Newtons</a:t>
                      </a:r>
                      <a:endParaRPr lang="en-GB" sz="2800" b="1" u="none" baseline="3000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232" name="TextBox 7"/>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9233"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0" y="1992313"/>
            <a:ext cx="9144000" cy="585787"/>
          </a:xfrm>
          <a:prstGeom prst="rect">
            <a:avLst/>
          </a:prstGeom>
          <a:noFill/>
        </p:spPr>
        <p:txBody>
          <a:bodyPr>
            <a:spAutoFit/>
          </a:bodyPr>
          <a:lstStyle/>
          <a:p>
            <a:pPr algn="ctr">
              <a:defRPr/>
            </a:pPr>
            <a:r>
              <a:rPr lang="en-GB" sz="3200" b="1" dirty="0">
                <a:solidFill>
                  <a:schemeClr val="accent4"/>
                </a:solidFill>
                <a:cs typeface="+mn-cs"/>
              </a:rPr>
              <a:t>Work done</a:t>
            </a:r>
            <a:endParaRPr lang="en-GB" sz="3200" dirty="0">
              <a:solidFill>
                <a:schemeClr val="accent4"/>
              </a:solidFill>
              <a:cs typeface="+mn-cs"/>
            </a:endParaRPr>
          </a:p>
        </p:txBody>
      </p:sp>
      <p:sp>
        <p:nvSpPr>
          <p:cNvPr id="102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4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5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0255" name="TextBox 15"/>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0256"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Rectangle 1">
            <a:extLst>
              <a:ext uri="{FF2B5EF4-FFF2-40B4-BE49-F238E27FC236}">
                <a16:creationId xmlns:a16="http://schemas.microsoft.com/office/drawing/2014/main" id="{09DB93D6-DE2A-4097-9AE3-3ED5353129D7}"/>
              </a:ext>
            </a:extLst>
          </p:cNvPr>
          <p:cNvSpPr/>
          <p:nvPr/>
        </p:nvSpPr>
        <p:spPr>
          <a:xfrm>
            <a:off x="0" y="2921168"/>
            <a:ext cx="9144000" cy="1308050"/>
          </a:xfrm>
          <a:prstGeom prst="rect">
            <a:avLst/>
          </a:prstGeom>
        </p:spPr>
        <p:txBody>
          <a:bodyPr wrap="square">
            <a:spAutoFit/>
          </a:bodyPr>
          <a:lstStyle/>
          <a:p>
            <a:pPr algn="ctr">
              <a:spcAft>
                <a:spcPts val="1800"/>
              </a:spcAft>
            </a:pPr>
            <a:r>
              <a:rPr lang="en-GB" sz="3200" b="1" dirty="0">
                <a:solidFill>
                  <a:srgbClr val="FF0000"/>
                </a:solidFill>
                <a:latin typeface="Arial" panose="020B0604020202020204" pitchFamily="34" charset="0"/>
                <a:ea typeface="Times New Roman" panose="02020603050405020304" pitchFamily="18" charset="0"/>
              </a:rPr>
              <a:t>Force</a:t>
            </a:r>
            <a:r>
              <a:rPr lang="en-GB" sz="3200" dirty="0">
                <a:latin typeface="Arial" panose="020B0604020202020204" pitchFamily="34" charset="0"/>
                <a:ea typeface="Times New Roman" panose="02020603050405020304" pitchFamily="18" charset="0"/>
              </a:rPr>
              <a:t> is measured in </a:t>
            </a:r>
            <a:r>
              <a:rPr lang="en-GB" sz="3200" b="1" dirty="0">
                <a:solidFill>
                  <a:srgbClr val="FF0000"/>
                </a:solidFill>
                <a:latin typeface="Arial" panose="020B0604020202020204" pitchFamily="34" charset="0"/>
                <a:ea typeface="Times New Roman" panose="02020603050405020304" pitchFamily="18" charset="0"/>
              </a:rPr>
              <a:t>Newtons</a:t>
            </a:r>
          </a:p>
          <a:p>
            <a:pPr algn="ctr">
              <a:spcAft>
                <a:spcPts val="1800"/>
              </a:spcAft>
            </a:pPr>
            <a:r>
              <a:rPr lang="en-GB" sz="3200" b="1" dirty="0">
                <a:solidFill>
                  <a:srgbClr val="FF0000"/>
                </a:solidFill>
                <a:latin typeface="Arial" panose="020B0604020202020204" pitchFamily="34" charset="0"/>
                <a:ea typeface="Times New Roman" panose="02020603050405020304" pitchFamily="18" charset="0"/>
              </a:rPr>
              <a:t>Work done</a:t>
            </a:r>
            <a:r>
              <a:rPr lang="en-GB" sz="3200" dirty="0">
                <a:solidFill>
                  <a:srgbClr val="FF0000"/>
                </a:solidFill>
                <a:latin typeface="Arial" panose="020B0604020202020204" pitchFamily="34" charset="0"/>
                <a:ea typeface="Times New Roman" panose="02020603050405020304" pitchFamily="18" charset="0"/>
              </a:rPr>
              <a:t> </a:t>
            </a:r>
            <a:r>
              <a:rPr lang="en-GB" sz="3200" dirty="0">
                <a:latin typeface="Arial" panose="020B0604020202020204" pitchFamily="34" charset="0"/>
                <a:ea typeface="Times New Roman" panose="02020603050405020304" pitchFamily="18" charset="0"/>
              </a:rPr>
              <a:t>is measured in </a:t>
            </a:r>
            <a:r>
              <a:rPr lang="en-GB" sz="3200" b="1" dirty="0">
                <a:solidFill>
                  <a:srgbClr val="FF0000"/>
                </a:solidFill>
                <a:latin typeface="Arial" panose="020B0604020202020204" pitchFamily="34" charset="0"/>
                <a:ea typeface="Times New Roman" panose="02020603050405020304" pitchFamily="18" charset="0"/>
              </a:rPr>
              <a:t>Newton metres</a:t>
            </a:r>
            <a:r>
              <a:rPr lang="en-GB" sz="3200" dirty="0">
                <a:solidFill>
                  <a:srgbClr val="FF0000"/>
                </a:solidFill>
                <a:latin typeface="Arial" panose="020B0604020202020204" pitchFamily="34" charset="0"/>
                <a:ea typeface="Times New Roman" panose="02020603050405020304" pitchFamily="18" charset="0"/>
              </a:rPr>
              <a:t> </a:t>
            </a:r>
            <a:r>
              <a:rPr lang="en-GB" sz="3200" dirty="0">
                <a:latin typeface="Arial" panose="020B0604020202020204" pitchFamily="34" charset="0"/>
                <a:ea typeface="Times New Roman" panose="02020603050405020304" pitchFamily="18" charset="0"/>
              </a:rPr>
              <a:t>(Nm)</a:t>
            </a:r>
            <a:endParaRPr lang="en-GB" sz="32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B938BBE-F5F7-40D3-B4F6-E66F7A55EBB7}"/>
              </a:ext>
            </a:extLst>
          </p:cNvPr>
          <p:cNvSpPr txBox="1"/>
          <p:nvPr/>
        </p:nvSpPr>
        <p:spPr>
          <a:xfrm>
            <a:off x="4129790" y="2968052"/>
            <a:ext cx="65" cy="307777"/>
          </a:xfrm>
          <a:prstGeom prst="rect">
            <a:avLst/>
          </a:prstGeom>
          <a:noFill/>
        </p:spPr>
        <p:txBody>
          <a:bodyPr wrap="none" lIns="0" tIns="0" rIns="0" bIns="0" rtlCol="0">
            <a:spAutoFit/>
          </a:bodyPr>
          <a:lstStyle/>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245660" y="1402426"/>
            <a:ext cx="9144000" cy="831850"/>
          </a:xfrm>
          <a:prstGeom prst="rect">
            <a:avLst/>
          </a:prstGeom>
        </p:spPr>
        <p:txBody>
          <a:bodyPr wrap="square">
            <a:spAutoFit/>
          </a:bodyPr>
          <a:lstStyle/>
          <a:p>
            <a:pPr>
              <a:defRPr/>
            </a:pPr>
            <a:r>
              <a:rPr lang="en-GB" sz="2400" b="1" dirty="0">
                <a:solidFill>
                  <a:schemeClr val="accent4"/>
                </a:solidFill>
                <a:cs typeface="+mn-cs"/>
              </a:rPr>
              <a:t>EXAMPLE 3. </a:t>
            </a:r>
            <a:r>
              <a:rPr lang="en-GB" sz="2400" dirty="0">
                <a:solidFill>
                  <a:schemeClr val="accent4"/>
                </a:solidFill>
                <a:cs typeface="+mn-cs"/>
              </a:rPr>
              <a:t>What work must be done to lift a 800kg bundle of conduit from the floor on to a rack 2 metres high?</a:t>
            </a:r>
          </a:p>
        </p:txBody>
      </p:sp>
      <p:graphicFrame>
        <p:nvGraphicFramePr>
          <p:cNvPr id="10" name="Table 9"/>
          <p:cNvGraphicFramePr>
            <a:graphicFrameLocks noGrp="1"/>
          </p:cNvGraphicFramePr>
          <p:nvPr/>
        </p:nvGraphicFramePr>
        <p:xfrm>
          <a:off x="-141288" y="2833688"/>
          <a:ext cx="9107488" cy="518048"/>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dirty="0">
                          <a:solidFill>
                            <a:srgbClr val="FF0000"/>
                          </a:solidFill>
                          <a:latin typeface="Cambria Math" pitchFamily="18" charset="0"/>
                          <a:ea typeface="Cambria Math" pitchFamily="18" charset="0"/>
                        </a:rPr>
                        <a:t>Work done</a:t>
                      </a:r>
                      <a:endParaRPr lang="en-GB" sz="2800" b="0" u="none" baseline="-25000" dirty="0">
                        <a:solidFill>
                          <a:srgbClr val="FF0000"/>
                        </a:solidFill>
                        <a:latin typeface="Cambria Math" pitchFamily="18" charset="0"/>
                        <a:ea typeface="Cambria Math" pitchFamily="18" charset="0"/>
                      </a:endParaRP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0" u="none" baseline="0" dirty="0">
                          <a:solidFill>
                            <a:srgbClr val="FF0000"/>
                          </a:solidFill>
                          <a:latin typeface="Cambria Math" pitchFamily="18" charset="0"/>
                          <a:ea typeface="Cambria Math" pitchFamily="18" charset="0"/>
                        </a:rPr>
                        <a:t>Force x distance</a:t>
                      </a: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857351827"/>
              </p:ext>
            </p:extLst>
          </p:nvPr>
        </p:nvGraphicFramePr>
        <p:xfrm>
          <a:off x="-141288" y="3490913"/>
          <a:ext cx="9107488" cy="518048"/>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25000" dirty="0">
                        <a:solidFill>
                          <a:srgbClr val="FF0000"/>
                        </a:solidFill>
                        <a:latin typeface="Cambria Math" pitchFamily="18" charset="0"/>
                        <a:ea typeface="Cambria Math" pitchFamily="18" charset="0"/>
                      </a:endParaRP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0" u="none" baseline="0" dirty="0">
                          <a:solidFill>
                            <a:srgbClr val="FF0000"/>
                          </a:solidFill>
                          <a:latin typeface="Cambria Math" pitchFamily="18" charset="0"/>
                          <a:ea typeface="Cambria Math" pitchFamily="18" charset="0"/>
                        </a:rPr>
                        <a:t>800 × 9.81 × 2</a:t>
                      </a: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898566153"/>
              </p:ext>
            </p:extLst>
          </p:nvPr>
        </p:nvGraphicFramePr>
        <p:xfrm>
          <a:off x="-141288" y="4214813"/>
          <a:ext cx="9107488" cy="519112"/>
        </p:xfrm>
        <a:graphic>
          <a:graphicData uri="http://schemas.openxmlformats.org/drawingml/2006/table">
            <a:tbl>
              <a:tblPr firstRow="1" bandRow="1">
                <a:tableStyleId>{5C22544A-7EE6-4342-B048-85BDC9FD1C3A}</a:tableStyleId>
              </a:tblPr>
              <a:tblGrid>
                <a:gridCol w="435549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4247998">
                  <a:extLst>
                    <a:ext uri="{9D8B030D-6E8A-4147-A177-3AD203B41FA5}">
                      <a16:colId xmlns:a16="http://schemas.microsoft.com/office/drawing/2014/main" val="20002"/>
                    </a:ext>
                  </a:extLst>
                </a:gridCol>
              </a:tblGrid>
              <a:tr h="519112">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30" marR="91430"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30" marR="91430"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1" u="none" baseline="0">
                          <a:solidFill>
                            <a:srgbClr val="FF0000"/>
                          </a:solidFill>
                          <a:latin typeface="Cambria Math" pitchFamily="18" charset="0"/>
                          <a:ea typeface="Cambria Math" pitchFamily="18" charset="0"/>
                        </a:rPr>
                        <a:t>15,696 </a:t>
                      </a:r>
                      <a:r>
                        <a:rPr lang="en-GB" sz="2800" b="1" u="none" baseline="0" dirty="0">
                          <a:solidFill>
                            <a:srgbClr val="FF0000"/>
                          </a:solidFill>
                          <a:latin typeface="Cambria Math" pitchFamily="18" charset="0"/>
                          <a:ea typeface="Cambria Math" pitchFamily="18" charset="0"/>
                        </a:rPr>
                        <a:t>Nm</a:t>
                      </a:r>
                      <a:endParaRPr lang="en-GB" sz="2800" b="1" u="none" baseline="30000" dirty="0">
                        <a:solidFill>
                          <a:srgbClr val="FF0000"/>
                        </a:solidFill>
                        <a:latin typeface="Cambria Math" pitchFamily="18" charset="0"/>
                        <a:ea typeface="Cambria Math" pitchFamily="18" charset="0"/>
                      </a:endParaRPr>
                    </a:p>
                  </a:txBody>
                  <a:tcPr marL="91430" marR="91430" marT="45804" marB="4580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280" name="TextBox 7"/>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128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101600" y="1404938"/>
            <a:ext cx="9144000" cy="2400657"/>
          </a:xfrm>
          <a:prstGeom prst="rect">
            <a:avLst/>
          </a:prstGeom>
          <a:noFill/>
        </p:spPr>
        <p:txBody>
          <a:bodyPr>
            <a:spAutoFit/>
          </a:bodyPr>
          <a:lstStyle/>
          <a:p>
            <a:pPr>
              <a:spcAft>
                <a:spcPts val="600"/>
              </a:spcAft>
              <a:defRPr/>
            </a:pPr>
            <a:r>
              <a:rPr lang="en-GB" sz="2800" b="1" dirty="0">
                <a:solidFill>
                  <a:schemeClr val="accent4"/>
                </a:solidFill>
                <a:cs typeface="+mn-cs"/>
              </a:rPr>
              <a:t>Energy</a:t>
            </a:r>
          </a:p>
          <a:p>
            <a:pPr marL="531813" indent="-531813">
              <a:spcAft>
                <a:spcPts val="600"/>
              </a:spcAft>
              <a:buFont typeface="Arial" pitchFamily="34" charset="0"/>
              <a:buChar char="•"/>
              <a:defRPr/>
            </a:pPr>
            <a:r>
              <a:rPr lang="en-GB" sz="2800" dirty="0">
                <a:solidFill>
                  <a:schemeClr val="accent4"/>
                </a:solidFill>
                <a:cs typeface="+mn-cs"/>
              </a:rPr>
              <a:t>Energy is the capacity for doing work. It may exist in potential, kinetic, thermal, electrical, chemical, nuclear, or other various forms.</a:t>
            </a:r>
          </a:p>
          <a:p>
            <a:pPr marL="531813" indent="-531813">
              <a:spcAft>
                <a:spcPts val="600"/>
              </a:spcAft>
              <a:buFont typeface="Arial" pitchFamily="34" charset="0"/>
              <a:buChar char="•"/>
              <a:defRPr/>
            </a:pPr>
            <a:r>
              <a:rPr lang="en-GB" sz="2800" dirty="0">
                <a:solidFill>
                  <a:schemeClr val="accent4"/>
                </a:solidFill>
                <a:cs typeface="+mn-cs"/>
              </a:rPr>
              <a:t>The units of energy is the Newton-metre or Joule.</a:t>
            </a:r>
          </a:p>
        </p:txBody>
      </p:sp>
      <p:sp>
        <p:nvSpPr>
          <p:cNvPr id="122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30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38" name="Picture 3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287" y="4629150"/>
            <a:ext cx="25003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6049" y="4657725"/>
            <a:ext cx="9017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23037" y="4984750"/>
            <a:ext cx="21510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6362" y="5367338"/>
            <a:ext cx="90011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4149" y="5367338"/>
            <a:ext cx="7842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7437" y="4645025"/>
            <a:ext cx="203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7437" y="4973638"/>
            <a:ext cx="2032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7437" y="5354638"/>
            <a:ext cx="203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TextBox 28"/>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2317"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101600" y="1404938"/>
            <a:ext cx="9144000" cy="1031051"/>
          </a:xfrm>
          <a:prstGeom prst="rect">
            <a:avLst/>
          </a:prstGeom>
          <a:noFill/>
        </p:spPr>
        <p:txBody>
          <a:bodyPr>
            <a:spAutoFit/>
          </a:bodyPr>
          <a:lstStyle/>
          <a:p>
            <a:pPr>
              <a:spcAft>
                <a:spcPts val="600"/>
              </a:spcAft>
              <a:defRPr/>
            </a:pPr>
            <a:r>
              <a:rPr lang="en-GB" sz="2800" b="1" dirty="0">
                <a:solidFill>
                  <a:schemeClr val="accent4"/>
                </a:solidFill>
                <a:cs typeface="+mn-cs"/>
              </a:rPr>
              <a:t>Power</a:t>
            </a:r>
          </a:p>
          <a:p>
            <a:pPr>
              <a:spcAft>
                <a:spcPts val="600"/>
              </a:spcAft>
              <a:defRPr/>
            </a:pPr>
            <a:r>
              <a:rPr lang="en-GB" sz="2800" dirty="0">
                <a:solidFill>
                  <a:schemeClr val="accent4"/>
                </a:solidFill>
                <a:cs typeface="+mn-cs"/>
              </a:rPr>
              <a:t>POWER is defined as THE RATE OF DOING WORK.</a:t>
            </a:r>
          </a:p>
        </p:txBody>
      </p:sp>
      <p:sp>
        <p:nvSpPr>
          <p:cNvPr id="122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2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30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2316" name="TextBox 28"/>
          <p:cNvSpPr txBox="1">
            <a:spLocks noChangeArrowheads="1"/>
          </p:cNvSpPr>
          <p:nvPr/>
        </p:nvSpPr>
        <p:spPr bwMode="auto">
          <a:xfrm>
            <a:off x="0" y="4032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Basic mechanics</a:t>
            </a:r>
          </a:p>
        </p:txBody>
      </p:sp>
      <p:sp>
        <p:nvSpPr>
          <p:cNvPr id="12317"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65A7F38-8E13-4834-B587-506FBD2341A5}"/>
                  </a:ext>
                </a:extLst>
              </p:cNvPr>
              <p:cNvGraphicFramePr>
                <a:graphicFrameLocks noGrp="1"/>
              </p:cNvGraphicFramePr>
              <p:nvPr>
                <p:extLst>
                  <p:ext uri="{D42A27DB-BD31-4B8C-83A1-F6EECF244321}">
                    <p14:modId xmlns:p14="http://schemas.microsoft.com/office/powerpoint/2010/main" val="2010718310"/>
                  </p:ext>
                </p:extLst>
              </p:nvPr>
            </p:nvGraphicFramePr>
            <p:xfrm>
              <a:off x="0" y="2576513"/>
              <a:ext cx="9144000" cy="4400368"/>
            </p:xfrm>
            <a:graphic>
              <a:graphicData uri="http://schemas.openxmlformats.org/drawingml/2006/table">
                <a:tbl>
                  <a:tblPr>
                    <a:tableStyleId>{5C22544A-7EE6-4342-B048-85BDC9FD1C3A}</a:tableStyleId>
                  </a:tblPr>
                  <a:tblGrid>
                    <a:gridCol w="493621">
                      <a:extLst>
                        <a:ext uri="{9D8B030D-6E8A-4147-A177-3AD203B41FA5}">
                          <a16:colId xmlns:a16="http://schemas.microsoft.com/office/drawing/2014/main" val="2878599411"/>
                        </a:ext>
                      </a:extLst>
                    </a:gridCol>
                    <a:gridCol w="3275091">
                      <a:extLst>
                        <a:ext uri="{9D8B030D-6E8A-4147-A177-3AD203B41FA5}">
                          <a16:colId xmlns:a16="http://schemas.microsoft.com/office/drawing/2014/main" val="2349381542"/>
                        </a:ext>
                      </a:extLst>
                    </a:gridCol>
                    <a:gridCol w="526898">
                      <a:extLst>
                        <a:ext uri="{9D8B030D-6E8A-4147-A177-3AD203B41FA5}">
                          <a16:colId xmlns:a16="http://schemas.microsoft.com/office/drawing/2014/main" val="3767747525"/>
                        </a:ext>
                      </a:extLst>
                    </a:gridCol>
                    <a:gridCol w="4848390">
                      <a:extLst>
                        <a:ext uri="{9D8B030D-6E8A-4147-A177-3AD203B41FA5}">
                          <a16:colId xmlns:a16="http://schemas.microsoft.com/office/drawing/2014/main" val="1900420071"/>
                        </a:ext>
                      </a:extLst>
                    </a:gridCol>
                  </a:tblGrid>
                  <a:tr h="348310">
                    <a:tc>
                      <a:txBody>
                        <a:bodyPr/>
                        <a:lstStyle/>
                        <a:p>
                          <a:pPr>
                            <a:spcAft>
                              <a:spcPts val="600"/>
                            </a:spcAft>
                          </a:pPr>
                          <a:r>
                            <a:rPr lang="en-GB" sz="1100">
                              <a:effectLst/>
                            </a:rPr>
                            <a:t>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600"/>
                            </a:spcAft>
                          </a:pPr>
                          <a:r>
                            <a:rPr lang="en-GB" sz="2000">
                              <a:effectLst/>
                            </a:rPr>
                            <a:t>The unit of Power is the watt.</a:t>
                          </a:r>
                          <a:endParaRPr lang="en-GB" sz="20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a:spcAft>
                              <a:spcPts val="600"/>
                            </a:spcAft>
                            <a:tabLst>
                              <a:tab pos="2743200" algn="ctr"/>
                              <a:tab pos="5486400" algn="r"/>
                            </a:tabLst>
                          </a:pPr>
                          <a:r>
                            <a:rPr lang="en-GB" sz="2000">
                              <a:effectLst/>
                            </a:rPr>
                            <a:t>Since the watt is a small unit, the kilowatt is often used.</a:t>
                          </a:r>
                          <a:endParaRPr lang="en-GB" sz="20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2442610708"/>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1</m:t>
                                </m:r>
                                <m:r>
                                  <m:rPr>
                                    <m:sty m:val="p"/>
                                  </m:rPr>
                                  <a:rPr lang="en-GB" sz="2000">
                                    <a:effectLst/>
                                    <a:latin typeface="Cambria Math" panose="02040503050406030204" pitchFamily="18" charset="0"/>
                                  </a:rPr>
                                  <m:t>kW</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1,000 </m:t>
                                </m:r>
                                <m:r>
                                  <m:rPr>
                                    <m:sty m:val="p"/>
                                  </m:rPr>
                                  <a:rPr lang="en-GB" sz="2000">
                                    <a:effectLst/>
                                    <a:latin typeface="Cambria Math" panose="02040503050406030204" pitchFamily="18" charset="0"/>
                                  </a:rPr>
                                  <m:t>watts</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584569973"/>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1 </m:t>
                                </m:r>
                                <m:r>
                                  <m:rPr>
                                    <m:sty m:val="p"/>
                                  </m:rPr>
                                  <a:rPr lang="en-GB" sz="2000">
                                    <a:effectLst/>
                                    <a:latin typeface="Cambria Math" panose="02040503050406030204" pitchFamily="18" charset="0"/>
                                  </a:rPr>
                                  <m:t>hour</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60×60 </m:t>
                                </m:r>
                                <m:r>
                                  <m:rPr>
                                    <m:sty m:val="p"/>
                                  </m:rPr>
                                  <a:rPr lang="en-GB" sz="2000">
                                    <a:effectLst/>
                                    <a:latin typeface="Cambria Math" panose="02040503050406030204" pitchFamily="18" charset="0"/>
                                  </a:rPr>
                                  <m:t>seconds</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545057881"/>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r>
                            <a:rPr lang="en-GB" sz="2000">
                              <a:effectLst/>
                            </a:rPr>
                            <a:t> </a:t>
                          </a:r>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3,600 </m:t>
                                </m:r>
                                <m:r>
                                  <m:rPr>
                                    <m:sty m:val="p"/>
                                  </m:rPr>
                                  <a:rPr lang="en-GB" sz="2000">
                                    <a:effectLst/>
                                    <a:latin typeface="Cambria Math" panose="02040503050406030204" pitchFamily="18" charset="0"/>
                                  </a:rPr>
                                  <m:t>seconds</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295116215"/>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1</m:t>
                                </m:r>
                                <m:r>
                                  <m:rPr>
                                    <m:sty m:val="p"/>
                                  </m:rPr>
                                  <a:rPr lang="en-GB" sz="2000">
                                    <a:effectLst/>
                                    <a:latin typeface="Cambria Math" panose="02040503050406030204" pitchFamily="18" charset="0"/>
                                  </a:rPr>
                                  <m:t>kWh</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1,000×3,600</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450056370"/>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r>
                            <a:rPr lang="en-GB" sz="2000">
                              <a:effectLst/>
                            </a:rPr>
                            <a:t> </a:t>
                          </a:r>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3,600,000 </m:t>
                                </m:r>
                                <m:r>
                                  <m:rPr>
                                    <m:sty m:val="p"/>
                                  </m:rPr>
                                  <a:rPr lang="en-GB" sz="2000">
                                    <a:effectLst/>
                                    <a:latin typeface="Cambria Math" panose="02040503050406030204" pitchFamily="18" charset="0"/>
                                  </a:rPr>
                                  <m:t>joules</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005061241"/>
                      </a:ext>
                    </a:extLst>
                  </a:tr>
                  <a:tr h="940963">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14:m>
                            <m:oMathPara xmlns:m="http://schemas.openxmlformats.org/officeDocument/2006/math">
                              <m:oMathParaPr>
                                <m:jc m:val="centerGroup"/>
                              </m:oMathParaPr>
                              <m:oMath xmlns:m="http://schemas.openxmlformats.org/officeDocument/2006/math">
                                <m:r>
                                  <m:rPr>
                                    <m:sty m:val="p"/>
                                  </m:rPr>
                                  <a:rPr lang="en-GB" sz="2000">
                                    <a:effectLst/>
                                    <a:latin typeface="Cambria Math" panose="02040503050406030204" pitchFamily="18" charset="0"/>
                                  </a:rPr>
                                  <m:t>Average</m:t>
                                </m:r>
                                <m:r>
                                  <a:rPr lang="en-GB" sz="2000">
                                    <a:effectLst/>
                                    <a:latin typeface="Cambria Math" panose="02040503050406030204" pitchFamily="18" charset="0"/>
                                  </a:rPr>
                                  <m:t> </m:t>
                                </m:r>
                                <m:r>
                                  <m:rPr>
                                    <m:sty m:val="p"/>
                                  </m:rPr>
                                  <a:rPr lang="en-GB" sz="2000">
                                    <a:effectLst/>
                                    <a:latin typeface="Cambria Math" panose="02040503050406030204" pitchFamily="18" charset="0"/>
                                  </a:rPr>
                                  <m:t>power</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r>
                                  <a:rPr lang="en-GB" sz="2000">
                                    <a:effectLst/>
                                    <a:latin typeface="Cambria Math" panose="02040503050406030204" pitchFamily="18" charset="0"/>
                                  </a:rPr>
                                  <m:t>=</m:t>
                                </m:r>
                              </m:oMath>
                            </m:oMathPara>
                          </a14:m>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spcAft>
                              <a:spcPts val="600"/>
                            </a:spcAft>
                          </a:pPr>
                          <a14:m>
                            <m:oMathPara xmlns:m="http://schemas.openxmlformats.org/officeDocument/2006/math">
                              <m:oMathParaPr>
                                <m:jc m:val="centerGroup"/>
                              </m:oMathParaPr>
                              <m:oMath xmlns:m="http://schemas.openxmlformats.org/officeDocument/2006/math">
                                <m:f>
                                  <m:fPr>
                                    <m:ctrlPr>
                                      <a:rPr lang="en-GB" sz="2000" i="1">
                                        <a:effectLst/>
                                        <a:latin typeface="Cambria Math" panose="02040503050406030204" pitchFamily="18" charset="0"/>
                                      </a:rPr>
                                    </m:ctrlPr>
                                  </m:fPr>
                                  <m:num>
                                    <m:r>
                                      <m:rPr>
                                        <m:sty m:val="p"/>
                                      </m:rPr>
                                      <a:rPr lang="en-GB" sz="2000">
                                        <a:effectLst/>
                                        <a:latin typeface="Cambria Math" panose="02040503050406030204" pitchFamily="18" charset="0"/>
                                      </a:rPr>
                                      <m:t>amount</m:t>
                                    </m:r>
                                    <m:r>
                                      <a:rPr lang="en-GB" sz="2000">
                                        <a:effectLst/>
                                        <a:latin typeface="Cambria Math" panose="02040503050406030204" pitchFamily="18" charset="0"/>
                                      </a:rPr>
                                      <m:t> </m:t>
                                    </m:r>
                                    <m:r>
                                      <m:rPr>
                                        <m:sty m:val="p"/>
                                      </m:rPr>
                                      <a:rPr lang="en-GB" sz="2000">
                                        <a:effectLst/>
                                        <a:latin typeface="Cambria Math" panose="02040503050406030204" pitchFamily="18" charset="0"/>
                                      </a:rPr>
                                      <m:t>of</m:t>
                                    </m:r>
                                    <m:r>
                                      <a:rPr lang="en-GB" sz="2000">
                                        <a:effectLst/>
                                        <a:latin typeface="Cambria Math" panose="02040503050406030204" pitchFamily="18" charset="0"/>
                                      </a:rPr>
                                      <m:t> </m:t>
                                    </m:r>
                                    <m:r>
                                      <m:rPr>
                                        <m:sty m:val="p"/>
                                      </m:rPr>
                                      <a:rPr lang="en-GB" sz="2000">
                                        <a:effectLst/>
                                        <a:latin typeface="Cambria Math" panose="02040503050406030204" pitchFamily="18" charset="0"/>
                                      </a:rPr>
                                      <m:t>work</m:t>
                                    </m:r>
                                    <m:r>
                                      <a:rPr lang="en-GB" sz="2000">
                                        <a:effectLst/>
                                        <a:latin typeface="Cambria Math" panose="02040503050406030204" pitchFamily="18" charset="0"/>
                                      </a:rPr>
                                      <m:t> </m:t>
                                    </m:r>
                                    <m:r>
                                      <m:rPr>
                                        <m:sty m:val="p"/>
                                      </m:rPr>
                                      <a:rPr lang="en-GB" sz="2000">
                                        <a:effectLst/>
                                        <a:latin typeface="Cambria Math" panose="02040503050406030204" pitchFamily="18" charset="0"/>
                                      </a:rPr>
                                      <m:t>done</m:t>
                                    </m:r>
                                  </m:num>
                                  <m:den>
                                    <m:r>
                                      <m:rPr>
                                        <m:sty m:val="p"/>
                                      </m:rPr>
                                      <a:rPr lang="en-GB" sz="2000">
                                        <a:effectLst/>
                                        <a:latin typeface="Cambria Math" panose="02040503050406030204" pitchFamily="18" charset="0"/>
                                      </a:rPr>
                                      <m:t>time</m:t>
                                    </m:r>
                                    <m:r>
                                      <a:rPr lang="en-GB" sz="2000">
                                        <a:effectLst/>
                                        <a:latin typeface="Cambria Math" panose="02040503050406030204" pitchFamily="18" charset="0"/>
                                      </a:rPr>
                                      <m:t> </m:t>
                                    </m:r>
                                    <m:r>
                                      <m:rPr>
                                        <m:sty m:val="p"/>
                                      </m:rPr>
                                      <a:rPr lang="en-GB" sz="2000">
                                        <a:effectLst/>
                                        <a:latin typeface="Cambria Math" panose="02040503050406030204" pitchFamily="18" charset="0"/>
                                      </a:rPr>
                                      <m:t>taken</m:t>
                                    </m:r>
                                    <m:r>
                                      <a:rPr lang="en-GB" sz="2000">
                                        <a:effectLst/>
                                        <a:latin typeface="Cambria Math" panose="02040503050406030204" pitchFamily="18" charset="0"/>
                                      </a:rPr>
                                      <m:t> </m:t>
                                    </m:r>
                                    <m:r>
                                      <m:rPr>
                                        <m:sty m:val="p"/>
                                      </m:rPr>
                                      <a:rPr lang="en-GB" sz="2000">
                                        <a:effectLst/>
                                        <a:latin typeface="Cambria Math" panose="02040503050406030204" pitchFamily="18" charset="0"/>
                                      </a:rPr>
                                      <m:t>to</m:t>
                                    </m:r>
                                    <m:r>
                                      <a:rPr lang="en-GB" sz="2000">
                                        <a:effectLst/>
                                        <a:latin typeface="Cambria Math" panose="02040503050406030204" pitchFamily="18" charset="0"/>
                                      </a:rPr>
                                      <m:t> </m:t>
                                    </m:r>
                                    <m:r>
                                      <m:rPr>
                                        <m:sty m:val="p"/>
                                      </m:rPr>
                                      <a:rPr lang="en-GB" sz="2000">
                                        <a:effectLst/>
                                        <a:latin typeface="Cambria Math" panose="02040503050406030204" pitchFamily="18" charset="0"/>
                                      </a:rPr>
                                      <m:t>do</m:t>
                                    </m:r>
                                    <m:r>
                                      <a:rPr lang="en-GB" sz="2000">
                                        <a:effectLst/>
                                        <a:latin typeface="Cambria Math" panose="02040503050406030204" pitchFamily="18" charset="0"/>
                                      </a:rPr>
                                      <m:t> </m:t>
                                    </m:r>
                                    <m:r>
                                      <m:rPr>
                                        <m:sty m:val="p"/>
                                      </m:rPr>
                                      <a:rPr lang="en-GB" sz="2000">
                                        <a:effectLst/>
                                        <a:latin typeface="Cambria Math" panose="02040503050406030204" pitchFamily="18" charset="0"/>
                                      </a:rPr>
                                      <m:t>it</m:t>
                                    </m:r>
                                  </m:den>
                                </m:f>
                              </m:oMath>
                            </m:oMathPara>
                          </a14:m>
                          <a:endParaRPr lang="en-GB" sz="2000" dirty="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51582514"/>
                      </a:ext>
                    </a:extLst>
                  </a:tr>
                </a:tbl>
              </a:graphicData>
            </a:graphic>
          </p:graphicFrame>
        </mc:Choice>
        <mc:Fallback xmlns="">
          <p:graphicFrame>
            <p:nvGraphicFramePr>
              <p:cNvPr id="2" name="Table 1">
                <a:extLst>
                  <a:ext uri="{FF2B5EF4-FFF2-40B4-BE49-F238E27FC236}">
                    <a16:creationId xmlns:a16="http://schemas.microsoft.com/office/drawing/2014/main" id="{A65A7F38-8E13-4834-B587-506FBD2341A5}"/>
                  </a:ext>
                </a:extLst>
              </p:cNvPr>
              <p:cNvGraphicFramePr>
                <a:graphicFrameLocks noGrp="1"/>
              </p:cNvGraphicFramePr>
              <p:nvPr>
                <p:extLst>
                  <p:ext uri="{D42A27DB-BD31-4B8C-83A1-F6EECF244321}">
                    <p14:modId xmlns:p14="http://schemas.microsoft.com/office/powerpoint/2010/main" val="2010718310"/>
                  </p:ext>
                </p:extLst>
              </p:nvPr>
            </p:nvGraphicFramePr>
            <p:xfrm>
              <a:off x="0" y="2576513"/>
              <a:ext cx="9144000" cy="4400368"/>
            </p:xfrm>
            <a:graphic>
              <a:graphicData uri="http://schemas.openxmlformats.org/drawingml/2006/table">
                <a:tbl>
                  <a:tblPr>
                    <a:tableStyleId>{5C22544A-7EE6-4342-B048-85BDC9FD1C3A}</a:tableStyleId>
                  </a:tblPr>
                  <a:tblGrid>
                    <a:gridCol w="493621">
                      <a:extLst>
                        <a:ext uri="{9D8B030D-6E8A-4147-A177-3AD203B41FA5}">
                          <a16:colId xmlns:a16="http://schemas.microsoft.com/office/drawing/2014/main" val="2878599411"/>
                        </a:ext>
                      </a:extLst>
                    </a:gridCol>
                    <a:gridCol w="3275091">
                      <a:extLst>
                        <a:ext uri="{9D8B030D-6E8A-4147-A177-3AD203B41FA5}">
                          <a16:colId xmlns:a16="http://schemas.microsoft.com/office/drawing/2014/main" val="2349381542"/>
                        </a:ext>
                      </a:extLst>
                    </a:gridCol>
                    <a:gridCol w="526898">
                      <a:extLst>
                        <a:ext uri="{9D8B030D-6E8A-4147-A177-3AD203B41FA5}">
                          <a16:colId xmlns:a16="http://schemas.microsoft.com/office/drawing/2014/main" val="3767747525"/>
                        </a:ext>
                      </a:extLst>
                    </a:gridCol>
                    <a:gridCol w="4848390">
                      <a:extLst>
                        <a:ext uri="{9D8B030D-6E8A-4147-A177-3AD203B41FA5}">
                          <a16:colId xmlns:a16="http://schemas.microsoft.com/office/drawing/2014/main" val="1900420071"/>
                        </a:ext>
                      </a:extLst>
                    </a:gridCol>
                  </a:tblGrid>
                  <a:tr h="609600">
                    <a:tc>
                      <a:txBody>
                        <a:bodyPr/>
                        <a:lstStyle/>
                        <a:p>
                          <a:pPr>
                            <a:spcAft>
                              <a:spcPts val="600"/>
                            </a:spcAft>
                          </a:pPr>
                          <a:r>
                            <a:rPr lang="en-GB" sz="1100">
                              <a:effectLst/>
                            </a:rPr>
                            <a:t>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600"/>
                            </a:spcAft>
                          </a:pPr>
                          <a:r>
                            <a:rPr lang="en-GB" sz="2000">
                              <a:effectLst/>
                            </a:rPr>
                            <a:t>The unit of Power is the watt.</a:t>
                          </a:r>
                          <a:endParaRPr lang="en-GB" sz="20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a:spcAft>
                              <a:spcPts val="600"/>
                            </a:spcAft>
                            <a:tabLst>
                              <a:tab pos="2743200" algn="ctr"/>
                              <a:tab pos="5486400" algn="r"/>
                            </a:tabLst>
                          </a:pPr>
                          <a:r>
                            <a:rPr lang="en-GB" sz="2000">
                              <a:effectLst/>
                            </a:rPr>
                            <a:t>Since the watt is a small unit, the kilowatt is often used.</a:t>
                          </a:r>
                          <a:endParaRPr lang="en-GB" sz="20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2442610708"/>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15456" t="-118085" r="-164804" b="-564894"/>
                          </a:stretch>
                        </a:blipFill>
                      </a:tcPr>
                    </a:tc>
                    <a:tc>
                      <a:txBody>
                        <a:bodyPr/>
                        <a:lstStyle/>
                        <a:p>
                          <a:endParaRPr lang="en-US"/>
                        </a:p>
                      </a:txBody>
                      <a:tcPr marL="68580" marR="68580" marT="0" marB="0" anchor="ctr">
                        <a:blipFill>
                          <a:blip r:embed="rId2"/>
                          <a:stretch>
                            <a:fillRect l="-712644" t="-118085" r="-917241" b="-564894"/>
                          </a:stretch>
                        </a:blipFill>
                      </a:tcPr>
                    </a:tc>
                    <a:tc>
                      <a:txBody>
                        <a:bodyPr/>
                        <a:lstStyle/>
                        <a:p>
                          <a:endParaRPr lang="en-US"/>
                        </a:p>
                      </a:txBody>
                      <a:tcPr marL="68580" marR="68580" marT="0" marB="0" anchor="ctr">
                        <a:blipFill>
                          <a:blip r:embed="rId2"/>
                          <a:stretch>
                            <a:fillRect l="-88931" t="-118085" r="-377" b="-564894"/>
                          </a:stretch>
                        </a:blipFill>
                      </a:tcPr>
                    </a:tc>
                    <a:extLst>
                      <a:ext uri="{0D108BD9-81ED-4DB2-BD59-A6C34878D82A}">
                        <a16:rowId xmlns:a16="http://schemas.microsoft.com/office/drawing/2014/main" val="1584569973"/>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15456" t="-220430" r="-164804" b="-470968"/>
                          </a:stretch>
                        </a:blipFill>
                      </a:tcPr>
                    </a:tc>
                    <a:tc>
                      <a:txBody>
                        <a:bodyPr/>
                        <a:lstStyle/>
                        <a:p>
                          <a:endParaRPr lang="en-US"/>
                        </a:p>
                      </a:txBody>
                      <a:tcPr marL="68580" marR="68580" marT="0" marB="0" anchor="ctr">
                        <a:blipFill>
                          <a:blip r:embed="rId2"/>
                          <a:stretch>
                            <a:fillRect l="-712644" t="-220430" r="-917241" b="-470968"/>
                          </a:stretch>
                        </a:blipFill>
                      </a:tcPr>
                    </a:tc>
                    <a:tc>
                      <a:txBody>
                        <a:bodyPr/>
                        <a:lstStyle/>
                        <a:p>
                          <a:endParaRPr lang="en-US"/>
                        </a:p>
                      </a:txBody>
                      <a:tcPr marL="68580" marR="68580" marT="0" marB="0" anchor="ctr">
                        <a:blipFill>
                          <a:blip r:embed="rId2"/>
                          <a:stretch>
                            <a:fillRect l="-88931" t="-220430" r="-377" b="-470968"/>
                          </a:stretch>
                        </a:blipFill>
                      </a:tcPr>
                    </a:tc>
                    <a:extLst>
                      <a:ext uri="{0D108BD9-81ED-4DB2-BD59-A6C34878D82A}">
                        <a16:rowId xmlns:a16="http://schemas.microsoft.com/office/drawing/2014/main" val="1545057881"/>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r>
                            <a:rPr lang="en-GB" sz="2000">
                              <a:effectLst/>
                            </a:rPr>
                            <a:t> </a:t>
                          </a:r>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712644" t="-317021" r="-917241" b="-365957"/>
                          </a:stretch>
                        </a:blipFill>
                      </a:tcPr>
                    </a:tc>
                    <a:tc>
                      <a:txBody>
                        <a:bodyPr/>
                        <a:lstStyle/>
                        <a:p>
                          <a:endParaRPr lang="en-US"/>
                        </a:p>
                      </a:txBody>
                      <a:tcPr marL="68580" marR="68580" marT="0" marB="0" anchor="ctr">
                        <a:blipFill>
                          <a:blip r:embed="rId2"/>
                          <a:stretch>
                            <a:fillRect l="-88931" t="-317021" r="-377" b="-365957"/>
                          </a:stretch>
                        </a:blipFill>
                      </a:tcPr>
                    </a:tc>
                    <a:extLst>
                      <a:ext uri="{0D108BD9-81ED-4DB2-BD59-A6C34878D82A}">
                        <a16:rowId xmlns:a16="http://schemas.microsoft.com/office/drawing/2014/main" val="3295116215"/>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15456" t="-417021" r="-164804" b="-265957"/>
                          </a:stretch>
                        </a:blipFill>
                      </a:tcPr>
                    </a:tc>
                    <a:tc>
                      <a:txBody>
                        <a:bodyPr/>
                        <a:lstStyle/>
                        <a:p>
                          <a:endParaRPr lang="en-US"/>
                        </a:p>
                      </a:txBody>
                      <a:tcPr marL="68580" marR="68580" marT="0" marB="0" anchor="ctr">
                        <a:blipFill>
                          <a:blip r:embed="rId2"/>
                          <a:stretch>
                            <a:fillRect l="-712644" t="-417021" r="-917241" b="-265957"/>
                          </a:stretch>
                        </a:blipFill>
                      </a:tcPr>
                    </a:tc>
                    <a:tc>
                      <a:txBody>
                        <a:bodyPr/>
                        <a:lstStyle/>
                        <a:p>
                          <a:endParaRPr lang="en-US"/>
                        </a:p>
                      </a:txBody>
                      <a:tcPr marL="68580" marR="68580" marT="0" marB="0" anchor="ctr">
                        <a:blipFill>
                          <a:blip r:embed="rId2"/>
                          <a:stretch>
                            <a:fillRect l="-88931" t="-417021" r="-377" b="-265957"/>
                          </a:stretch>
                        </a:blipFill>
                      </a:tcPr>
                    </a:tc>
                    <a:extLst>
                      <a:ext uri="{0D108BD9-81ED-4DB2-BD59-A6C34878D82A}">
                        <a16:rowId xmlns:a16="http://schemas.microsoft.com/office/drawing/2014/main" val="2450056370"/>
                      </a:ext>
                    </a:extLst>
                  </a:tr>
                  <a:tr h="569961">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r">
                            <a:spcAft>
                              <a:spcPts val="600"/>
                            </a:spcAft>
                          </a:pPr>
                          <a:r>
                            <a:rPr lang="en-GB" sz="2000">
                              <a:effectLst/>
                            </a:rPr>
                            <a:t> </a:t>
                          </a:r>
                          <a:endParaRPr lang="en-GB" sz="20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712644" t="-522581" r="-917241" b="-168817"/>
                          </a:stretch>
                        </a:blipFill>
                      </a:tcPr>
                    </a:tc>
                    <a:tc>
                      <a:txBody>
                        <a:bodyPr/>
                        <a:lstStyle/>
                        <a:p>
                          <a:endParaRPr lang="en-US"/>
                        </a:p>
                      </a:txBody>
                      <a:tcPr marL="68580" marR="68580" marT="0" marB="0" anchor="ctr">
                        <a:blipFill>
                          <a:blip r:embed="rId2"/>
                          <a:stretch>
                            <a:fillRect l="-88931" t="-522581" r="-377" b="-168817"/>
                          </a:stretch>
                        </a:blipFill>
                      </a:tcPr>
                    </a:tc>
                    <a:extLst>
                      <a:ext uri="{0D108BD9-81ED-4DB2-BD59-A6C34878D82A}">
                        <a16:rowId xmlns:a16="http://schemas.microsoft.com/office/drawing/2014/main" val="2005061241"/>
                      </a:ext>
                    </a:extLst>
                  </a:tr>
                  <a:tr h="940963">
                    <a:tc>
                      <a:txBody>
                        <a:bodyPr/>
                        <a:lstStyle/>
                        <a:p>
                          <a:pPr>
                            <a:spcAft>
                              <a:spcPts val="600"/>
                            </a:spcAft>
                          </a:pPr>
                          <a:r>
                            <a:rPr lang="en-GB" sz="1100">
                              <a:effectLst/>
                            </a:rPr>
                            <a:t> </a:t>
                          </a:r>
                          <a:endParaRPr lang="en-GB" sz="120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endParaRPr lang="en-US"/>
                        </a:p>
                      </a:txBody>
                      <a:tcPr marL="68580" marR="68580" marT="0" marB="0" anchor="ctr">
                        <a:blipFill>
                          <a:blip r:embed="rId2"/>
                          <a:stretch>
                            <a:fillRect l="-15456" t="-373548" r="-164804" b="-1290"/>
                          </a:stretch>
                        </a:blipFill>
                      </a:tcPr>
                    </a:tc>
                    <a:tc>
                      <a:txBody>
                        <a:bodyPr/>
                        <a:lstStyle/>
                        <a:p>
                          <a:endParaRPr lang="en-US"/>
                        </a:p>
                      </a:txBody>
                      <a:tcPr marL="68580" marR="68580" marT="0" marB="0" anchor="ctr">
                        <a:blipFill>
                          <a:blip r:embed="rId2"/>
                          <a:stretch>
                            <a:fillRect l="-712644" t="-373548" r="-917241" b="-1290"/>
                          </a:stretch>
                        </a:blipFill>
                      </a:tcPr>
                    </a:tc>
                    <a:tc>
                      <a:txBody>
                        <a:bodyPr/>
                        <a:lstStyle/>
                        <a:p>
                          <a:endParaRPr lang="en-US"/>
                        </a:p>
                      </a:txBody>
                      <a:tcPr marL="68580" marR="68580" marT="0" marB="0" anchor="ctr">
                        <a:blipFill>
                          <a:blip r:embed="rId2"/>
                          <a:stretch>
                            <a:fillRect l="-88931" t="-373548" r="-377" b="-1290"/>
                          </a:stretch>
                        </a:blipFill>
                      </a:tcPr>
                    </a:tc>
                    <a:extLst>
                      <a:ext uri="{0D108BD9-81ED-4DB2-BD59-A6C34878D82A}">
                        <a16:rowId xmlns:a16="http://schemas.microsoft.com/office/drawing/2014/main" val="51582514"/>
                      </a:ext>
                    </a:extLst>
                  </a:tr>
                </a:tbl>
              </a:graphicData>
            </a:graphic>
          </p:graphicFrame>
        </mc:Fallback>
      </mc:AlternateContent>
    </p:spTree>
    <p:extLst>
      <p:ext uri="{BB962C8B-B14F-4D97-AF65-F5344CB8AC3E}">
        <p14:creationId xmlns:p14="http://schemas.microsoft.com/office/powerpoint/2010/main" val="3193890293"/>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TotalTime>
  <Words>446</Words>
  <Application>Microsoft Office PowerPoint</Application>
  <PresentationFormat>On-screen Show (4:3)</PresentationFormat>
  <Paragraphs>193</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Cambria Math</vt:lpstr>
      <vt:lpstr>Times New Roman</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Chris Goodings</cp:lastModifiedBy>
  <cp:revision>269</cp:revision>
  <dcterms:created xsi:type="dcterms:W3CDTF">2010-05-25T15:15:29Z</dcterms:created>
  <dcterms:modified xsi:type="dcterms:W3CDTF">2019-10-17T13:15:07Z</dcterms:modified>
</cp:coreProperties>
</file>