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9"/>
  </p:notesMasterIdLst>
  <p:sldIdLst>
    <p:sldId id="269" r:id="rId3"/>
    <p:sldId id="290" r:id="rId4"/>
    <p:sldId id="314" r:id="rId5"/>
    <p:sldId id="315" r:id="rId6"/>
    <p:sldId id="316" r:id="rId7"/>
    <p:sldId id="294" r:id="rId8"/>
    <p:sldId id="317" r:id="rId9"/>
    <p:sldId id="325" r:id="rId10"/>
    <p:sldId id="324" r:id="rId11"/>
    <p:sldId id="318" r:id="rId12"/>
    <p:sldId id="319" r:id="rId13"/>
    <p:sldId id="320" r:id="rId14"/>
    <p:sldId id="321" r:id="rId15"/>
    <p:sldId id="322" r:id="rId16"/>
    <p:sldId id="323" r:id="rId17"/>
    <p:sldId id="277" r:id="rId18"/>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snapToGrid="0">
      <p:cViewPr varScale="1">
        <p:scale>
          <a:sx n="68" d="100"/>
          <a:sy n="68" d="100"/>
        </p:scale>
        <p:origin x="57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oodings" userId="ef861c51-cc0d-478f-a8d6-c139c1588bf2" providerId="ADAL" clId="{648EA879-A641-4D69-8E6C-7FC0EB3ECEE8}"/>
    <pc:docChg chg="custSel addSld modSld">
      <pc:chgData name="Chris Goodings" userId="ef861c51-cc0d-478f-a8d6-c139c1588bf2" providerId="ADAL" clId="{648EA879-A641-4D69-8E6C-7FC0EB3ECEE8}" dt="2020-09-22T12:47:07.671" v="4" actId="478"/>
      <pc:docMkLst>
        <pc:docMk/>
      </pc:docMkLst>
      <pc:sldChg chg="delSp modSp mod">
        <pc:chgData name="Chris Goodings" userId="ef861c51-cc0d-478f-a8d6-c139c1588bf2" providerId="ADAL" clId="{648EA879-A641-4D69-8E6C-7FC0EB3ECEE8}" dt="2020-09-22T12:47:07.671" v="4" actId="478"/>
        <pc:sldMkLst>
          <pc:docMk/>
          <pc:sldMk cId="0" sldId="317"/>
        </pc:sldMkLst>
        <pc:graphicFrameChg chg="del modGraphic">
          <ac:chgData name="Chris Goodings" userId="ef861c51-cc0d-478f-a8d6-c139c1588bf2" providerId="ADAL" clId="{648EA879-A641-4D69-8E6C-7FC0EB3ECEE8}" dt="2020-09-22T12:47:05.550" v="3" actId="478"/>
          <ac:graphicFrameMkLst>
            <pc:docMk/>
            <pc:sldMk cId="0" sldId="317"/>
            <ac:graphicFrameMk id="12" creationId="{00000000-0000-0000-0000-000000000000}"/>
          </ac:graphicFrameMkLst>
        </pc:graphicFrameChg>
        <pc:graphicFrameChg chg="del">
          <ac:chgData name="Chris Goodings" userId="ef861c51-cc0d-478f-a8d6-c139c1588bf2" providerId="ADAL" clId="{648EA879-A641-4D69-8E6C-7FC0EB3ECEE8}" dt="2020-09-22T12:47:01.731" v="1" actId="478"/>
          <ac:graphicFrameMkLst>
            <pc:docMk/>
            <pc:sldMk cId="0" sldId="317"/>
            <ac:graphicFrameMk id="21" creationId="{00000000-0000-0000-0000-000000000000}"/>
          </ac:graphicFrameMkLst>
        </pc:graphicFrameChg>
        <pc:graphicFrameChg chg="del">
          <ac:chgData name="Chris Goodings" userId="ef861c51-cc0d-478f-a8d6-c139c1588bf2" providerId="ADAL" clId="{648EA879-A641-4D69-8E6C-7FC0EB3ECEE8}" dt="2020-09-22T12:47:07.671" v="4" actId="478"/>
          <ac:graphicFrameMkLst>
            <pc:docMk/>
            <pc:sldMk cId="0" sldId="317"/>
            <ac:graphicFrameMk id="25" creationId="{00000000-0000-0000-0000-000000000000}"/>
          </ac:graphicFrameMkLst>
        </pc:graphicFrameChg>
      </pc:sldChg>
      <pc:sldChg chg="add">
        <pc:chgData name="Chris Goodings" userId="ef861c51-cc0d-478f-a8d6-c139c1588bf2" providerId="ADAL" clId="{648EA879-A641-4D69-8E6C-7FC0EB3ECEE8}" dt="2020-09-22T12:46:57.443" v="0" actId="2890"/>
        <pc:sldMkLst>
          <pc:docMk/>
          <pc:sldMk cId="1210832807" sldId="325"/>
        </pc:sldMkLst>
      </pc:sldChg>
    </pc:docChg>
  </pc:docChgLst>
  <pc:docChgLst>
    <pc:chgData name="Chris Goodings" userId="ef861c51-cc0d-478f-a8d6-c139c1588bf2" providerId="ADAL" clId="{EA57BAF6-DE2F-4907-95FB-CB3C0F27030A}"/>
    <pc:docChg chg="custSel modSld">
      <pc:chgData name="Chris Goodings" userId="ef861c51-cc0d-478f-a8d6-c139c1588bf2" providerId="ADAL" clId="{EA57BAF6-DE2F-4907-95FB-CB3C0F27030A}" dt="2019-10-24T12:28:02.135" v="3"/>
      <pc:docMkLst>
        <pc:docMk/>
      </pc:docMkLst>
      <pc:sldChg chg="delSp modSp">
        <pc:chgData name="Chris Goodings" userId="ef861c51-cc0d-478f-a8d6-c139c1588bf2" providerId="ADAL" clId="{EA57BAF6-DE2F-4907-95FB-CB3C0F27030A}" dt="2019-10-24T12:28:02.135" v="3"/>
        <pc:sldMkLst>
          <pc:docMk/>
          <pc:sldMk cId="2411378084" sldId="324"/>
        </pc:sldMkLst>
        <pc:graphicFrameChg chg="del">
          <ac:chgData name="Chris Goodings" userId="ef861c51-cc0d-478f-a8d6-c139c1588bf2" providerId="ADAL" clId="{EA57BAF6-DE2F-4907-95FB-CB3C0F27030A}" dt="2019-10-24T12:27:57.260" v="2"/>
          <ac:graphicFrameMkLst>
            <pc:docMk/>
            <pc:sldMk cId="2411378084" sldId="324"/>
            <ac:graphicFrameMk id="12" creationId="{00000000-0000-0000-0000-000000000000}"/>
          </ac:graphicFrameMkLst>
        </pc:graphicFrameChg>
        <pc:graphicFrameChg chg="del modGraphic">
          <ac:chgData name="Chris Goodings" userId="ef861c51-cc0d-478f-a8d6-c139c1588bf2" providerId="ADAL" clId="{EA57BAF6-DE2F-4907-95FB-CB3C0F27030A}" dt="2019-10-24T12:27:53.135" v="1" actId="478"/>
          <ac:graphicFrameMkLst>
            <pc:docMk/>
            <pc:sldMk cId="2411378084" sldId="324"/>
            <ac:graphicFrameMk id="21" creationId="{00000000-0000-0000-0000-000000000000}"/>
          </ac:graphicFrameMkLst>
        </pc:graphicFrameChg>
        <pc:graphicFrameChg chg="del">
          <ac:chgData name="Chris Goodings" userId="ef861c51-cc0d-478f-a8d6-c139c1588bf2" providerId="ADAL" clId="{EA57BAF6-DE2F-4907-95FB-CB3C0F27030A}" dt="2019-10-24T12:28:02.135" v="3"/>
          <ac:graphicFrameMkLst>
            <pc:docMk/>
            <pc:sldMk cId="2411378084" sldId="324"/>
            <ac:graphicFrameMk id="25" creationId="{00000000-0000-0000-0000-000000000000}"/>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81EE990B-B3CC-4A57-A2E5-DB78BAA85FFD}" type="slidenum">
              <a:rPr lang="en-GB"/>
              <a:pPr>
                <a:defRPr/>
              </a:pPr>
              <a:t>‹#›</a:t>
            </a:fld>
            <a:endParaRPr lang="en-GB"/>
          </a:p>
        </p:txBody>
      </p:sp>
    </p:spTree>
    <p:extLst>
      <p:ext uri="{BB962C8B-B14F-4D97-AF65-F5344CB8AC3E}">
        <p14:creationId xmlns:p14="http://schemas.microsoft.com/office/powerpoint/2010/main" val="31452365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A5821C2-6769-4294-A3AE-5A9A05D15D9D}" type="slidenum">
              <a:rPr lang="en-GB"/>
              <a:pPr>
                <a:defRPr/>
              </a:pPr>
              <a:t>‹#›</a:t>
            </a:fld>
            <a:endParaRPr lang="en-GB"/>
          </a:p>
        </p:txBody>
      </p:sp>
    </p:spTree>
    <p:extLst>
      <p:ext uri="{BB962C8B-B14F-4D97-AF65-F5344CB8AC3E}">
        <p14:creationId xmlns:p14="http://schemas.microsoft.com/office/powerpoint/2010/main" val="155324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4E26009-FEDA-4B67-8F70-8EB523C35683}" type="slidenum">
              <a:rPr lang="en-GB"/>
              <a:pPr>
                <a:defRPr/>
              </a:pPr>
              <a:t>‹#›</a:t>
            </a:fld>
            <a:endParaRPr lang="en-GB"/>
          </a:p>
        </p:txBody>
      </p:sp>
    </p:spTree>
    <p:extLst>
      <p:ext uri="{BB962C8B-B14F-4D97-AF65-F5344CB8AC3E}">
        <p14:creationId xmlns:p14="http://schemas.microsoft.com/office/powerpoint/2010/main" val="31669395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DF676FBC-B90E-42A2-AC48-7D11FFAC8B4D}" type="slidenum">
              <a:rPr lang="en-GB"/>
              <a:pPr>
                <a:defRPr/>
              </a:pPr>
              <a:t>‹#›</a:t>
            </a:fld>
            <a:endParaRPr lang="en-GB"/>
          </a:p>
        </p:txBody>
      </p:sp>
    </p:spTree>
    <p:extLst>
      <p:ext uri="{BB962C8B-B14F-4D97-AF65-F5344CB8AC3E}">
        <p14:creationId xmlns:p14="http://schemas.microsoft.com/office/powerpoint/2010/main" val="193830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98CB1A27-0321-4C33-8888-F1A2BBB2D24E}" type="slidenum">
              <a:rPr lang="en-GB"/>
              <a:pPr>
                <a:defRPr/>
              </a:pPr>
              <a:t>‹#›</a:t>
            </a:fld>
            <a:endParaRPr lang="en-GB"/>
          </a:p>
        </p:txBody>
      </p:sp>
    </p:spTree>
    <p:extLst>
      <p:ext uri="{BB962C8B-B14F-4D97-AF65-F5344CB8AC3E}">
        <p14:creationId xmlns:p14="http://schemas.microsoft.com/office/powerpoint/2010/main" val="2261926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31F5619-5E42-4340-968F-5CAF935B9198}" type="slidenum">
              <a:rPr lang="en-GB"/>
              <a:pPr>
                <a:defRPr/>
              </a:pPr>
              <a:t>‹#›</a:t>
            </a:fld>
            <a:endParaRPr lang="en-GB"/>
          </a:p>
        </p:txBody>
      </p:sp>
    </p:spTree>
    <p:extLst>
      <p:ext uri="{BB962C8B-B14F-4D97-AF65-F5344CB8AC3E}">
        <p14:creationId xmlns:p14="http://schemas.microsoft.com/office/powerpoint/2010/main" val="28056566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F697FA01-05EB-432E-89ED-9143E0AE2977}" type="slidenum">
              <a:rPr lang="en-GB"/>
              <a:pPr>
                <a:defRPr/>
              </a:pPr>
              <a:t>‹#›</a:t>
            </a:fld>
            <a:endParaRPr lang="en-GB"/>
          </a:p>
        </p:txBody>
      </p:sp>
    </p:spTree>
    <p:extLst>
      <p:ext uri="{BB962C8B-B14F-4D97-AF65-F5344CB8AC3E}">
        <p14:creationId xmlns:p14="http://schemas.microsoft.com/office/powerpoint/2010/main" val="42859805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EE0BEF7-BF6F-40E9-899A-C4399BCEDB02}" type="slidenum">
              <a:rPr lang="en-GB"/>
              <a:pPr>
                <a:defRPr/>
              </a:pPr>
              <a:t>‹#›</a:t>
            </a:fld>
            <a:endParaRPr lang="en-GB"/>
          </a:p>
        </p:txBody>
      </p:sp>
    </p:spTree>
    <p:extLst>
      <p:ext uri="{BB962C8B-B14F-4D97-AF65-F5344CB8AC3E}">
        <p14:creationId xmlns:p14="http://schemas.microsoft.com/office/powerpoint/2010/main" val="6067833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9D4F2407-21B3-44B4-9986-296A207DA1BF}" type="slidenum">
              <a:rPr lang="en-GB"/>
              <a:pPr>
                <a:defRPr/>
              </a:pPr>
              <a:t>‹#›</a:t>
            </a:fld>
            <a:endParaRPr lang="en-GB"/>
          </a:p>
        </p:txBody>
      </p:sp>
    </p:spTree>
    <p:extLst>
      <p:ext uri="{BB962C8B-B14F-4D97-AF65-F5344CB8AC3E}">
        <p14:creationId xmlns:p14="http://schemas.microsoft.com/office/powerpoint/2010/main" val="15083189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2E31FFB8-6E8E-4DEF-A02C-36713EBE4906}" type="slidenum">
              <a:rPr lang="en-GB"/>
              <a:pPr>
                <a:defRPr/>
              </a:pPr>
              <a:t>‹#›</a:t>
            </a:fld>
            <a:endParaRPr lang="en-GB"/>
          </a:p>
        </p:txBody>
      </p:sp>
    </p:spTree>
    <p:extLst>
      <p:ext uri="{BB962C8B-B14F-4D97-AF65-F5344CB8AC3E}">
        <p14:creationId xmlns:p14="http://schemas.microsoft.com/office/powerpoint/2010/main" val="42789362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E9B613F3-9851-4BF5-9FD1-90C9C577A286}" type="slidenum">
              <a:rPr lang="en-GB"/>
              <a:pPr>
                <a:defRPr/>
              </a:pPr>
              <a:t>‹#›</a:t>
            </a:fld>
            <a:endParaRPr lang="en-GB"/>
          </a:p>
        </p:txBody>
      </p:sp>
    </p:spTree>
    <p:extLst>
      <p:ext uri="{BB962C8B-B14F-4D97-AF65-F5344CB8AC3E}">
        <p14:creationId xmlns:p14="http://schemas.microsoft.com/office/powerpoint/2010/main" val="38087256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A043DCD5-E60A-4015-BCD4-33F81E50E363}" type="slidenum">
              <a:rPr lang="en-GB"/>
              <a:pPr>
                <a:defRPr/>
              </a:pPr>
              <a:t>‹#›</a:t>
            </a:fld>
            <a:endParaRPr lang="en-GB"/>
          </a:p>
        </p:txBody>
      </p:sp>
    </p:spTree>
    <p:extLst>
      <p:ext uri="{BB962C8B-B14F-4D97-AF65-F5344CB8AC3E}">
        <p14:creationId xmlns:p14="http://schemas.microsoft.com/office/powerpoint/2010/main" val="2775285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739330D-6314-4A73-A0A3-7CF2CD0A8E36}" type="slidenum">
              <a:rPr lang="en-GB"/>
              <a:pPr>
                <a:defRPr/>
              </a:pPr>
              <a:t>‹#›</a:t>
            </a:fld>
            <a:endParaRPr lang="en-GB"/>
          </a:p>
        </p:txBody>
      </p:sp>
    </p:spTree>
    <p:extLst>
      <p:ext uri="{BB962C8B-B14F-4D97-AF65-F5344CB8AC3E}">
        <p14:creationId xmlns:p14="http://schemas.microsoft.com/office/powerpoint/2010/main" val="2183762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B4631B9-480F-4F03-853E-4E1BFC5AD462}" type="slidenum">
              <a:rPr lang="en-GB"/>
              <a:pPr>
                <a:defRPr/>
              </a:pPr>
              <a:t>‹#›</a:t>
            </a:fld>
            <a:endParaRPr lang="en-GB"/>
          </a:p>
        </p:txBody>
      </p:sp>
    </p:spTree>
    <p:extLst>
      <p:ext uri="{BB962C8B-B14F-4D97-AF65-F5344CB8AC3E}">
        <p14:creationId xmlns:p14="http://schemas.microsoft.com/office/powerpoint/2010/main" val="4150017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3705AF8-1C11-4CD6-ADA2-76BAC59ABC6E}" type="slidenum">
              <a:rPr lang="en-GB"/>
              <a:pPr>
                <a:defRPr/>
              </a:pPr>
              <a:t>‹#›</a:t>
            </a:fld>
            <a:endParaRPr lang="en-GB"/>
          </a:p>
        </p:txBody>
      </p:sp>
    </p:spTree>
    <p:extLst>
      <p:ext uri="{BB962C8B-B14F-4D97-AF65-F5344CB8AC3E}">
        <p14:creationId xmlns:p14="http://schemas.microsoft.com/office/powerpoint/2010/main" val="29965378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5432C11-258A-49EB-84F1-5336E77196D9}" type="slidenum">
              <a:rPr lang="en-GB"/>
              <a:pPr>
                <a:defRPr/>
              </a:pPr>
              <a:t>‹#›</a:t>
            </a:fld>
            <a:endParaRPr lang="en-GB"/>
          </a:p>
        </p:txBody>
      </p:sp>
    </p:spTree>
    <p:extLst>
      <p:ext uri="{BB962C8B-B14F-4D97-AF65-F5344CB8AC3E}">
        <p14:creationId xmlns:p14="http://schemas.microsoft.com/office/powerpoint/2010/main" val="3701171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3424997-7E52-4176-901C-B52D5699D21D}" type="slidenum">
              <a:rPr lang="en-GB"/>
              <a:pPr>
                <a:defRPr/>
              </a:pPr>
              <a:t>‹#›</a:t>
            </a:fld>
            <a:endParaRPr lang="en-GB"/>
          </a:p>
        </p:txBody>
      </p:sp>
    </p:spTree>
    <p:extLst>
      <p:ext uri="{BB962C8B-B14F-4D97-AF65-F5344CB8AC3E}">
        <p14:creationId xmlns:p14="http://schemas.microsoft.com/office/powerpoint/2010/main" val="32515807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A099A843-6BCC-45FC-821F-E17521FA6AE7}" type="slidenum">
              <a:rPr lang="en-GB"/>
              <a:pPr>
                <a:defRPr/>
              </a:pPr>
              <a:t>‹#›</a:t>
            </a:fld>
            <a:endParaRPr lang="en-GB"/>
          </a:p>
        </p:txBody>
      </p:sp>
    </p:spTree>
    <p:extLst>
      <p:ext uri="{BB962C8B-B14F-4D97-AF65-F5344CB8AC3E}">
        <p14:creationId xmlns:p14="http://schemas.microsoft.com/office/powerpoint/2010/main" val="2643104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22EECA4-F03F-494E-9C26-B3F6D0A221B4}" type="slidenum">
              <a:rPr lang="en-GB"/>
              <a:pPr>
                <a:defRPr/>
              </a:pPr>
              <a:t>‹#›</a:t>
            </a:fld>
            <a:endParaRPr lang="en-GB"/>
          </a:p>
        </p:txBody>
      </p:sp>
    </p:spTree>
    <p:extLst>
      <p:ext uri="{BB962C8B-B14F-4D97-AF65-F5344CB8AC3E}">
        <p14:creationId xmlns:p14="http://schemas.microsoft.com/office/powerpoint/2010/main" val="4171205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6FE9489-FB52-4247-8100-44EA8768322D}" type="slidenum">
              <a:rPr lang="en-GB"/>
              <a:pPr>
                <a:defRPr/>
              </a:pPr>
              <a:t>‹#›</a:t>
            </a:fld>
            <a:endParaRPr lang="en-GB"/>
          </a:p>
        </p:txBody>
      </p:sp>
    </p:spTree>
    <p:extLst>
      <p:ext uri="{BB962C8B-B14F-4D97-AF65-F5344CB8AC3E}">
        <p14:creationId xmlns:p14="http://schemas.microsoft.com/office/powerpoint/2010/main" val="220216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2EC3AAA-7953-4602-A4BD-789C88221D35}" type="slidenum">
              <a:rPr lang="en-GB"/>
              <a:pPr>
                <a:defRPr/>
              </a:pPr>
              <a:t>‹#›</a:t>
            </a:fld>
            <a:endParaRPr lang="en-GB"/>
          </a:p>
        </p:txBody>
      </p:sp>
    </p:spTree>
    <p:extLst>
      <p:ext uri="{BB962C8B-B14F-4D97-AF65-F5344CB8AC3E}">
        <p14:creationId xmlns:p14="http://schemas.microsoft.com/office/powerpoint/2010/main" val="4214688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308DFD4A-9057-433E-9AEA-4A52C0613696}" type="slidenum">
              <a:rPr lang="en-GB"/>
              <a:pPr>
                <a:defRPr/>
              </a:pPr>
              <a:t>‹#›</a:t>
            </a:fld>
            <a:endParaRPr lang="en-GB"/>
          </a:p>
        </p:txBody>
      </p:sp>
    </p:spTree>
    <p:extLst>
      <p:ext uri="{BB962C8B-B14F-4D97-AF65-F5344CB8AC3E}">
        <p14:creationId xmlns:p14="http://schemas.microsoft.com/office/powerpoint/2010/main" val="2647855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29A141BD-5F63-4563-B739-222A2B02A91E}" type="slidenum">
              <a:rPr lang="en-GB"/>
              <a:pPr>
                <a:defRPr/>
              </a:pPr>
              <a:t>‹#›</a:t>
            </a:fld>
            <a:endParaRPr lang="en-GB"/>
          </a:p>
        </p:txBody>
      </p:sp>
    </p:spTree>
    <p:extLst>
      <p:ext uri="{BB962C8B-B14F-4D97-AF65-F5344CB8AC3E}">
        <p14:creationId xmlns:p14="http://schemas.microsoft.com/office/powerpoint/2010/main" val="2188216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D7F13E4-2CFE-4700-99E1-A70A6B543A3F}" type="slidenum">
              <a:rPr lang="en-GB"/>
              <a:pPr>
                <a:defRPr/>
              </a:pPr>
              <a:t>‹#›</a:t>
            </a:fld>
            <a:endParaRPr lang="en-GB"/>
          </a:p>
        </p:txBody>
      </p:sp>
    </p:spTree>
    <p:extLst>
      <p:ext uri="{BB962C8B-B14F-4D97-AF65-F5344CB8AC3E}">
        <p14:creationId xmlns:p14="http://schemas.microsoft.com/office/powerpoint/2010/main" val="3182705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5CD3EFA-3501-4BDD-8D7B-DF85F048B98A}" type="slidenum">
              <a:rPr lang="en-GB"/>
              <a:pPr>
                <a:defRPr/>
              </a:pPr>
              <a:t>‹#›</a:t>
            </a:fld>
            <a:endParaRPr lang="en-GB"/>
          </a:p>
        </p:txBody>
      </p:sp>
    </p:spTree>
    <p:extLst>
      <p:ext uri="{BB962C8B-B14F-4D97-AF65-F5344CB8AC3E}">
        <p14:creationId xmlns:p14="http://schemas.microsoft.com/office/powerpoint/2010/main" val="2542804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3BC97574-2A92-4898-A4A4-43DFB987784D}"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0F94AB1F-494D-40F9-AE13-F0173C7E411C}" type="slidenum">
              <a:rPr lang="en-GB"/>
              <a:pPr>
                <a:defRPr/>
              </a:pPr>
              <a:t>‹#›</a:t>
            </a:fld>
            <a:endParaRPr lang="en-GB"/>
          </a:p>
        </p:txBody>
      </p:sp>
      <p:pic>
        <p:nvPicPr>
          <p:cNvPr id="2055" name="Picture 7" descr="SmartScreen_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5" r:id="rId13"/>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360000" rIns="360000" anchor="ctr" anchorCtr="1"/>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5123" name="Rectangle 3"/>
          <p:cNvSpPr>
            <a:spLocks noGrp="1" noChangeArrowheads="1"/>
          </p:cNvSpPr>
          <p:nvPr>
            <p:ph type="body" idx="1"/>
          </p:nvPr>
        </p:nvSpPr>
        <p:spPr>
          <a:xfrm>
            <a:off x="0" y="1474788"/>
            <a:ext cx="9144000" cy="5383212"/>
          </a:xfrm>
        </p:spPr>
        <p:txBody>
          <a:bodyPr lIns="360000" rIns="360000" anchor="ctr" anchorCtr="1"/>
          <a:lstStyle/>
          <a:p>
            <a:pPr algn="ctr">
              <a:buFontTx/>
              <a:buNone/>
            </a:pPr>
            <a:r>
              <a:rPr lang="en-GB" altLang="en-US" sz="4400" dirty="0">
                <a:solidFill>
                  <a:schemeClr val="bg1"/>
                </a:solidFill>
              </a:rPr>
              <a:t>Levers</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148557"/>
            <a:ext cx="9144000" cy="4770537"/>
          </a:xfrm>
          <a:prstGeom prst="rect">
            <a:avLst/>
          </a:prstGeom>
        </p:spPr>
        <p:txBody>
          <a:bodyPr lIns="360000" rIns="360000">
            <a:spAutoFit/>
          </a:bodyPr>
          <a:lstStyle/>
          <a:p>
            <a:pPr>
              <a:spcAft>
                <a:spcPts val="1200"/>
              </a:spcAft>
            </a:pPr>
            <a:r>
              <a:rPr lang="en-GB" sz="2400" dirty="0"/>
              <a:t>Gears are used for transmitting power from one part of a machine to another. For example, an electric motor in a factory transferring power via the gear train to piece of equipment being driven.</a:t>
            </a:r>
          </a:p>
          <a:p>
            <a:pPr>
              <a:spcAft>
                <a:spcPts val="1200"/>
              </a:spcAft>
            </a:pPr>
            <a:r>
              <a:rPr lang="en-GB" sz="2400" dirty="0"/>
              <a:t>You can have any number of gears connected together and they can be in different shapes and sizes. Each time you pass power from one gear wheel to another, you can do one of three things:</a:t>
            </a:r>
          </a:p>
          <a:p>
            <a:pPr marL="342900" lvl="0" indent="-342900">
              <a:spcAft>
                <a:spcPts val="1200"/>
              </a:spcAft>
              <a:buFont typeface="Arial" panose="020B0604020202020204" pitchFamily="34" charset="0"/>
              <a:buChar char="•"/>
            </a:pPr>
            <a:r>
              <a:rPr lang="en-GB" sz="2400" dirty="0"/>
              <a:t>Increase/decrease speed</a:t>
            </a:r>
          </a:p>
          <a:p>
            <a:pPr marL="342900" lvl="0" indent="-342900">
              <a:spcAft>
                <a:spcPts val="1200"/>
              </a:spcAft>
              <a:buFont typeface="Arial" panose="020B0604020202020204" pitchFamily="34" charset="0"/>
              <a:buChar char="•"/>
            </a:pPr>
            <a:r>
              <a:rPr lang="en-GB" sz="2400" dirty="0"/>
              <a:t>Increase/decrease force</a:t>
            </a:r>
          </a:p>
          <a:p>
            <a:pPr marL="342900" lvl="0" indent="-342900">
              <a:spcAft>
                <a:spcPts val="1200"/>
              </a:spcAft>
              <a:buFont typeface="Arial" panose="020B0604020202020204" pitchFamily="34" charset="0"/>
              <a:buChar char="•"/>
            </a:pPr>
            <a:r>
              <a:rPr lang="en-GB" sz="2400" dirty="0"/>
              <a:t>Change direction.</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Gears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3947869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148557"/>
            <a:ext cx="9144000" cy="1569660"/>
          </a:xfrm>
          <a:prstGeom prst="rect">
            <a:avLst/>
          </a:prstGeom>
        </p:spPr>
        <p:txBody>
          <a:bodyPr lIns="360000" rIns="360000">
            <a:spAutoFit/>
          </a:bodyPr>
          <a:lstStyle/>
          <a:p>
            <a:r>
              <a:rPr lang="en-GB" sz="2400" dirty="0"/>
              <a:t>The amount by which a pair of gears increases or decrease speed or power depend on the ratio between the two gears which can be found simply by counting the number of teeth on each.</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Gears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7" name="Picture 6">
            <a:extLst>
              <a:ext uri="{FF2B5EF4-FFF2-40B4-BE49-F238E27FC236}">
                <a16:creationId xmlns:a16="http://schemas.microsoft.com/office/drawing/2014/main" id="{0B71CCC0-B715-4F89-A6F1-ECB00B149EE1}"/>
              </a:ext>
            </a:extLst>
          </p:cNvPr>
          <p:cNvPicPr/>
          <p:nvPr/>
        </p:nvPicPr>
        <p:blipFill>
          <a:blip r:embed="rId2"/>
          <a:stretch>
            <a:fillRect/>
          </a:stretch>
        </p:blipFill>
        <p:spPr>
          <a:xfrm>
            <a:off x="6345936" y="3516820"/>
            <a:ext cx="2630678" cy="2079308"/>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974CED6-9EB2-4243-B7B0-160F8F2C59C0}"/>
                  </a:ext>
                </a:extLst>
              </p:cNvPr>
              <p:cNvSpPr/>
              <p:nvPr/>
            </p:nvSpPr>
            <p:spPr>
              <a:xfrm>
                <a:off x="0" y="2736473"/>
                <a:ext cx="6876288" cy="3416320"/>
              </a:xfrm>
              <a:prstGeom prst="rect">
                <a:avLst/>
              </a:prstGeom>
            </p:spPr>
            <p:txBody>
              <a:bodyPr wrap="square" lIns="360000" rIns="360000">
                <a:spAutoFit/>
              </a:bodyPr>
              <a:lstStyle/>
              <a:p>
                <a:r>
                  <a:rPr lang="en-GB" sz="2400" dirty="0"/>
                  <a:t>In the diagram to the right, the left‑hand cog has 12‑teeth and the right‑hand cog has 24‑teeth.</a:t>
                </a:r>
              </a:p>
              <a:p>
                <a:r>
                  <a:rPr lang="en-GB" sz="2400" dirty="0"/>
                  <a:t>If the 12‑teeth cog is coupled to the motor it is referred to as the ‘</a:t>
                </a:r>
                <a:r>
                  <a:rPr lang="en-GB" sz="2400" b="1" dirty="0">
                    <a:solidFill>
                      <a:srgbClr val="FF0000"/>
                    </a:solidFill>
                  </a:rPr>
                  <a:t>driving cog</a:t>
                </a:r>
                <a:r>
                  <a:rPr lang="en-GB" sz="2400" dirty="0"/>
                  <a:t>’; the 24‑teeth cog is connected to the load and is referred to as the ‘</a:t>
                </a:r>
                <a:r>
                  <a:rPr lang="en-GB" sz="2400" b="1" dirty="0">
                    <a:solidFill>
                      <a:srgbClr val="FF0000"/>
                    </a:solidFill>
                  </a:rPr>
                  <a:t>driven cog</a:t>
                </a:r>
                <a:r>
                  <a:rPr lang="en-GB" sz="2400" dirty="0"/>
                  <a:t>’.</a:t>
                </a:r>
              </a:p>
              <a:p>
                <a:r>
                  <a:rPr lang="en-GB" sz="2400" dirty="0"/>
                  <a:t>The ratio of this simple gear train is:</a:t>
                </a:r>
              </a:p>
              <a:p>
                <a:pPr/>
                <a14:m>
                  <m:oMathPara xmlns:m="http://schemas.openxmlformats.org/officeDocument/2006/math">
                    <m:oMathParaPr>
                      <m:jc m:val="centerGroup"/>
                    </m:oMathParaPr>
                    <m:oMath xmlns:m="http://schemas.openxmlformats.org/officeDocument/2006/math">
                      <m:r>
                        <a:rPr lang="en-GB" sz="2400" b="1" i="1" smtClean="0">
                          <a:solidFill>
                            <a:srgbClr val="FF0000"/>
                          </a:solidFill>
                          <a:latin typeface="Cambria Math" panose="02040503050406030204" pitchFamily="18" charset="0"/>
                        </a:rPr>
                        <m:t>𝟏𝟐</m:t>
                      </m:r>
                      <m:r>
                        <a:rPr lang="en-GB" sz="2400" b="1">
                          <a:solidFill>
                            <a:srgbClr val="FF0000"/>
                          </a:solidFill>
                          <a:latin typeface="Cambria Math" panose="02040503050406030204" pitchFamily="18" charset="0"/>
                        </a:rPr>
                        <m:t>:</m:t>
                      </m:r>
                      <m:r>
                        <a:rPr lang="en-GB" sz="2400" b="1" i="1">
                          <a:solidFill>
                            <a:srgbClr val="FF0000"/>
                          </a:solidFill>
                          <a:latin typeface="Cambria Math" panose="02040503050406030204" pitchFamily="18" charset="0"/>
                        </a:rPr>
                        <m:t>𝟐𝟒</m:t>
                      </m:r>
                      <m:r>
                        <a:rPr lang="en-GB" sz="2400" b="1">
                          <a:solidFill>
                            <a:srgbClr val="FF0000"/>
                          </a:solidFill>
                          <a:latin typeface="Cambria Math" panose="02040503050406030204" pitchFamily="18" charset="0"/>
                        </a:rPr>
                        <m:t>=</m:t>
                      </m:r>
                      <m:r>
                        <a:rPr lang="en-GB" sz="2400" b="1" i="1">
                          <a:solidFill>
                            <a:srgbClr val="FF0000"/>
                          </a:solidFill>
                          <a:latin typeface="Cambria Math" panose="02040503050406030204" pitchFamily="18" charset="0"/>
                        </a:rPr>
                        <m:t>𝟏</m:t>
                      </m:r>
                      <m:r>
                        <a:rPr lang="en-GB" sz="2400" b="1">
                          <a:solidFill>
                            <a:srgbClr val="FF0000"/>
                          </a:solidFill>
                          <a:latin typeface="Cambria Math" panose="02040503050406030204" pitchFamily="18" charset="0"/>
                        </a:rPr>
                        <m:t>:</m:t>
                      </m:r>
                      <m:r>
                        <a:rPr lang="en-GB" sz="2400" b="1" i="1">
                          <a:solidFill>
                            <a:srgbClr val="FF0000"/>
                          </a:solidFill>
                          <a:latin typeface="Cambria Math" panose="02040503050406030204" pitchFamily="18" charset="0"/>
                        </a:rPr>
                        <m:t>𝟐</m:t>
                      </m:r>
                    </m:oMath>
                  </m:oMathPara>
                </a14:m>
                <a:endParaRPr lang="en-GB" sz="2400" dirty="0">
                  <a:solidFill>
                    <a:srgbClr val="FF0000"/>
                  </a:solidFill>
                </a:endParaRPr>
              </a:p>
            </p:txBody>
          </p:sp>
        </mc:Choice>
        <mc:Fallback xmlns="">
          <p:sp>
            <p:nvSpPr>
              <p:cNvPr id="8" name="Rectangle 7">
                <a:extLst>
                  <a:ext uri="{FF2B5EF4-FFF2-40B4-BE49-F238E27FC236}">
                    <a16:creationId xmlns:a16="http://schemas.microsoft.com/office/drawing/2014/main" id="{3974CED6-9EB2-4243-B7B0-160F8F2C59C0}"/>
                  </a:ext>
                </a:extLst>
              </p:cNvPr>
              <p:cNvSpPr>
                <a:spLocks noRot="1" noChangeAspect="1" noMove="1" noResize="1" noEditPoints="1" noAdjustHandles="1" noChangeArrowheads="1" noChangeShapeType="1" noTextEdit="1"/>
              </p:cNvSpPr>
              <p:nvPr/>
            </p:nvSpPr>
            <p:spPr>
              <a:xfrm>
                <a:off x="0" y="2736473"/>
                <a:ext cx="6876288" cy="3416320"/>
              </a:xfrm>
              <a:prstGeom prst="rect">
                <a:avLst/>
              </a:prstGeom>
              <a:blipFill>
                <a:blip r:embed="rId3"/>
                <a:stretch>
                  <a:fillRect t="-1250"/>
                </a:stretch>
              </a:blipFill>
            </p:spPr>
            <p:txBody>
              <a:bodyPr/>
              <a:lstStyle/>
              <a:p>
                <a:r>
                  <a:rPr lang="en-GB">
                    <a:noFill/>
                  </a:rPr>
                  <a:t> </a:t>
                </a:r>
              </a:p>
            </p:txBody>
          </p:sp>
        </mc:Fallback>
      </mc:AlternateContent>
    </p:spTree>
    <p:extLst>
      <p:ext uri="{BB962C8B-B14F-4D97-AF65-F5344CB8AC3E}">
        <p14:creationId xmlns:p14="http://schemas.microsoft.com/office/powerpoint/2010/main" val="40022760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148557"/>
            <a:ext cx="9144000" cy="4308872"/>
          </a:xfrm>
          <a:prstGeom prst="rect">
            <a:avLst/>
          </a:prstGeom>
        </p:spPr>
        <p:txBody>
          <a:bodyPr lIns="360000" rIns="360000">
            <a:spAutoFit/>
          </a:bodyPr>
          <a:lstStyle/>
          <a:p>
            <a:pPr>
              <a:spcAft>
                <a:spcPts val="1200"/>
              </a:spcAft>
            </a:pPr>
            <a:r>
              <a:rPr lang="en-GB" sz="2400" dirty="0"/>
              <a:t>Very simply, if the driving cog is smaller than the driven cog then there will be a reduction in speed of the driven cog according to the gear ratio. In the example above, the 12‑teeth driving cog would have to rotate twice for every single rotation of the driven cog so speed would be reduced by a half. However, there would be twice as much power available in this case at the driven cog despite going slower.</a:t>
            </a:r>
          </a:p>
          <a:p>
            <a:pPr>
              <a:spcAft>
                <a:spcPts val="1200"/>
              </a:spcAft>
            </a:pPr>
            <a:r>
              <a:rPr lang="en-GB" sz="2400" dirty="0"/>
              <a:t>Also, note that if the driving cog rotates clockwise the driven cog will rotate anti‑clockwise. I direction of rotation is crucial an extra cog, called an ‘</a:t>
            </a:r>
            <a:r>
              <a:rPr lang="en-GB" sz="2400" b="1" dirty="0">
                <a:solidFill>
                  <a:srgbClr val="FF0000"/>
                </a:solidFill>
              </a:rPr>
              <a:t>idler cog</a:t>
            </a:r>
            <a:r>
              <a:rPr lang="en-GB" sz="2400" dirty="0"/>
              <a:t>’, is placed between the driving and driven cogs to restore the direction of rotation.</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Gears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3336078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64936AC-FBCD-49E8-8C38-6F3173BE5DC9}"/>
              </a:ext>
            </a:extLst>
          </p:cNvPr>
          <p:cNvPicPr/>
          <p:nvPr/>
        </p:nvPicPr>
        <p:blipFill>
          <a:blip r:embed="rId2"/>
          <a:stretch>
            <a:fillRect/>
          </a:stretch>
        </p:blipFill>
        <p:spPr>
          <a:xfrm>
            <a:off x="6399276" y="3200400"/>
            <a:ext cx="2580132" cy="1896695"/>
          </a:xfrm>
          <a:prstGeom prst="rect">
            <a:avLst/>
          </a:prstGeom>
        </p:spPr>
      </p:pic>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148557"/>
            <a:ext cx="9144000" cy="1354217"/>
          </a:xfrm>
          <a:prstGeom prst="rect">
            <a:avLst/>
          </a:prstGeom>
        </p:spPr>
        <p:txBody>
          <a:bodyPr lIns="360000" rIns="360000">
            <a:spAutoFit/>
          </a:bodyPr>
          <a:lstStyle/>
          <a:p>
            <a:pPr>
              <a:spcAft>
                <a:spcPts val="1200"/>
              </a:spcAft>
            </a:pPr>
            <a:r>
              <a:rPr lang="en-GB" sz="2400" dirty="0"/>
              <a:t>In this example, the larger 24‑teeth cog is now the driving cog and the smaller 12‑teeth cog is now the driven cog.</a:t>
            </a:r>
          </a:p>
          <a:p>
            <a:pPr>
              <a:spcAft>
                <a:spcPts val="1200"/>
              </a:spcAft>
            </a:pPr>
            <a:r>
              <a:rPr lang="en-GB" sz="2400" dirty="0"/>
              <a:t>The ratio of this simple gear train is:</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Gears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3974CED6-9EB2-4243-B7B0-160F8F2C59C0}"/>
                  </a:ext>
                </a:extLst>
              </p:cNvPr>
              <p:cNvSpPr/>
              <p:nvPr/>
            </p:nvSpPr>
            <p:spPr>
              <a:xfrm>
                <a:off x="0" y="2663321"/>
                <a:ext cx="6876288" cy="4555093"/>
              </a:xfrm>
              <a:prstGeom prst="rect">
                <a:avLst/>
              </a:prstGeom>
            </p:spPr>
            <p:txBody>
              <a:bodyPr wrap="square" lIns="360000" rIns="360000">
                <a:spAutoFit/>
              </a:bodyPr>
              <a:lstStyle/>
              <a:p>
                <a:pPr>
                  <a:spcAft>
                    <a:spcPts val="1200"/>
                  </a:spcAft>
                </a:pPr>
                <a14:m>
                  <m:oMathPara xmlns:m="http://schemas.openxmlformats.org/officeDocument/2006/math">
                    <m:oMathParaPr>
                      <m:jc m:val="centerGroup"/>
                    </m:oMathParaPr>
                    <m:oMath xmlns:m="http://schemas.openxmlformats.org/officeDocument/2006/math">
                      <m:r>
                        <a:rPr lang="en-GB" b="1" i="1" smtClean="0">
                          <a:solidFill>
                            <a:srgbClr val="FF0000"/>
                          </a:solidFill>
                          <a:latin typeface="Cambria Math" panose="02040503050406030204" pitchFamily="18" charset="0"/>
                        </a:rPr>
                        <m:t>𝟐𝟒</m:t>
                      </m:r>
                      <m:r>
                        <a:rPr lang="en-GB" b="1">
                          <a:solidFill>
                            <a:srgbClr val="FF0000"/>
                          </a:solidFill>
                          <a:latin typeface="Cambria Math" panose="02040503050406030204" pitchFamily="18" charset="0"/>
                        </a:rPr>
                        <m:t>:</m:t>
                      </m:r>
                      <m:r>
                        <a:rPr lang="en-GB" b="1" i="1">
                          <a:solidFill>
                            <a:srgbClr val="FF0000"/>
                          </a:solidFill>
                          <a:latin typeface="Cambria Math" panose="02040503050406030204" pitchFamily="18" charset="0"/>
                        </a:rPr>
                        <m:t>𝟏𝟐</m:t>
                      </m:r>
                      <m:r>
                        <a:rPr lang="en-GB" b="1">
                          <a:solidFill>
                            <a:srgbClr val="FF0000"/>
                          </a:solidFill>
                          <a:latin typeface="Cambria Math" panose="02040503050406030204" pitchFamily="18" charset="0"/>
                        </a:rPr>
                        <m:t>=</m:t>
                      </m:r>
                      <m:r>
                        <a:rPr lang="en-GB" b="1" i="1">
                          <a:solidFill>
                            <a:srgbClr val="FF0000"/>
                          </a:solidFill>
                          <a:latin typeface="Cambria Math" panose="02040503050406030204" pitchFamily="18" charset="0"/>
                        </a:rPr>
                        <m:t>𝟐</m:t>
                      </m:r>
                      <m:r>
                        <a:rPr lang="en-GB" b="1">
                          <a:solidFill>
                            <a:srgbClr val="FF0000"/>
                          </a:solidFill>
                          <a:latin typeface="Cambria Math" panose="02040503050406030204" pitchFamily="18" charset="0"/>
                        </a:rPr>
                        <m:t>:</m:t>
                      </m:r>
                      <m:r>
                        <a:rPr lang="en-GB" b="1" i="1">
                          <a:solidFill>
                            <a:srgbClr val="FF0000"/>
                          </a:solidFill>
                          <a:latin typeface="Cambria Math" panose="02040503050406030204" pitchFamily="18" charset="0"/>
                        </a:rPr>
                        <m:t>𝟏</m:t>
                      </m:r>
                    </m:oMath>
                  </m:oMathPara>
                </a14:m>
                <a:endParaRPr lang="en-GB" b="1" dirty="0">
                  <a:solidFill>
                    <a:srgbClr val="FF0000"/>
                  </a:solidFill>
                </a:endParaRPr>
              </a:p>
              <a:p>
                <a:pPr>
                  <a:spcAft>
                    <a:spcPts val="1200"/>
                  </a:spcAft>
                </a:pPr>
                <a:r>
                  <a:rPr lang="en-GB" sz="2400" dirty="0"/>
                  <a:t>If the driving cog is larger than the driven cog there will be an increase in speed of the driven cog according to the gear ratio but it will deliver half as much power in this case.</a:t>
                </a:r>
              </a:p>
              <a:p>
                <a:pPr>
                  <a:spcAft>
                    <a:spcPts val="1200"/>
                  </a:spcAft>
                </a:pPr>
                <a:r>
                  <a:rPr lang="en-GB" sz="2400" dirty="0"/>
                  <a:t>If only a drive direction change is required then two cogs with the same number of teeth could be used. These would have a ratio of </a:t>
                </a:r>
                <a:r>
                  <a:rPr lang="en-GB" sz="2400" b="1" dirty="0"/>
                  <a:t>1:1</a:t>
                </a:r>
                <a:r>
                  <a:rPr lang="en-GB" sz="2400" dirty="0"/>
                  <a:t> so there would be no change in speed or power available.</a:t>
                </a:r>
              </a:p>
              <a:p>
                <a:pPr>
                  <a:spcAft>
                    <a:spcPts val="1200"/>
                  </a:spcAft>
                </a:pPr>
                <a:endParaRPr lang="en-GB" sz="2400" dirty="0">
                  <a:solidFill>
                    <a:srgbClr val="FF0000"/>
                  </a:solidFill>
                </a:endParaRPr>
              </a:p>
            </p:txBody>
          </p:sp>
        </mc:Choice>
        <mc:Fallback xmlns="">
          <p:sp>
            <p:nvSpPr>
              <p:cNvPr id="8" name="Rectangle 7">
                <a:extLst>
                  <a:ext uri="{FF2B5EF4-FFF2-40B4-BE49-F238E27FC236}">
                    <a16:creationId xmlns:a16="http://schemas.microsoft.com/office/drawing/2014/main" id="{3974CED6-9EB2-4243-B7B0-160F8F2C59C0}"/>
                  </a:ext>
                </a:extLst>
              </p:cNvPr>
              <p:cNvSpPr>
                <a:spLocks noRot="1" noChangeAspect="1" noMove="1" noResize="1" noEditPoints="1" noAdjustHandles="1" noChangeArrowheads="1" noChangeShapeType="1" noTextEdit="1"/>
              </p:cNvSpPr>
              <p:nvPr/>
            </p:nvSpPr>
            <p:spPr>
              <a:xfrm>
                <a:off x="0" y="2663321"/>
                <a:ext cx="6876288" cy="4555093"/>
              </a:xfrm>
              <a:prstGeom prst="rect">
                <a:avLst/>
              </a:prstGeom>
              <a:blipFill>
                <a:blip r:embed="rId3"/>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002153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148557"/>
            <a:ext cx="6763385" cy="5355312"/>
          </a:xfrm>
          <a:prstGeom prst="rect">
            <a:avLst/>
          </a:prstGeom>
        </p:spPr>
        <p:txBody>
          <a:bodyPr wrap="square" lIns="360000" rIns="360000">
            <a:spAutoFit/>
          </a:bodyPr>
          <a:lstStyle/>
          <a:p>
            <a:pPr marL="342900" indent="-342900">
              <a:spcAft>
                <a:spcPts val="1200"/>
              </a:spcAft>
              <a:buFont typeface="Arial" panose="020B0604020202020204" pitchFamily="34" charset="0"/>
              <a:buChar char="•"/>
            </a:pPr>
            <a:r>
              <a:rPr lang="en-GB" sz="2400" dirty="0"/>
              <a:t>A pulley is simply a collection of one or more wheels over which you loop a rope to make it easier to lift things.</a:t>
            </a:r>
          </a:p>
          <a:p>
            <a:pPr marL="342900" indent="-342900">
              <a:spcAft>
                <a:spcPts val="1200"/>
              </a:spcAft>
              <a:buFont typeface="Arial" panose="020B0604020202020204" pitchFamily="34" charset="0"/>
              <a:buChar char="•"/>
            </a:pPr>
            <a:r>
              <a:rPr lang="en-GB" sz="2400" dirty="0"/>
              <a:t>Pulleys help us multiply forces and are examples of what scientists call simple machines.</a:t>
            </a:r>
          </a:p>
          <a:p>
            <a:pPr marL="342900" indent="-342900">
              <a:spcAft>
                <a:spcPts val="1200"/>
              </a:spcAft>
              <a:buFont typeface="Arial" panose="020B0604020202020204" pitchFamily="34" charset="0"/>
              <a:buChar char="•"/>
            </a:pPr>
            <a:r>
              <a:rPr lang="en-GB" sz="2400" dirty="0"/>
              <a:t>The more wheels you have, and the more times you loop the rope around them, the more you can lift.</a:t>
            </a:r>
          </a:p>
          <a:p>
            <a:pPr marL="342900" indent="-342900">
              <a:spcAft>
                <a:spcPts val="1200"/>
              </a:spcAft>
              <a:buFont typeface="Arial" panose="020B0604020202020204" pitchFamily="34" charset="0"/>
              <a:buChar char="•"/>
            </a:pPr>
            <a:r>
              <a:rPr lang="en-GB" sz="2400" dirty="0"/>
              <a:t>The only drawback with using pulleys is that whilst you can lift heavier loads you have to pull the rope further as can be seen on the following page.</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Pulleys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7" name="Picture 6">
            <a:extLst>
              <a:ext uri="{FF2B5EF4-FFF2-40B4-BE49-F238E27FC236}">
                <a16:creationId xmlns:a16="http://schemas.microsoft.com/office/drawing/2014/main" id="{6713937A-FA98-4E37-A19F-16EAAB13F638}"/>
              </a:ext>
            </a:extLst>
          </p:cNvPr>
          <p:cNvPicPr/>
          <p:nvPr/>
        </p:nvPicPr>
        <p:blipFill>
          <a:blip r:embed="rId2"/>
          <a:stretch>
            <a:fillRect/>
          </a:stretch>
        </p:blipFill>
        <p:spPr>
          <a:xfrm>
            <a:off x="6763385" y="2406205"/>
            <a:ext cx="2380615" cy="3025331"/>
          </a:xfrm>
          <a:prstGeom prst="rect">
            <a:avLst/>
          </a:prstGeom>
        </p:spPr>
      </p:pic>
    </p:spTree>
    <p:extLst>
      <p:ext uri="{BB962C8B-B14F-4D97-AF65-F5344CB8AC3E}">
        <p14:creationId xmlns:p14="http://schemas.microsoft.com/office/powerpoint/2010/main" val="4106193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Pulleys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8" name="Picture 7">
            <a:extLst>
              <a:ext uri="{FF2B5EF4-FFF2-40B4-BE49-F238E27FC236}">
                <a16:creationId xmlns:a16="http://schemas.microsoft.com/office/drawing/2014/main" id="{0E992AC0-1322-4072-A11B-AD7B90F10B38}"/>
              </a:ext>
            </a:extLst>
          </p:cNvPr>
          <p:cNvPicPr/>
          <p:nvPr/>
        </p:nvPicPr>
        <p:blipFill>
          <a:blip r:embed="rId2"/>
          <a:stretch>
            <a:fillRect/>
          </a:stretch>
        </p:blipFill>
        <p:spPr>
          <a:xfrm>
            <a:off x="215074" y="1809751"/>
            <a:ext cx="8691182" cy="3907791"/>
          </a:xfrm>
          <a:prstGeom prst="rect">
            <a:avLst/>
          </a:prstGeom>
        </p:spPr>
      </p:pic>
    </p:spTree>
    <p:extLst>
      <p:ext uri="{BB962C8B-B14F-4D97-AF65-F5344CB8AC3E}">
        <p14:creationId xmlns:p14="http://schemas.microsoft.com/office/powerpoint/2010/main" val="1386082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2291" name="Rectangle 3"/>
          <p:cNvSpPr>
            <a:spLocks noGrp="1" noChangeArrowheads="1"/>
          </p:cNvSpPr>
          <p:nvPr>
            <p:ph type="body" idx="1"/>
          </p:nvPr>
        </p:nvSpPr>
        <p:spPr>
          <a:xfrm>
            <a:off x="-132735" y="1474788"/>
            <a:ext cx="9276735" cy="5383212"/>
          </a:xfrm>
        </p:spPr>
        <p:txBody>
          <a:bodyPr lIns="360000" rIns="360000" anchor="ctr" anchorCtr="1"/>
          <a:lstStyle/>
          <a:p>
            <a:pPr algn="ctr" eaLnBrk="1" hangingPunct="1">
              <a:lnSpc>
                <a:spcPct val="80000"/>
              </a:lnSpc>
              <a:spcBef>
                <a:spcPct val="0"/>
              </a:spcBef>
              <a:buFontTx/>
              <a:buNone/>
            </a:pPr>
            <a:r>
              <a:rPr lang="en-GB" altLang="en-US" sz="4400" b="1" dirty="0">
                <a:solidFill>
                  <a:schemeClr val="bg1"/>
                </a:solidFill>
              </a:rPr>
              <a:t>The End</a:t>
            </a:r>
            <a:endParaRPr lang="en-GB" altLang="en-US" sz="4400" dirty="0"/>
          </a:p>
        </p:txBody>
      </p:sp>
      <p:sp>
        <p:nvSpPr>
          <p:cNvPr id="12292"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7" name="TextBox 6"/>
          <p:cNvSpPr txBox="1"/>
          <p:nvPr/>
        </p:nvSpPr>
        <p:spPr>
          <a:xfrm>
            <a:off x="0" y="1370013"/>
            <a:ext cx="9144000" cy="1200150"/>
          </a:xfrm>
          <a:prstGeom prst="rect">
            <a:avLst/>
          </a:prstGeom>
          <a:noFill/>
        </p:spPr>
        <p:txBody>
          <a:bodyPr>
            <a:spAutoFit/>
          </a:bodyPr>
          <a:lstStyle/>
          <a:p>
            <a:pPr>
              <a:defRPr/>
            </a:pPr>
            <a:r>
              <a:rPr lang="en-GB" sz="2400" b="1" u="sng" dirty="0">
                <a:solidFill>
                  <a:schemeClr val="accent4"/>
                </a:solidFill>
                <a:cs typeface="+mn-cs"/>
              </a:rPr>
              <a:t>Class 1.</a:t>
            </a:r>
            <a:r>
              <a:rPr lang="en-GB" sz="2400" dirty="0">
                <a:solidFill>
                  <a:schemeClr val="accent4"/>
                </a:solidFill>
                <a:cs typeface="+mn-cs"/>
              </a:rPr>
              <a:t> Fulcrum in the middle: the effort is applied on one side of the fulcrum and the resistance on the other side; for example, a crowbar or a pair of scissors.</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11" name="Picture 10" descr="01 lever - class 1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7413" y="2746375"/>
            <a:ext cx="6838950"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11" descr="01 lever - class 1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70013" y="5029200"/>
            <a:ext cx="2465387" cy="173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6"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0" y="1219200"/>
            <a:ext cx="9144000" cy="1201738"/>
          </a:xfrm>
          <a:prstGeom prst="rect">
            <a:avLst/>
          </a:prstGeom>
          <a:noFill/>
        </p:spPr>
        <p:txBody>
          <a:bodyPr>
            <a:spAutoFit/>
          </a:bodyPr>
          <a:lstStyle/>
          <a:p>
            <a:pPr>
              <a:defRPr/>
            </a:pPr>
            <a:r>
              <a:rPr lang="en-GB" sz="2400" b="1" u="sng" dirty="0">
                <a:solidFill>
                  <a:schemeClr val="accent4"/>
                </a:solidFill>
                <a:cs typeface="+mn-cs"/>
              </a:rPr>
              <a:t>Class 2</a:t>
            </a:r>
            <a:r>
              <a:rPr lang="en-GB" sz="2400" dirty="0">
                <a:solidFill>
                  <a:schemeClr val="accent4"/>
                </a:solidFill>
                <a:cs typeface="+mn-cs"/>
              </a:rPr>
              <a:t>. Resistance in the middle: the effort is applied on one side of the resistance and the fulcrum is located on the other side; for example, a wheelbarrow or a nutcracker or a bottle opener.</a:t>
            </a:r>
          </a:p>
        </p:txBody>
      </p:sp>
      <p:sp>
        <p:nvSpPr>
          <p:cNvPr id="717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173"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174"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175"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17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14" name="Picture 13" descr="01 lever - class 2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73200" y="2541588"/>
            <a:ext cx="6946900" cy="212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01 lever - class 2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6138" y="4872038"/>
            <a:ext cx="2552700" cy="179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9" name="TextBox 15"/>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7180"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93663" y="1282700"/>
            <a:ext cx="9144000" cy="1200150"/>
          </a:xfrm>
          <a:prstGeom prst="rect">
            <a:avLst/>
          </a:prstGeom>
          <a:noFill/>
        </p:spPr>
        <p:txBody>
          <a:bodyPr>
            <a:spAutoFit/>
          </a:bodyPr>
          <a:lstStyle/>
          <a:p>
            <a:pPr>
              <a:defRPr/>
            </a:pPr>
            <a:r>
              <a:rPr lang="en-GB" sz="2400" b="1" u="sng" dirty="0">
                <a:solidFill>
                  <a:schemeClr val="accent4"/>
                </a:solidFill>
                <a:cs typeface="+mn-cs"/>
              </a:rPr>
              <a:t>Class 3</a:t>
            </a:r>
            <a:r>
              <a:rPr lang="en-GB" sz="2400" dirty="0">
                <a:solidFill>
                  <a:schemeClr val="accent4"/>
                </a:solidFill>
                <a:cs typeface="+mn-cs"/>
              </a:rPr>
              <a:t>. Effort in the middle: the resistance is on one side of the effort and the fulcrum is located on the other side; for example, a pair of tweezers or the human mandible.</a:t>
            </a:r>
          </a:p>
        </p:txBody>
      </p:sp>
      <p:sp>
        <p:nvSpPr>
          <p:cNvPr id="819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197"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198"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199"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820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12" name="Picture 11" descr="01 lever - class 3a.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22388" y="2759075"/>
            <a:ext cx="6850062" cy="210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01 lever - class 3b.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4803775"/>
            <a:ext cx="26892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203" name="TextBox 13"/>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8204"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7" name="TextBox 6"/>
          <p:cNvSpPr txBox="1"/>
          <p:nvPr/>
        </p:nvSpPr>
        <p:spPr>
          <a:xfrm>
            <a:off x="0" y="2111375"/>
            <a:ext cx="9144000" cy="522288"/>
          </a:xfrm>
          <a:prstGeom prst="rect">
            <a:avLst/>
          </a:prstGeom>
          <a:noFill/>
        </p:spPr>
        <p:txBody>
          <a:bodyPr>
            <a:spAutoFit/>
          </a:bodyPr>
          <a:lstStyle/>
          <a:p>
            <a:pPr>
              <a:defRPr/>
            </a:pPr>
            <a:r>
              <a:rPr lang="en-GB" sz="2800" b="1" dirty="0">
                <a:solidFill>
                  <a:schemeClr val="accent4"/>
                </a:solidFill>
                <a:cs typeface="+mn-cs"/>
              </a:rPr>
              <a:t>Lever calculations</a:t>
            </a:r>
            <a:endParaRPr lang="en-GB" sz="2800" dirty="0">
              <a:solidFill>
                <a:schemeClr val="accent4"/>
              </a:solidFill>
              <a:cs typeface="+mn-cs"/>
            </a:endParaRPr>
          </a:p>
        </p:txBody>
      </p:sp>
      <p:sp>
        <p:nvSpPr>
          <p:cNvPr id="9220"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221"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222"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223"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22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9225"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pic>
        <p:nvPicPr>
          <p:cNvPr id="1025" name="Picture 1"/>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00075" y="3279775"/>
            <a:ext cx="7699375"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7" name="TextBox 11"/>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9228"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136525" y="1670050"/>
            <a:ext cx="6688138" cy="1630363"/>
          </a:xfrm>
          <a:prstGeom prst="rect">
            <a:avLst/>
          </a:prstGeom>
        </p:spPr>
        <p:txBody>
          <a:bodyPr>
            <a:spAutoFit/>
          </a:bodyPr>
          <a:lstStyle/>
          <a:p>
            <a:pPr>
              <a:defRPr/>
            </a:pPr>
            <a:r>
              <a:rPr lang="en-GB" b="1" dirty="0">
                <a:solidFill>
                  <a:schemeClr val="accent4"/>
                </a:solidFill>
                <a:cs typeface="+mn-cs"/>
              </a:rPr>
              <a:t>EXAMPLE 1. </a:t>
            </a:r>
            <a:r>
              <a:rPr lang="en-GB" dirty="0">
                <a:solidFill>
                  <a:schemeClr val="accent4"/>
                </a:solidFill>
                <a:cs typeface="+mn-cs"/>
              </a:rPr>
              <a:t>A crowbar is used to lift a packing case. The load exerted by the packing case is 1,200N. Determine the effort needed to lift the packing case if the load is 10cm from the pivot and the effort is 1.0m from the pivot.</a:t>
            </a:r>
          </a:p>
        </p:txBody>
      </p:sp>
      <p:graphicFrame>
        <p:nvGraphicFramePr>
          <p:cNvPr id="21" name="Table 20"/>
          <p:cNvGraphicFramePr>
            <a:graphicFrameLocks noGrp="1"/>
          </p:cNvGraphicFramePr>
          <p:nvPr>
            <p:extLst>
              <p:ext uri="{D42A27DB-BD31-4B8C-83A1-F6EECF244321}">
                <p14:modId xmlns:p14="http://schemas.microsoft.com/office/powerpoint/2010/main" val="965786555"/>
              </p:ext>
            </p:extLst>
          </p:nvPr>
        </p:nvGraphicFramePr>
        <p:xfrm>
          <a:off x="-1350767" y="3633744"/>
          <a:ext cx="9868466" cy="1036638"/>
        </p:xfrm>
        <a:graphic>
          <a:graphicData uri="http://schemas.openxmlformats.org/drawingml/2006/table">
            <a:tbl>
              <a:tblPr firstRow="1" bandRow="1">
                <a:tableStyleId>{5C22544A-7EE6-4342-B048-85BDC9FD1C3A}</a:tableStyleId>
              </a:tblPr>
              <a:tblGrid>
                <a:gridCol w="3583631">
                  <a:extLst>
                    <a:ext uri="{9D8B030D-6E8A-4147-A177-3AD203B41FA5}">
                      <a16:colId xmlns:a16="http://schemas.microsoft.com/office/drawing/2014/main" val="20000"/>
                    </a:ext>
                  </a:extLst>
                </a:gridCol>
                <a:gridCol w="580235">
                  <a:extLst>
                    <a:ext uri="{9D8B030D-6E8A-4147-A177-3AD203B41FA5}">
                      <a16:colId xmlns:a16="http://schemas.microsoft.com/office/drawing/2014/main" val="20001"/>
                    </a:ext>
                  </a:extLst>
                </a:gridCol>
                <a:gridCol w="5704600">
                  <a:extLst>
                    <a:ext uri="{9D8B030D-6E8A-4147-A177-3AD203B41FA5}">
                      <a16:colId xmlns:a16="http://schemas.microsoft.com/office/drawing/2014/main" val="20002"/>
                    </a:ext>
                  </a:extLst>
                </a:gridCol>
              </a:tblGrid>
              <a:tr h="518319">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baseline="0" dirty="0">
                          <a:solidFill>
                            <a:srgbClr val="FF0000"/>
                          </a:solidFill>
                          <a:latin typeface="Cambria Math" pitchFamily="18" charset="0"/>
                          <a:ea typeface="Cambria Math" pitchFamily="18" charset="0"/>
                        </a:rPr>
                        <a:t>Effort</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0" u="none" dirty="0">
                          <a:solidFill>
                            <a:srgbClr val="FF0000"/>
                          </a:solidFill>
                          <a:latin typeface="Cambria Math" pitchFamily="18" charset="0"/>
                          <a:ea typeface="Cambria Math" pitchFamily="18" charset="0"/>
                        </a:rPr>
                        <a:t>=</a:t>
                      </a:r>
                    </a:p>
                  </a:txBody>
                  <a:tcPr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baseline="0" dirty="0">
                          <a:solidFill>
                            <a:srgbClr val="FF0000"/>
                          </a:solidFill>
                          <a:latin typeface="Cambria Math" pitchFamily="18" charset="0"/>
                          <a:ea typeface="Cambria Math" pitchFamily="18" charset="0"/>
                        </a:rPr>
                        <a:t>Load × Load to fulcrum distance</a:t>
                      </a:r>
                    </a:p>
                  </a:txBody>
                  <a:tcPr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319">
                <a:tc vMerge="1">
                  <a:txBody>
                    <a:bodyPr/>
                    <a:lstStyle/>
                    <a:p>
                      <a:endParaRPr lang="en-GB"/>
                    </a:p>
                  </a:txBody>
                  <a:tcPr/>
                </a:tc>
                <a:tc vMerge="1">
                  <a:txBody>
                    <a:bodyPr/>
                    <a:lstStyle/>
                    <a:p>
                      <a:endParaRPr lang="en-GB"/>
                    </a:p>
                  </a:txBody>
                  <a:tcPr/>
                </a:tc>
                <a:tc>
                  <a:txBody>
                    <a:bodyPr/>
                    <a:lstStyle/>
                    <a:p>
                      <a:pPr algn="ctr"/>
                      <a:r>
                        <a:rPr lang="en-GB" sz="2800" b="0" u="none" baseline="0" dirty="0">
                          <a:solidFill>
                            <a:srgbClr val="FF0000"/>
                          </a:solidFill>
                          <a:latin typeface="Cambria Math" pitchFamily="18" charset="0"/>
                          <a:ea typeface="Cambria Math" pitchFamily="18" charset="0"/>
                        </a:rPr>
                        <a:t>Effort to fulcrum distance</a:t>
                      </a:r>
                    </a:p>
                  </a:txBody>
                  <a:tcPr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472615350"/>
              </p:ext>
            </p:extLst>
          </p:nvPr>
        </p:nvGraphicFramePr>
        <p:xfrm>
          <a:off x="-1443603" y="5984353"/>
          <a:ext cx="9109076" cy="518048"/>
        </p:xfrm>
        <a:graphic>
          <a:graphicData uri="http://schemas.openxmlformats.org/drawingml/2006/table">
            <a:tbl>
              <a:tblPr firstRow="1" bandRow="1">
                <a:tableStyleId>{5C22544A-7EE6-4342-B048-85BDC9FD1C3A}</a:tableStyleId>
              </a:tblPr>
              <a:tblGrid>
                <a:gridCol w="3644181">
                  <a:extLst>
                    <a:ext uri="{9D8B030D-6E8A-4147-A177-3AD203B41FA5}">
                      <a16:colId xmlns:a16="http://schemas.microsoft.com/office/drawing/2014/main" val="20000"/>
                    </a:ext>
                  </a:extLst>
                </a:gridCol>
                <a:gridCol w="545945">
                  <a:extLst>
                    <a:ext uri="{9D8B030D-6E8A-4147-A177-3AD203B41FA5}">
                      <a16:colId xmlns:a16="http://schemas.microsoft.com/office/drawing/2014/main" val="20001"/>
                    </a:ext>
                  </a:extLst>
                </a:gridCol>
                <a:gridCol w="4918950">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1" u="none" baseline="0" dirty="0">
                          <a:solidFill>
                            <a:srgbClr val="FF0000"/>
                          </a:solidFill>
                          <a:latin typeface="Cambria Math" pitchFamily="18" charset="0"/>
                          <a:ea typeface="Cambria Math" pitchFamily="18" charset="0"/>
                        </a:rPr>
                        <a:t>120N</a:t>
                      </a:r>
                      <a:endParaRPr lang="en-GB" sz="2800" b="1" u="none" baseline="30000" dirty="0">
                        <a:solidFill>
                          <a:srgbClr val="FF0000"/>
                        </a:solidFill>
                        <a:latin typeface="Cambria Math" pitchFamily="18" charset="0"/>
                        <a:ea typeface="Cambria Math" pitchFamily="18" charset="0"/>
                      </a:endParaRPr>
                    </a:p>
                  </a:txBody>
                  <a:tcPr marL="91446" marR="91446"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pic>
        <p:nvPicPr>
          <p:cNvPr id="11" name="Picture 10" descr="EP24p03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63" y="1530350"/>
            <a:ext cx="2089150"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Table 11"/>
          <p:cNvGraphicFramePr>
            <a:graphicFrameLocks noGrp="1"/>
          </p:cNvGraphicFramePr>
          <p:nvPr>
            <p:extLst>
              <p:ext uri="{D42A27DB-BD31-4B8C-83A1-F6EECF244321}">
                <p14:modId xmlns:p14="http://schemas.microsoft.com/office/powerpoint/2010/main" val="1330099463"/>
              </p:ext>
            </p:extLst>
          </p:nvPr>
        </p:nvGraphicFramePr>
        <p:xfrm>
          <a:off x="-1834563" y="4832524"/>
          <a:ext cx="10227002" cy="1036096"/>
        </p:xfrm>
        <a:graphic>
          <a:graphicData uri="http://schemas.openxmlformats.org/drawingml/2006/table">
            <a:tbl>
              <a:tblPr firstRow="1" bandRow="1">
                <a:tableStyleId>{5C22544A-7EE6-4342-B048-85BDC9FD1C3A}</a:tableStyleId>
              </a:tblPr>
              <a:tblGrid>
                <a:gridCol w="3990270">
                  <a:extLst>
                    <a:ext uri="{9D8B030D-6E8A-4147-A177-3AD203B41FA5}">
                      <a16:colId xmlns:a16="http://schemas.microsoft.com/office/drawing/2014/main" val="20000"/>
                    </a:ext>
                  </a:extLst>
                </a:gridCol>
                <a:gridCol w="689564">
                  <a:extLst>
                    <a:ext uri="{9D8B030D-6E8A-4147-A177-3AD203B41FA5}">
                      <a16:colId xmlns:a16="http://schemas.microsoft.com/office/drawing/2014/main" val="20001"/>
                    </a:ext>
                  </a:extLst>
                </a:gridCol>
                <a:gridCol w="2053371">
                  <a:extLst>
                    <a:ext uri="{9D8B030D-6E8A-4147-A177-3AD203B41FA5}">
                      <a16:colId xmlns:a16="http://schemas.microsoft.com/office/drawing/2014/main" val="20002"/>
                    </a:ext>
                  </a:extLst>
                </a:gridCol>
                <a:gridCol w="3493797">
                  <a:extLst>
                    <a:ext uri="{9D8B030D-6E8A-4147-A177-3AD203B41FA5}">
                      <a16:colId xmlns:a16="http://schemas.microsoft.com/office/drawing/2014/main" val="20003"/>
                    </a:ext>
                  </a:extLst>
                </a:gridCol>
              </a:tblGrid>
              <a:tr h="517525">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47" marR="91447"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0" u="none" dirty="0">
                          <a:solidFill>
                            <a:srgbClr val="FF0000"/>
                          </a:solidFill>
                          <a:latin typeface="Cambria Math" pitchFamily="18" charset="0"/>
                          <a:ea typeface="Cambria Math" pitchFamily="18" charset="0"/>
                        </a:rPr>
                        <a:t>=</a:t>
                      </a:r>
                    </a:p>
                  </a:txBody>
                  <a:tcPr marL="91447" marR="91447"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baseline="0" dirty="0">
                          <a:solidFill>
                            <a:srgbClr val="FF0000"/>
                          </a:solidFill>
                          <a:latin typeface="Cambria Math" pitchFamily="18" charset="0"/>
                          <a:ea typeface="Cambria Math" pitchFamily="18" charset="0"/>
                        </a:rPr>
                        <a:t>1,200 × 0.1</a:t>
                      </a:r>
                    </a:p>
                  </a:txBody>
                  <a:tcPr marL="91447" marR="91447" marT="45664" marB="4566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2800" b="0" u="none" baseline="0" dirty="0">
                        <a:solidFill>
                          <a:srgbClr val="FF0000"/>
                        </a:solidFill>
                        <a:latin typeface="Cambria Math" pitchFamily="18" charset="0"/>
                        <a:ea typeface="Cambria Math" pitchFamily="18" charset="0"/>
                      </a:endParaRPr>
                    </a:p>
                  </a:txBody>
                  <a:tcPr marL="91447" marR="91447" marT="45664" marB="4566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7525">
                <a:tc vMerge="1">
                  <a:txBody>
                    <a:bodyPr/>
                    <a:lstStyle/>
                    <a:p>
                      <a:endParaRPr lang="en-GB"/>
                    </a:p>
                  </a:txBody>
                  <a:tcPr/>
                </a:tc>
                <a:tc vMerge="1">
                  <a:txBody>
                    <a:bodyPr/>
                    <a:lstStyle/>
                    <a:p>
                      <a:endParaRPr lang="en-GB"/>
                    </a:p>
                  </a:txBody>
                  <a:tcPr/>
                </a:tc>
                <a:tc>
                  <a:txBody>
                    <a:bodyPr/>
                    <a:lstStyle/>
                    <a:p>
                      <a:pPr algn="ctr"/>
                      <a:r>
                        <a:rPr lang="en-GB" sz="2800" b="0" u="none" baseline="0" dirty="0">
                          <a:solidFill>
                            <a:srgbClr val="FF0000"/>
                          </a:solidFill>
                          <a:latin typeface="Cambria Math" pitchFamily="18" charset="0"/>
                          <a:ea typeface="Cambria Math" pitchFamily="18" charset="0"/>
                        </a:rPr>
                        <a:t>1</a:t>
                      </a:r>
                    </a:p>
                  </a:txBody>
                  <a:tcPr marL="91447" marR="91447" marT="45664" marB="45664">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2800" b="0" u="none" baseline="0" dirty="0">
                        <a:solidFill>
                          <a:srgbClr val="FF0000"/>
                        </a:solidFill>
                        <a:latin typeface="Cambria Math" pitchFamily="18" charset="0"/>
                        <a:ea typeface="Cambria Math" pitchFamily="18" charset="0"/>
                      </a:endParaRPr>
                    </a:p>
                  </a:txBody>
                  <a:tcPr marL="91447" marR="91447" marT="45664" marB="4566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0263"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10264"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474788"/>
            <a:ext cx="9144000" cy="1322387"/>
          </a:xfrm>
          <a:prstGeom prst="rect">
            <a:avLst/>
          </a:prstGeom>
        </p:spPr>
        <p:txBody>
          <a:bodyPr>
            <a:spAutoFit/>
          </a:bodyPr>
          <a:lstStyle/>
          <a:p>
            <a:pPr>
              <a:defRPr/>
            </a:pPr>
            <a:r>
              <a:rPr lang="en-GB" b="1" dirty="0">
                <a:solidFill>
                  <a:schemeClr val="accent4"/>
                </a:solidFill>
                <a:cs typeface="+mn-cs"/>
              </a:rPr>
              <a:t>EXAMPLE 2. </a:t>
            </a:r>
            <a:r>
              <a:rPr lang="en-GB" dirty="0">
                <a:solidFill>
                  <a:schemeClr val="accent4"/>
                </a:solidFill>
                <a:cs typeface="+mn-cs"/>
              </a:rPr>
              <a:t>A horizontal bar 1.75m in length is pivoted at a point 0.75m from one end and a downward force of 150N is applied at right angles to this end of the bar. Calculate the force that must be applied to the other end of the bar to maintain it in a horizontal position. Ignore the weight of the bar.</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474788"/>
            <a:ext cx="9144000" cy="1322387"/>
          </a:xfrm>
          <a:prstGeom prst="rect">
            <a:avLst/>
          </a:prstGeom>
        </p:spPr>
        <p:txBody>
          <a:bodyPr>
            <a:spAutoFit/>
          </a:bodyPr>
          <a:lstStyle/>
          <a:p>
            <a:pPr>
              <a:defRPr/>
            </a:pPr>
            <a:r>
              <a:rPr lang="en-GB" b="1" dirty="0">
                <a:solidFill>
                  <a:schemeClr val="accent4"/>
                </a:solidFill>
                <a:cs typeface="+mn-cs"/>
              </a:rPr>
              <a:t>EXAMPLE 2. </a:t>
            </a:r>
            <a:r>
              <a:rPr lang="en-GB" dirty="0">
                <a:solidFill>
                  <a:schemeClr val="accent4"/>
                </a:solidFill>
                <a:cs typeface="+mn-cs"/>
              </a:rPr>
              <a:t>A horizontal bar 1.75m in length is pivoted at a point 0.75m from one end and a downward force of 150N is applied at right angles to this end of the bar. Calculate the force that must be applied to the other end of the bar to maintain it in a horizontal position. Ignore the weight of the bar.</a:t>
            </a:r>
          </a:p>
        </p:txBody>
      </p:sp>
      <p:graphicFrame>
        <p:nvGraphicFramePr>
          <p:cNvPr id="21" name="Table 20"/>
          <p:cNvGraphicFramePr>
            <a:graphicFrameLocks noGrp="1"/>
          </p:cNvGraphicFramePr>
          <p:nvPr/>
        </p:nvGraphicFramePr>
        <p:xfrm>
          <a:off x="-2032457" y="3276948"/>
          <a:ext cx="10500052" cy="1036638"/>
        </p:xfrm>
        <a:graphic>
          <a:graphicData uri="http://schemas.openxmlformats.org/drawingml/2006/table">
            <a:tbl>
              <a:tblPr firstRow="1" bandRow="1">
                <a:tableStyleId>{5C22544A-7EE6-4342-B048-85BDC9FD1C3A}</a:tableStyleId>
              </a:tblPr>
              <a:tblGrid>
                <a:gridCol w="4081072">
                  <a:extLst>
                    <a:ext uri="{9D8B030D-6E8A-4147-A177-3AD203B41FA5}">
                      <a16:colId xmlns:a16="http://schemas.microsoft.com/office/drawing/2014/main" val="20000"/>
                    </a:ext>
                  </a:extLst>
                </a:gridCol>
                <a:gridCol w="660777">
                  <a:extLst>
                    <a:ext uri="{9D8B030D-6E8A-4147-A177-3AD203B41FA5}">
                      <a16:colId xmlns:a16="http://schemas.microsoft.com/office/drawing/2014/main" val="20001"/>
                    </a:ext>
                  </a:extLst>
                </a:gridCol>
                <a:gridCol w="5758203">
                  <a:extLst>
                    <a:ext uri="{9D8B030D-6E8A-4147-A177-3AD203B41FA5}">
                      <a16:colId xmlns:a16="http://schemas.microsoft.com/office/drawing/2014/main" val="20002"/>
                    </a:ext>
                  </a:extLst>
                </a:gridCol>
              </a:tblGrid>
              <a:tr h="518319">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GB" sz="2800" b="0" u="none" baseline="0" dirty="0">
                          <a:solidFill>
                            <a:srgbClr val="FF0000"/>
                          </a:solidFill>
                          <a:latin typeface="Cambria Math" pitchFamily="18" charset="0"/>
                          <a:ea typeface="Cambria Math" pitchFamily="18" charset="0"/>
                        </a:rPr>
                        <a:t>Effort</a:t>
                      </a:r>
                    </a:p>
                  </a:txBody>
                  <a:tcPr marL="91443" marR="91443"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0" u="none" dirty="0">
                          <a:solidFill>
                            <a:srgbClr val="FF0000"/>
                          </a:solidFill>
                          <a:latin typeface="Cambria Math" pitchFamily="18" charset="0"/>
                          <a:ea typeface="Cambria Math" pitchFamily="18" charset="0"/>
                        </a:rPr>
                        <a:t>=</a:t>
                      </a:r>
                    </a:p>
                  </a:txBody>
                  <a:tcPr marL="91443" marR="91443"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baseline="0" dirty="0">
                          <a:solidFill>
                            <a:srgbClr val="FF0000"/>
                          </a:solidFill>
                          <a:latin typeface="Cambria Math" pitchFamily="18" charset="0"/>
                          <a:ea typeface="Cambria Math" pitchFamily="18" charset="0"/>
                        </a:rPr>
                        <a:t>Load × Load to fulcrum distance</a:t>
                      </a:r>
                    </a:p>
                  </a:txBody>
                  <a:tcPr marL="91443" marR="91443"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319">
                <a:tc vMerge="1">
                  <a:txBody>
                    <a:bodyPr/>
                    <a:lstStyle/>
                    <a:p>
                      <a:endParaRPr lang="en-GB"/>
                    </a:p>
                  </a:txBody>
                  <a:tcPr/>
                </a:tc>
                <a:tc vMerge="1">
                  <a:txBody>
                    <a:bodyPr/>
                    <a:lstStyle/>
                    <a:p>
                      <a:endParaRPr lang="en-GB"/>
                    </a:p>
                  </a:txBody>
                  <a:tcPr/>
                </a:tc>
                <a:tc>
                  <a:txBody>
                    <a:bodyPr/>
                    <a:lstStyle/>
                    <a:p>
                      <a:pPr algn="ctr"/>
                      <a:r>
                        <a:rPr lang="en-GB" sz="2800" b="0" u="none" baseline="0" dirty="0">
                          <a:solidFill>
                            <a:srgbClr val="FF0000"/>
                          </a:solidFill>
                          <a:latin typeface="Cambria Math" pitchFamily="18" charset="0"/>
                          <a:ea typeface="Cambria Math" pitchFamily="18" charset="0"/>
                        </a:rPr>
                        <a:t>Effort to fulcrum distance</a:t>
                      </a:r>
                    </a:p>
                  </a:txBody>
                  <a:tcPr marL="91443" marR="91443"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graphicFrame>
        <p:nvGraphicFramePr>
          <p:cNvPr id="25" name="Table 24"/>
          <p:cNvGraphicFramePr>
            <a:graphicFrameLocks noGrp="1"/>
          </p:cNvGraphicFramePr>
          <p:nvPr/>
        </p:nvGraphicFramePr>
        <p:xfrm>
          <a:off x="-1548356" y="5561904"/>
          <a:ext cx="9107488" cy="518048"/>
        </p:xfrm>
        <a:graphic>
          <a:graphicData uri="http://schemas.openxmlformats.org/drawingml/2006/table">
            <a:tbl>
              <a:tblPr firstRow="1" bandRow="1">
                <a:tableStyleId>{5C22544A-7EE6-4342-B048-85BDC9FD1C3A}</a:tableStyleId>
              </a:tblPr>
              <a:tblGrid>
                <a:gridCol w="3643546">
                  <a:extLst>
                    <a:ext uri="{9D8B030D-6E8A-4147-A177-3AD203B41FA5}">
                      <a16:colId xmlns:a16="http://schemas.microsoft.com/office/drawing/2014/main" val="20000"/>
                    </a:ext>
                  </a:extLst>
                </a:gridCol>
                <a:gridCol w="545850">
                  <a:extLst>
                    <a:ext uri="{9D8B030D-6E8A-4147-A177-3AD203B41FA5}">
                      <a16:colId xmlns:a16="http://schemas.microsoft.com/office/drawing/2014/main" val="20001"/>
                    </a:ext>
                  </a:extLst>
                </a:gridCol>
                <a:gridCol w="4918092">
                  <a:extLst>
                    <a:ext uri="{9D8B030D-6E8A-4147-A177-3AD203B41FA5}">
                      <a16:colId xmlns:a16="http://schemas.microsoft.com/office/drawing/2014/main" val="20002"/>
                    </a:ext>
                  </a:extLst>
                </a:gridCol>
              </a:tblGrid>
              <a:tr h="5175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dirty="0">
                          <a:solidFill>
                            <a:srgbClr val="FF0000"/>
                          </a:solidFill>
                          <a:latin typeface="Cambria Math" pitchFamily="18" charset="0"/>
                          <a:ea typeface="Cambria Math" pitchFamily="18" charset="0"/>
                        </a:rPr>
                        <a:t>=</a:t>
                      </a: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2800" b="1" u="none" baseline="0" dirty="0">
                          <a:solidFill>
                            <a:srgbClr val="FF0000"/>
                          </a:solidFill>
                          <a:latin typeface="Cambria Math" pitchFamily="18" charset="0"/>
                          <a:ea typeface="Cambria Math" pitchFamily="18" charset="0"/>
                        </a:rPr>
                        <a:t>112.5N</a:t>
                      </a:r>
                      <a:endParaRPr lang="en-GB" sz="2800" b="1" u="none" baseline="30000" dirty="0">
                        <a:solidFill>
                          <a:srgbClr val="FF0000"/>
                        </a:solidFill>
                        <a:latin typeface="Cambria Math" pitchFamily="18" charset="0"/>
                        <a:ea typeface="Cambria Math" pitchFamily="18" charset="0"/>
                      </a:endParaRPr>
                    </a:p>
                  </a:txBody>
                  <a:tcPr marL="91430" marR="91430" marT="45664" marB="4566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2" name="Table 11"/>
          <p:cNvGraphicFramePr>
            <a:graphicFrameLocks noGrp="1"/>
          </p:cNvGraphicFramePr>
          <p:nvPr/>
        </p:nvGraphicFramePr>
        <p:xfrm>
          <a:off x="-2154477" y="4415207"/>
          <a:ext cx="10672175" cy="1036638"/>
        </p:xfrm>
        <a:graphic>
          <a:graphicData uri="http://schemas.openxmlformats.org/drawingml/2006/table">
            <a:tbl>
              <a:tblPr firstRow="1" bandRow="1">
                <a:tableStyleId>{5C22544A-7EE6-4342-B048-85BDC9FD1C3A}</a:tableStyleId>
              </a:tblPr>
              <a:tblGrid>
                <a:gridCol w="4163962">
                  <a:extLst>
                    <a:ext uri="{9D8B030D-6E8A-4147-A177-3AD203B41FA5}">
                      <a16:colId xmlns:a16="http://schemas.microsoft.com/office/drawing/2014/main" val="20000"/>
                    </a:ext>
                  </a:extLst>
                </a:gridCol>
                <a:gridCol w="719582">
                  <a:extLst>
                    <a:ext uri="{9D8B030D-6E8A-4147-A177-3AD203B41FA5}">
                      <a16:colId xmlns:a16="http://schemas.microsoft.com/office/drawing/2014/main" val="20001"/>
                    </a:ext>
                  </a:extLst>
                </a:gridCol>
                <a:gridCol w="2142753">
                  <a:extLst>
                    <a:ext uri="{9D8B030D-6E8A-4147-A177-3AD203B41FA5}">
                      <a16:colId xmlns:a16="http://schemas.microsoft.com/office/drawing/2014/main" val="20002"/>
                    </a:ext>
                  </a:extLst>
                </a:gridCol>
                <a:gridCol w="3645878">
                  <a:extLst>
                    <a:ext uri="{9D8B030D-6E8A-4147-A177-3AD203B41FA5}">
                      <a16:colId xmlns:a16="http://schemas.microsoft.com/office/drawing/2014/main" val="20003"/>
                    </a:ext>
                  </a:extLst>
                </a:gridCol>
              </a:tblGrid>
              <a:tr h="518319">
                <a:tc rowSpan="2">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GB" sz="2800" b="0" u="none" baseline="0" dirty="0">
                        <a:solidFill>
                          <a:srgbClr val="FF0000"/>
                        </a:solidFill>
                        <a:latin typeface="Cambria Math" pitchFamily="18" charset="0"/>
                        <a:ea typeface="Cambria Math" pitchFamily="18" charset="0"/>
                      </a:endParaRP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rowSpan="2">
                  <a:txBody>
                    <a:bodyPr/>
                    <a:lstStyle/>
                    <a:p>
                      <a:pPr algn="ctr"/>
                      <a:r>
                        <a:rPr lang="en-GB" sz="2800" b="0" u="none" dirty="0">
                          <a:solidFill>
                            <a:srgbClr val="FF0000"/>
                          </a:solidFill>
                          <a:latin typeface="Cambria Math" pitchFamily="18" charset="0"/>
                          <a:ea typeface="Cambria Math" pitchFamily="18" charset="0"/>
                        </a:rPr>
                        <a:t>=</a:t>
                      </a:r>
                    </a:p>
                  </a:txBody>
                  <a:tcPr marL="91446" marR="91446" marT="45734" marB="45734"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GB" sz="2800" b="0" u="none" baseline="0" dirty="0">
                          <a:solidFill>
                            <a:srgbClr val="FF0000"/>
                          </a:solidFill>
                          <a:latin typeface="Cambria Math" pitchFamily="18" charset="0"/>
                          <a:ea typeface="Cambria Math" pitchFamily="18" charset="0"/>
                        </a:rPr>
                        <a:t>150 × 0.75</a:t>
                      </a:r>
                    </a:p>
                  </a:txBody>
                  <a:tcPr marL="91446" marR="91446"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rgbClr val="FF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2800" b="0" u="none" baseline="0" dirty="0">
                        <a:solidFill>
                          <a:srgbClr val="FF0000"/>
                        </a:solidFill>
                        <a:latin typeface="Cambria Math" pitchFamily="18" charset="0"/>
                        <a:ea typeface="Cambria Math" pitchFamily="18" charset="0"/>
                      </a:endParaRPr>
                    </a:p>
                  </a:txBody>
                  <a:tcPr marL="91446" marR="91446" marT="45734" marB="45734"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518319">
                <a:tc vMerge="1">
                  <a:txBody>
                    <a:bodyPr/>
                    <a:lstStyle/>
                    <a:p>
                      <a:endParaRPr lang="en-GB"/>
                    </a:p>
                  </a:txBody>
                  <a:tcPr/>
                </a:tc>
                <a:tc vMerge="1">
                  <a:txBody>
                    <a:bodyPr/>
                    <a:lstStyle/>
                    <a:p>
                      <a:endParaRPr lang="en-GB"/>
                    </a:p>
                  </a:txBody>
                  <a:tcPr/>
                </a:tc>
                <a:tc>
                  <a:txBody>
                    <a:bodyPr/>
                    <a:lstStyle/>
                    <a:p>
                      <a:pPr algn="ctr"/>
                      <a:r>
                        <a:rPr lang="en-GB" sz="2800" b="0" u="none" baseline="0" dirty="0">
                          <a:solidFill>
                            <a:srgbClr val="FF0000"/>
                          </a:solidFill>
                          <a:latin typeface="Cambria Math" pitchFamily="18" charset="0"/>
                          <a:ea typeface="Cambria Math" pitchFamily="18" charset="0"/>
                        </a:rPr>
                        <a:t>1</a:t>
                      </a:r>
                    </a:p>
                  </a:txBody>
                  <a:tcPr marL="91446" marR="91446"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rgbClr val="FF0000"/>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endParaRPr lang="en-GB" sz="2800" b="0" u="none" baseline="0" dirty="0">
                        <a:solidFill>
                          <a:srgbClr val="FF0000"/>
                        </a:solidFill>
                        <a:latin typeface="Cambria Math" pitchFamily="18" charset="0"/>
                        <a:ea typeface="Cambria Math" pitchFamily="18" charset="0"/>
                      </a:endParaRPr>
                    </a:p>
                  </a:txBody>
                  <a:tcPr marL="91446" marR="91446" marT="45734" marB="45734">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12108328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 name="Rectangle 5"/>
          <p:cNvSpPr/>
          <p:nvPr/>
        </p:nvSpPr>
        <p:spPr>
          <a:xfrm>
            <a:off x="0" y="1474788"/>
            <a:ext cx="9144000" cy="1322387"/>
          </a:xfrm>
          <a:prstGeom prst="rect">
            <a:avLst/>
          </a:prstGeom>
        </p:spPr>
        <p:txBody>
          <a:bodyPr>
            <a:spAutoFit/>
          </a:bodyPr>
          <a:lstStyle/>
          <a:p>
            <a:pPr>
              <a:defRPr/>
            </a:pPr>
            <a:r>
              <a:rPr lang="en-GB" b="1" dirty="0">
                <a:solidFill>
                  <a:schemeClr val="accent4"/>
                </a:solidFill>
                <a:cs typeface="+mn-cs"/>
              </a:rPr>
              <a:t>EXAMPLE 2. </a:t>
            </a:r>
            <a:r>
              <a:rPr lang="en-GB" dirty="0">
                <a:solidFill>
                  <a:schemeClr val="accent4"/>
                </a:solidFill>
                <a:cs typeface="+mn-cs"/>
              </a:rPr>
              <a:t>A horizontal bar 1.75m in length is pivoted at a point 0.75m from one end and a downward force of 150N is applied at right angles to this end of the bar. Calculate the force that must be applied to the other end of the bar to maintain it in a horizontal position. Ignore the weight of the bar.</a:t>
            </a:r>
          </a:p>
        </p:txBody>
      </p:sp>
      <p:sp>
        <p:nvSpPr>
          <p:cNvPr id="11286" name="TextBox 8"/>
          <p:cNvSpPr txBox="1">
            <a:spLocks noChangeArrowheads="1"/>
          </p:cNvSpPr>
          <p:nvPr/>
        </p:nvSpPr>
        <p:spPr bwMode="auto">
          <a:xfrm>
            <a:off x="0" y="450850"/>
            <a:ext cx="9144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a:solidFill>
                  <a:srgbClr val="CC0000"/>
                </a:solidFill>
              </a:rPr>
              <a:t>Levers</a:t>
            </a:r>
          </a:p>
        </p:txBody>
      </p:sp>
      <p:sp>
        <p:nvSpPr>
          <p:cNvPr id="11287" name="Line 9"/>
          <p:cNvSpPr>
            <a:spLocks noChangeShapeType="1"/>
          </p:cNvSpPr>
          <p:nvPr/>
        </p:nvSpPr>
        <p:spPr bwMode="auto">
          <a:xfrm>
            <a:off x="0" y="1130300"/>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Tree>
    <p:extLst>
      <p:ext uri="{BB962C8B-B14F-4D97-AF65-F5344CB8AC3E}">
        <p14:creationId xmlns:p14="http://schemas.microsoft.com/office/powerpoint/2010/main" val="2411378084"/>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1554</TotalTime>
  <Words>991</Words>
  <Application>Microsoft Office PowerPoint</Application>
  <PresentationFormat>On-screen Show (4:3)</PresentationFormat>
  <Paragraphs>67</Paragraphs>
  <Slides>16</Slides>
  <Notes>0</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16</vt:i4>
      </vt:variant>
    </vt:vector>
  </HeadingPairs>
  <TitlesOfParts>
    <vt:vector size="20" baseType="lpstr">
      <vt:lpstr>Arial</vt:lpstr>
      <vt:lpstr>Cambria Math</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Chris Goodings</cp:lastModifiedBy>
  <cp:revision>260</cp:revision>
  <dcterms:created xsi:type="dcterms:W3CDTF">2010-05-25T15:15:29Z</dcterms:created>
  <dcterms:modified xsi:type="dcterms:W3CDTF">2020-09-22T12:47:12Z</dcterms:modified>
</cp:coreProperties>
</file>