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69" r:id="rId3"/>
    <p:sldId id="270" r:id="rId4"/>
    <p:sldId id="273" r:id="rId5"/>
    <p:sldId id="286" r:id="rId6"/>
    <p:sldId id="292" r:id="rId7"/>
    <p:sldId id="287" r:id="rId8"/>
    <p:sldId id="288" r:id="rId9"/>
    <p:sldId id="289" r:id="rId10"/>
    <p:sldId id="290" r:id="rId11"/>
    <p:sldId id="291" r:id="rId12"/>
    <p:sldId id="277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7AE0A0-CD3F-4A79-9818-3E5786410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03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2628E-F814-4EA9-B51C-1308ECF6B07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8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DF42-72E2-41DF-8F01-87C5B611A14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26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355F-9B3D-443C-8980-9BF5F19727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84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1327-A332-4C56-80D1-CE0CB3504A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6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E4D72-8FFC-4366-8241-629A1487B23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23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F4BB-B81A-4152-BFDA-F333BAA030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1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CF58-350B-486A-9AC7-A5DEAEAE3F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0813C-C852-4D6D-98FE-B3209D1426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7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3C36F-DECF-439C-99D5-A25A83A82F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72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0375-C2D3-443D-B17D-92998924E8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014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2FEA0-A60F-40D4-860A-45ED994B22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057E-DF7B-4E8E-BB41-5445AD55AF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984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79D8C-9E94-48F2-838A-C6025248D5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25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6EC2-198C-4C20-BE44-3877A23045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5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FAB1A-D9BF-4C58-809D-42779DDA41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34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28DA2-FFCD-4306-A600-9C5B46B889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3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2AB2B-0141-4217-B5D9-2C447782A57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6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358D-BF72-4BA2-A8EC-B75B06F3DEE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F303E-1F72-4F96-B479-05C755A413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D8FD2-76E8-472F-83FB-4D1BF12D900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6A9A4-16EA-4449-81E9-5EA05D316E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0838C-2D1B-48F7-8E19-E845ED5156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8C6A-FA24-4BCC-BC12-D2B0345910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3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13078A3-18B8-4697-8D15-086F4B7CC7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2CB50DD-C01C-414B-B6D5-40A6EC901D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Technical information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5175"/>
            <a:ext cx="9144000" cy="4754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Client’s needs</a:t>
            </a:r>
            <a:endParaRPr lang="en-GB" sz="32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The client or customer will produce a general statement as to what they require.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They will normally appoint an architect or consultant to produce a more detailed plan for approval.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Once approved by the client (and approving authority), the customer’s agent will draw up detailed plans and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981075"/>
            <a:ext cx="91440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Sources of technical information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specifications (to select correct materials)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drawings (provide technical information on wiring systems)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BS 7671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On-Site Guide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Unite Union Book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manufacturers’ data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Guidance Notes (install in accordance with Regulations)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client’s needs</a:t>
            </a:r>
            <a:r>
              <a:rPr lang="en-GB" sz="4000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5175"/>
            <a:ext cx="9144000" cy="5570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Specifications, drawings and diagrams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In order to enable the various contractors to tender for the work, detailed specifications, drawings and diagrams have to be produced.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It is essential that, when pricing against other companies, everyone uses the same base for their final price.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Installation specifications give complete details of what is to be included in the installation, including plans.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They will give details of the equipment to be installed, where it is to be installed, sizes,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938213"/>
            <a:ext cx="27844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88" y="1125538"/>
            <a:ext cx="6197600" cy="512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BS 7671 (Requirements for</a:t>
            </a:r>
            <a:br>
              <a:rPr lang="en-GB" sz="2400" b="1" dirty="0">
                <a:solidFill>
                  <a:schemeClr val="accent4"/>
                </a:solidFill>
                <a:cs typeface="+mn-cs"/>
              </a:rPr>
            </a:br>
            <a:r>
              <a:rPr lang="en-GB" sz="2400" b="1" dirty="0">
                <a:solidFill>
                  <a:schemeClr val="accent4"/>
                </a:solidFill>
                <a:cs typeface="+mn-cs"/>
              </a:rPr>
              <a:t>Electrical Installations)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These are the national standard in the United Kingdom for low voltage electrical installations.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 IET (formerly IEE) has published wiring Regulations in the United Kingdom since 1882.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Today, they are largely based on the European Committee for Electrotechnical Standardization (CENELEC) harmonization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88" y="1651000"/>
            <a:ext cx="8064500" cy="2755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In 1992, the IEE Wiring Regulations became British Standard BS 7671 and they are now treated similarly to other British Standards.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Although the IET and BSI are non-governmental organisations and the Wiring Regulations are non-statutory, they are referenced in several UK statutory instruments.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1000125"/>
            <a:ext cx="2665413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0825" y="1412875"/>
            <a:ext cx="5221288" cy="3200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On‑</a:t>
            </a:r>
            <a:r>
              <a:rPr lang="en-GB" sz="2400" b="1" dirty="0" err="1">
                <a:solidFill>
                  <a:schemeClr val="accent4"/>
                </a:solidFill>
                <a:cs typeface="+mn-cs"/>
              </a:rPr>
              <a:t>Site</a:t>
            </a:r>
            <a:r>
              <a:rPr lang="en-GB" sz="2400" b="1" dirty="0">
                <a:solidFill>
                  <a:schemeClr val="accent4"/>
                </a:solidFill>
                <a:cs typeface="+mn-cs"/>
              </a:rPr>
              <a:t> Guide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 On‑Site Guide published by the IET is a handbook that contains some information that is not found in BS 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7671.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It is meant as a handy notebook reference for electricians working on building sites.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765175"/>
            <a:ext cx="306705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8575" y="620713"/>
            <a:ext cx="5580063" cy="586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Unite Union Book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This book has been published by the trade union </a:t>
            </a:r>
            <a:r>
              <a:rPr lang="en-GB" sz="2400" b="1" dirty="0">
                <a:solidFill>
                  <a:schemeClr val="accent4"/>
                </a:solidFill>
                <a:cs typeface="+mn-cs"/>
              </a:rPr>
              <a:t>‘Unite’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for over 20 years.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i="1" dirty="0">
                <a:solidFill>
                  <a:schemeClr val="accent4"/>
                </a:solidFill>
                <a:cs typeface="+mn-cs"/>
              </a:rPr>
              <a:t>The Electrician’s Guide to Good Electrical Practice 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revised to BS 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7671, 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contains a wealth of information for the practising electrician.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This information is based on BS 7671 but contains much more and is, additionally, pocket‑sized and therefore ideal to keep in the toolbox or van for reference purposes.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5175"/>
            <a:ext cx="9144000" cy="572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Manufacturers’ information and data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Manufacturers provide a wide range of information about their products in general and specifically to individual equipment or components.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Catalogues are produced which illustrate the type and range produced by that manufacturer.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 production costs of these catalogues, and so on is covered by the price charged by the manufacturer.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Data sheets are normally provided with individual accessories or components where needed.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Paper based systems tend to get out of date relatively quickly.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Widespread access to the internet means that most companies have started to place all their catalogues and data on their websites.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5175"/>
            <a:ext cx="9144000" cy="523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IET Guidance Notes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IET issues a number of Guidance Notes based on different topics. They provide additional clarification on how to implement and comply with BS 7671. Current titles are:</a:t>
            </a: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1: Selection and Erection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7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th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Edition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2: Isolation and Switching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</a:rPr>
              <a:t>7</a:t>
            </a:r>
            <a:r>
              <a:rPr lang="en-GB" baseline="30000" dirty="0">
                <a:solidFill>
                  <a:schemeClr val="accent4"/>
                </a:solidFill>
              </a:rPr>
              <a:t>th</a:t>
            </a:r>
            <a:r>
              <a:rPr lang="en-GB" dirty="0">
                <a:solidFill>
                  <a:schemeClr val="accent4"/>
                </a:solidFill>
              </a:rPr>
              <a:t> 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3: Inspection and Testing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</a:rPr>
              <a:t>7</a:t>
            </a:r>
            <a:r>
              <a:rPr lang="en-GB" baseline="30000" dirty="0">
                <a:solidFill>
                  <a:schemeClr val="accent4"/>
                </a:solidFill>
              </a:rPr>
              <a:t>th</a:t>
            </a:r>
            <a:r>
              <a:rPr lang="en-GB" dirty="0">
                <a:solidFill>
                  <a:schemeClr val="accent4"/>
                </a:solidFill>
              </a:rPr>
              <a:t> 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4: Protection Against Fire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</a:rPr>
              <a:t>7</a:t>
            </a:r>
            <a:r>
              <a:rPr lang="en-GB" baseline="30000" dirty="0">
                <a:solidFill>
                  <a:schemeClr val="accent4"/>
                </a:solidFill>
              </a:rPr>
              <a:t>th</a:t>
            </a:r>
            <a:r>
              <a:rPr lang="en-GB" dirty="0">
                <a:solidFill>
                  <a:schemeClr val="accent4"/>
                </a:solidFill>
              </a:rPr>
              <a:t> 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5: Protection Against Electric Shock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</a:rPr>
              <a:t>7</a:t>
            </a:r>
            <a:r>
              <a:rPr lang="en-GB" baseline="30000" dirty="0">
                <a:solidFill>
                  <a:schemeClr val="accent4"/>
                </a:solidFill>
              </a:rPr>
              <a:t>th</a:t>
            </a:r>
            <a:r>
              <a:rPr lang="en-GB" dirty="0">
                <a:solidFill>
                  <a:schemeClr val="accent4"/>
                </a:solidFill>
              </a:rPr>
              <a:t> 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6: Protection Against Overcurrent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</a:rPr>
              <a:t>7</a:t>
            </a:r>
            <a:r>
              <a:rPr lang="en-GB" baseline="30000" dirty="0">
                <a:solidFill>
                  <a:schemeClr val="accent4"/>
                </a:solidFill>
              </a:rPr>
              <a:t>th</a:t>
            </a:r>
            <a:r>
              <a:rPr lang="en-GB" dirty="0">
                <a:solidFill>
                  <a:schemeClr val="accent4"/>
                </a:solidFill>
              </a:rPr>
              <a:t> 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7: Special Location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5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th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Edition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989013" lvl="1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i="1" dirty="0">
                <a:solidFill>
                  <a:schemeClr val="accent4"/>
                </a:solidFill>
                <a:cs typeface="+mn-cs"/>
              </a:rPr>
              <a:t>Guidance Note 8: Earthing and Bonding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3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rd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Edition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Although all are important when designing and installing electrical installations, the most popular in the set is </a:t>
            </a:r>
            <a:r>
              <a:rPr lang="en-GB" i="1" dirty="0">
                <a:solidFill>
                  <a:schemeClr val="accent4"/>
                </a:solidFill>
                <a:cs typeface="+mn-cs"/>
              </a:rPr>
              <a:t>Guidance Note 3: Inspection and Testing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87675" y="6669088"/>
            <a:ext cx="316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392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59</cp:revision>
  <dcterms:created xsi:type="dcterms:W3CDTF">2010-05-25T15:15:29Z</dcterms:created>
  <dcterms:modified xsi:type="dcterms:W3CDTF">2015-02-19T13:21:55Z</dcterms:modified>
</cp:coreProperties>
</file>