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4"/>
  </p:notesMasterIdLst>
  <p:sldIdLst>
    <p:sldId id="269" r:id="rId3"/>
    <p:sldId id="270" r:id="rId4"/>
    <p:sldId id="316" r:id="rId5"/>
    <p:sldId id="319" r:id="rId6"/>
    <p:sldId id="317" r:id="rId7"/>
    <p:sldId id="318" r:id="rId8"/>
    <p:sldId id="320" r:id="rId9"/>
    <p:sldId id="321" r:id="rId10"/>
    <p:sldId id="322" r:id="rId11"/>
    <p:sldId id="323" r:id="rId12"/>
    <p:sldId id="277" r:id="rId13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0F5CC-92EA-4FBE-BC87-0D2C9FE71F9A}" v="1" dt="2019-10-15T11:57:48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F8A0F5CC-92EA-4FBE-BC87-0D2C9FE71F9A}"/>
    <pc:docChg chg="modNotesMaster">
      <pc:chgData name="Chris Goodings" userId="ef861c51-cc0d-478f-a8d6-c139c1588bf2" providerId="ADAL" clId="{F8A0F5CC-92EA-4FBE-BC87-0D2C9FE71F9A}" dt="2019-10-15T11:57:48.809" v="0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CA390C5-64E4-4A74-B4E3-E994B3693C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F3F5-0154-4741-B7F4-BB00997521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9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39800-04E3-4743-AFBC-6DB138AF20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8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07460-9535-4616-9DE4-083F6B94EA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62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CEFA6-8246-436A-A41A-DABF4BA3B29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53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B517-BCD9-44D9-A24F-483075684F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061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1C118-37F4-4E95-A7D9-9B2FEA39EC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05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6D8B5-D789-43B5-9666-70E1C338AF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45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A7D14-B861-4C71-9429-D28BCF8586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68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F8EE0-63A0-4A4F-9118-A68A9C2FB1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870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03622-75FE-4C7D-93E3-AC49787C0C9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513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75DFA-1E81-4F70-94BC-F1C8BA54C69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4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8D510-9D2C-4B2F-AF3E-840A6345BFA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848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2304C-D640-4A5B-861C-8B949A02D49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783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9CC80-969A-4088-9117-2B5F06C07C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937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26FA1-9F16-4118-AD1D-4E90597E11B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20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C49C6-EA6D-416B-91F9-470F3E1224A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2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BAF7D-FBE8-4A2E-B769-6FCC809070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6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1A97-68C2-4BDA-A9F5-6FAFFB5898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80D6-A784-4DA0-BA15-CEC53C76CC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2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F324-0960-4A95-B167-3859A00C0F4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47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F9C6C-19EA-4700-8284-7F7B921DEC2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7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CF5EB-64B7-465C-8744-F618A09EA9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68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1792-05B1-4BFD-B454-DCE5397EF5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5F9342B-6068-4508-BB37-13D2C45EE7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E21DD1D-49BA-4324-AD7D-5E90A96372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Lighting circuits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7 Loop at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2565400"/>
            <a:ext cx="9144000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8" y="1628775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Looping at switches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>
            <a:off x="14288" y="1189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9050" y="1189038"/>
            <a:ext cx="9144000" cy="5646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Points to note</a:t>
            </a:r>
          </a:p>
          <a:p>
            <a:pPr marL="531813" indent="-531813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>
                <a:solidFill>
                  <a:schemeClr val="accent4"/>
                </a:solidFill>
                <a:cs typeface="+mn-cs"/>
              </a:rPr>
              <a:t>All lighting 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points, unless specific light sources with known power ratings are being used, are assumed to have a rating of 100 watts minimum.</a:t>
            </a:r>
          </a:p>
          <a:p>
            <a:pPr marL="531813" indent="-531813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In order to ensure that there is not a complete blackout when a fault occurs, we should install at least two lighting circuits in the premises.</a:t>
            </a:r>
          </a:p>
          <a:p>
            <a:pPr marL="531813" indent="-531813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Earthing terminal and 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cpc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must be provided at </a:t>
            </a:r>
            <a:r>
              <a:rPr lang="en-GB" sz="2400" b="1" dirty="0">
                <a:solidFill>
                  <a:schemeClr val="accent4"/>
                </a:solidFill>
                <a:cs typeface="+mn-cs"/>
              </a:rPr>
              <a:t>all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lighting points, including switches and ceiling roses.</a:t>
            </a:r>
          </a:p>
          <a:p>
            <a:pPr marL="531813" indent="-531813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5/6 amp protective devices are normally used to protect domestic lighting circuits (5 amp if BS3036 semi-enclosed 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rewireable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fuse; 6 amp if a circuit breaker).</a:t>
            </a:r>
          </a:p>
          <a:p>
            <a:pPr marL="531813" indent="-531813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Domestic lighting circuits are generally wired in 1.0mm</a:t>
            </a:r>
            <a:r>
              <a:rPr lang="en-GB" sz="2400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 or 1.5mm</a:t>
            </a:r>
            <a:r>
              <a:rPr lang="en-GB" sz="2400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 cables.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14288" y="1189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16113"/>
            <a:ext cx="9144000" cy="2986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Two types of wiring system are used for lighting circuits: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two-plate system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 – used where single-core cables are used, </a:t>
            </a:r>
            <a:r>
              <a:rPr lang="en-GB" sz="2800" dirty="0" err="1">
                <a:solidFill>
                  <a:schemeClr val="accent4"/>
                </a:solidFill>
                <a:cs typeface="+mn-cs"/>
              </a:rPr>
              <a:t>eg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 in conduit and trunking systems.</a:t>
            </a:r>
          </a:p>
          <a:p>
            <a:pPr marL="531813" indent="-531813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three-plate system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 – used where multi-core cables are used, </a:t>
            </a:r>
            <a:r>
              <a:rPr lang="en-GB" sz="2800" dirty="0" err="1">
                <a:solidFill>
                  <a:schemeClr val="accent4"/>
                </a:solidFill>
                <a:cs typeface="+mn-cs"/>
              </a:rPr>
              <a:t>eg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 domestic installations using twin and earth.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14288" y="1189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1 2-plate 1-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90700"/>
            <a:ext cx="61658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175" y="1214438"/>
            <a:ext cx="9144000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Practical lighting circuits – two-plate</a:t>
            </a:r>
            <a:endParaRPr lang="en-GB" sz="22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175" y="1717675"/>
            <a:ext cx="9144000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One-way switching</a:t>
            </a:r>
            <a:endParaRPr lang="en-GB" sz="22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226050"/>
            <a:ext cx="91440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Points to note.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Single pole switches and protective devices </a:t>
            </a:r>
            <a:r>
              <a:rPr lang="en-GB" b="1" u="sng" dirty="0">
                <a:solidFill>
                  <a:schemeClr val="accent4"/>
                </a:solidFill>
                <a:cs typeface="+mn-cs"/>
              </a:rPr>
              <a:t>must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be installed in the line conductor </a:t>
            </a:r>
            <a:r>
              <a:rPr lang="en-GB" b="1" u="sng" dirty="0">
                <a:solidFill>
                  <a:schemeClr val="accent4"/>
                </a:solidFill>
                <a:cs typeface="+mn-cs"/>
              </a:rPr>
              <a:t>only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For Edison Screw (ES) lamp holders the line conductor </a:t>
            </a:r>
            <a:r>
              <a:rPr lang="en-GB" b="1" u="sng" dirty="0">
                <a:solidFill>
                  <a:schemeClr val="accent4"/>
                </a:solidFill>
                <a:cs typeface="+mn-cs"/>
              </a:rPr>
              <a:t>must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be connected to the centre contact of the lamp holder.</a:t>
            </a:r>
          </a:p>
        </p:txBody>
      </p:sp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0" y="2222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7175" name="Line 9"/>
          <p:cNvSpPr>
            <a:spLocks noChangeShapeType="1"/>
          </p:cNvSpPr>
          <p:nvPr/>
        </p:nvSpPr>
        <p:spPr bwMode="auto">
          <a:xfrm>
            <a:off x="14288" y="11588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2 2-plate 2-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892425"/>
            <a:ext cx="900271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5240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Practical lighting circuits – two-plate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28825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Two-way switching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14288" y="1189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3 2-plate intermedi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689225"/>
            <a:ext cx="9002713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1113" y="1320800"/>
            <a:ext cx="914400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Practical lighting circuits – two-plate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1113" y="1825625"/>
            <a:ext cx="9144001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Two-way and intermediate switching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14288" y="1189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54113"/>
            <a:ext cx="9144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Practical lighting circuits – three-plate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4 3-plate 1-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89138"/>
            <a:ext cx="8320088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6129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One-way lighting circuit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000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14288" y="11366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5 3-plate 2-w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83200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15875" y="973138"/>
            <a:ext cx="9144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Practical lighting circuits – three-plate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8" y="1435100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Two-way conversion lighting circuit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33338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14288" y="9699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6 3-plate intermedi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695450"/>
            <a:ext cx="83185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5175" y="1695450"/>
            <a:ext cx="58674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Practical lighting circuits – three-plate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5175" y="2198688"/>
            <a:ext cx="5867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Intermediate switches in the two-way conversion lighting circuit</a:t>
            </a:r>
            <a:endParaRPr lang="en-GB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circuits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14288" y="1189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187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80</cp:revision>
  <dcterms:created xsi:type="dcterms:W3CDTF">2010-05-25T15:15:29Z</dcterms:created>
  <dcterms:modified xsi:type="dcterms:W3CDTF">2019-10-15T11:57:59Z</dcterms:modified>
</cp:coreProperties>
</file>