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9"/>
  </p:notesMasterIdLst>
  <p:sldIdLst>
    <p:sldId id="269" r:id="rId3"/>
    <p:sldId id="270" r:id="rId4"/>
    <p:sldId id="314" r:id="rId5"/>
    <p:sldId id="316" r:id="rId6"/>
    <p:sldId id="315" r:id="rId7"/>
    <p:sldId id="2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-13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61CD648-B59F-465B-A009-62C51BFBA41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91525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3242C5-05B0-4B03-80A4-3D8CB86134C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09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31324-3BA6-4C59-80EF-52330805B2D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5157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DCB14-EB44-4810-8A6D-B8BF374C1D9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699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8648D-8109-4B17-877F-4D2264B7CB2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51508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8DED0-A7AF-43A5-936B-A068E62BB53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835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79BC7-B2E3-49E6-BF85-05FB8CE0FFA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971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EFD3A-299C-4DA3-ABD2-49CE6F9C50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16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44C94-0965-425A-8F93-CE5CFC730A3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45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397AE-80C2-4776-A724-A142119CA26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3766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8417C-90F2-412A-8F99-B3F2E000157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830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133524-1C58-4E14-B7B8-8F552F775A8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022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1DF7-A1D5-4EF4-B924-FADFC68B630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70059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B15890-74B2-4254-97D3-2242FFFA0F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214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F119B-52E5-40FB-8527-875945AAB88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03931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ADA87-CA3A-45AE-A0C3-ABC15140192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70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0605A8-73C3-41CE-945D-75A340563AF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77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FC5547-BFE3-4DD0-B47A-07B5CF58E38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20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A5267-21FF-4355-B320-D7D674A9B26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42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51B88-8FEB-46D2-9CE3-CFB1D414112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071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20371-8AC7-4C99-9C0A-D8DA142306C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548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5CBD7-E2E7-44D7-A188-6B798CDB94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07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FBC33-A7A5-4E6B-A2C4-5DB2C31B471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0216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B1855D-C787-4C40-8145-F6EE4F1045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886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EA22ACE8-CAD2-4553-8BF6-005B403E89D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D2FEC27F-4F2A-4210-9F2E-42FC1183D46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Cooker circuits and diversity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2 cooker circu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1484313"/>
            <a:ext cx="6429375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01 cooker switc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4508500"/>
            <a:ext cx="3840162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Cooker circuits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113" y="1217613"/>
            <a:ext cx="9144001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Calculate the assumed demand for a 230 volt cooker which contains:</a:t>
            </a:r>
          </a:p>
          <a:p>
            <a:pPr>
              <a:defRPr/>
            </a:pPr>
            <a:r>
              <a:rPr lang="pl-PL" dirty="0">
                <a:solidFill>
                  <a:schemeClr val="accent4"/>
                </a:solidFill>
                <a:cs typeface="+mn-cs"/>
              </a:rPr>
              <a:t>2 x 1.0kW hob plates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pl-PL" dirty="0">
                <a:solidFill>
                  <a:schemeClr val="accent4"/>
                </a:solidFill>
                <a:cs typeface="+mn-cs"/>
              </a:rPr>
              <a:t>2 x 2.0kW hob plates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nb-NO" dirty="0">
                <a:solidFill>
                  <a:schemeClr val="accent4"/>
                </a:solidFill>
                <a:cs typeface="+mn-cs"/>
              </a:rPr>
              <a:t>1 x 2.0kW oven/grill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nb-NO" dirty="0">
                <a:solidFill>
                  <a:schemeClr val="accent4"/>
                </a:solidFill>
                <a:cs typeface="+mn-cs"/>
              </a:rPr>
              <a:t>1 x 3.0kW oven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344887"/>
              </p:ext>
            </p:extLst>
          </p:nvPr>
        </p:nvGraphicFramePr>
        <p:xfrm>
          <a:off x="-11113" y="4241800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/>
                <a:gridCol w="3240360"/>
                <a:gridCol w="720080"/>
                <a:gridCol w="360040"/>
                <a:gridCol w="3851920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current</a:t>
                      </a: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669254"/>
              </p:ext>
            </p:extLst>
          </p:nvPr>
        </p:nvGraphicFramePr>
        <p:xfrm>
          <a:off x="-11113" y="32686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total power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400129"/>
              </p:ext>
            </p:extLst>
          </p:nvPr>
        </p:nvGraphicFramePr>
        <p:xfrm>
          <a:off x="-11113" y="3773488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baseline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 </a:t>
                      </a: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kW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781551"/>
              </p:ext>
            </p:extLst>
          </p:nvPr>
        </p:nvGraphicFramePr>
        <p:xfrm>
          <a:off x="17463" y="5105400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/>
                <a:gridCol w="3240360"/>
                <a:gridCol w="720080"/>
                <a:gridCol w="1368152"/>
                <a:gridCol w="2843808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31531"/>
              </p:ext>
            </p:extLst>
          </p:nvPr>
        </p:nvGraphicFramePr>
        <p:xfrm>
          <a:off x="20638" y="61134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current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baseline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     </a:t>
                      </a:r>
                      <a:r>
                        <a:rPr lang="en-GB" sz="2000" b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Cooker circuits</a:t>
            </a:r>
          </a:p>
        </p:txBody>
      </p:sp>
      <p:sp>
        <p:nvSpPr>
          <p:cNvPr id="6218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1113" y="1217613"/>
            <a:ext cx="9144001" cy="193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Calculate the assumed demand for a 230 volt cooker which contains:</a:t>
            </a:r>
          </a:p>
          <a:p>
            <a:pPr>
              <a:defRPr/>
            </a:pPr>
            <a:r>
              <a:rPr lang="pl-PL" dirty="0">
                <a:solidFill>
                  <a:schemeClr val="accent4"/>
                </a:solidFill>
                <a:cs typeface="+mn-cs"/>
              </a:rPr>
              <a:t>2 x 1.0kW hob plates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pl-PL" dirty="0">
                <a:solidFill>
                  <a:schemeClr val="accent4"/>
                </a:solidFill>
                <a:cs typeface="+mn-cs"/>
              </a:rPr>
              <a:t>2 x 2.0kW hob plates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nb-NO" dirty="0">
                <a:solidFill>
                  <a:schemeClr val="accent4"/>
                </a:solidFill>
                <a:cs typeface="+mn-cs"/>
              </a:rPr>
              <a:t>1 x 2.0kW oven/grill</a:t>
            </a:r>
            <a:endParaRPr lang="en-GB" dirty="0">
              <a:solidFill>
                <a:schemeClr val="accent4"/>
              </a:solidFill>
              <a:cs typeface="+mn-cs"/>
            </a:endParaRPr>
          </a:p>
          <a:p>
            <a:pPr>
              <a:defRPr/>
            </a:pPr>
            <a:r>
              <a:rPr lang="nb-NO" dirty="0">
                <a:solidFill>
                  <a:schemeClr val="accent4"/>
                </a:solidFill>
                <a:cs typeface="+mn-cs"/>
              </a:rPr>
              <a:t>1 x 3.0kW oven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-11113" y="4241800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/>
                <a:gridCol w="3240360"/>
                <a:gridCol w="720080"/>
                <a:gridCol w="360040"/>
                <a:gridCol w="3851920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current</a:t>
                      </a: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V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-11113" y="32686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total power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(2 x 1) + (2 x 2) + 2 + 3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-11113" y="3773488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11kW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7463" y="5105400"/>
          <a:ext cx="9144000" cy="792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600"/>
                <a:gridCol w="3240360"/>
                <a:gridCol w="720080"/>
                <a:gridCol w="1368152"/>
                <a:gridCol w="2843808"/>
              </a:tblGrid>
              <a:tr h="396082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1" u="sng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11 x 1,000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  <a:tr h="396082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230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2000" b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688" marB="45688"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0638" y="6113463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Maximum current</a:t>
                      </a: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47.83A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sp>
        <p:nvSpPr>
          <p:cNvPr id="16" name="Rectangle 15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Cooker circuits</a:t>
            </a:r>
          </a:p>
        </p:txBody>
      </p:sp>
      <p:sp>
        <p:nvSpPr>
          <p:cNvPr id="6218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227647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The first 10A at 100%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0" y="270827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Leaving 37.83 at 30%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11.35A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2131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396875"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Total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1" u="none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21.35A</a:t>
                      </a:r>
                      <a:endParaRPr lang="en-GB" sz="2000" b="1" u="none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50" y="3940175"/>
            <a:ext cx="91440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This means that the cable supplying this cooker would have to have a rating of at least </a:t>
            </a:r>
            <a:r>
              <a:rPr lang="en-GB" dirty="0">
                <a:solidFill>
                  <a:srgbClr val="FF0000"/>
                </a:solidFill>
                <a:cs typeface="+mn-cs"/>
              </a:rPr>
              <a:t>21.35A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 If the control unit contained a socket outlet then the rating would have to be at least </a:t>
            </a:r>
            <a:r>
              <a:rPr lang="en-GB" dirty="0">
                <a:solidFill>
                  <a:srgbClr val="FF0000"/>
                </a:solidFill>
                <a:cs typeface="+mn-cs"/>
              </a:rPr>
              <a:t>26.35A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5" y="1700213"/>
            <a:ext cx="9144000" cy="4000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The assumed current demand, allowing for diversity, is:</a:t>
            </a:r>
          </a:p>
        </p:txBody>
      </p:sp>
      <p:sp>
        <p:nvSpPr>
          <p:cNvPr id="8" name="Rectangle 7"/>
          <p:cNvSpPr>
            <a:spLocks noGrp="1" noChangeArrowheads="1"/>
          </p:cNvSpPr>
          <p:nvPr/>
        </p:nvSpPr>
        <p:spPr bwMode="auto">
          <a:xfrm>
            <a:off x="0" y="252413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Cooker circuits</a:t>
            </a:r>
          </a:p>
        </p:txBody>
      </p:sp>
      <p:sp>
        <p:nvSpPr>
          <p:cNvPr id="7203" name="Line 9"/>
          <p:cNvSpPr>
            <a:spLocks noChangeShapeType="1"/>
          </p:cNvSpPr>
          <p:nvPr/>
        </p:nvSpPr>
        <p:spPr bwMode="auto">
          <a:xfrm>
            <a:off x="0" y="10953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166</Words>
  <Application>Microsoft Office PowerPoint</Application>
  <PresentationFormat>On-screen Show (4:3)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Windows User</cp:lastModifiedBy>
  <cp:revision>73</cp:revision>
  <dcterms:created xsi:type="dcterms:W3CDTF">2010-05-25T15:15:29Z</dcterms:created>
  <dcterms:modified xsi:type="dcterms:W3CDTF">2016-12-08T10:30:17Z</dcterms:modified>
</cp:coreProperties>
</file>