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2"/>
  </p:notesMasterIdLst>
  <p:sldIdLst>
    <p:sldId id="269" r:id="rId3"/>
    <p:sldId id="270" r:id="rId4"/>
    <p:sldId id="278" r:id="rId5"/>
    <p:sldId id="279" r:id="rId6"/>
    <p:sldId id="280" r:id="rId7"/>
    <p:sldId id="281" r:id="rId8"/>
    <p:sldId id="282" r:id="rId9"/>
    <p:sldId id="284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6188A4E-BCBF-4725-A5ED-324B4BDDD60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529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EC40E-6C3F-457F-B7FD-5FAEC98FD0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6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D833A-B75D-4E82-A1FD-14279172D9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873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1A62C-29B6-4125-99EC-40569A83F6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0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D0D15-0BBD-45FB-9D8E-F3FDB0C1A6B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014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56DF3-9366-4349-AC55-B32252C283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728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E8374-FFEE-4241-812F-2633471BB13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489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C64C4-49B3-4A30-8BB3-7EEE92A2F1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24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9843C-3A7B-4840-9FA9-DCC538781B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072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288CB-6B8E-4A99-8A16-CC0CEB3001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42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A9858-038B-4B52-97E4-8C3D82AC57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645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09B36-E51E-4CBA-B74D-D8FD23A37EA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4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EED82-4D2E-4E64-B54D-276A9ACE2D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439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63F72-2892-4B3F-8B01-8017A0FE1E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223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A4248-01BE-481B-8868-9D5911F973E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2828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A5AF0-A294-4427-8F83-DA0A0958B38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96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2B906-7256-4C93-AE68-A4CACE25351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65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F2191-84AD-408C-A61A-AF5CC008F96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1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FAA73A-0FBC-4385-9C5D-94219F2B880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6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9F9A-C146-4159-9F27-12AC2BAE93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86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77A8D-4980-4560-A9D4-1C4EBCEE89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30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248CB-E22A-49A2-A6FA-DA6FC6F945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5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B48F0-7EC0-489A-B930-56D3650EC6D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772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B1DCD-1996-4FB6-BB30-DD676505E8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4D817D8-CF12-4A4F-BF99-62F15F81C8E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CC9F5DB-7494-4714-AFA7-A1F7CA0673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Wiring systems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213" y="1844675"/>
            <a:ext cx="8559800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GB" sz="3200" b="1" dirty="0">
                <a:solidFill>
                  <a:schemeClr val="accent4"/>
                </a:solidFill>
                <a:cs typeface="+mn-cs"/>
              </a:rPr>
              <a:t>Environments:</a:t>
            </a:r>
          </a:p>
          <a:p>
            <a:pPr marL="531813" indent="-531813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domestic installations</a:t>
            </a:r>
          </a:p>
          <a:p>
            <a:pPr marL="531813" indent="-531813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commercial installation</a:t>
            </a:r>
          </a:p>
          <a:p>
            <a:pPr marL="531813" indent="-531813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hazardous installations</a:t>
            </a:r>
          </a:p>
          <a:p>
            <a:pPr marL="531813" indent="-531813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industrial installations</a:t>
            </a:r>
          </a:p>
          <a:p>
            <a:pPr marL="531813" indent="-531813"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agricultural installations.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88" y="1306513"/>
            <a:ext cx="9144000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Clipped direct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Mineral insulated (MICC)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Steel wired armoured (SWA)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Cross-linked polyethylene (XLPE)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Polyvinyl chloride/polyvinyl chloride (PVC/PVC).</a:t>
            </a:r>
          </a:p>
        </p:txBody>
      </p:sp>
      <p:pic>
        <p:nvPicPr>
          <p:cNvPr id="4" name="Picture 3" descr="01 mim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280828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2 SW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860800"/>
            <a:ext cx="336708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3 PVC T&amp;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860800"/>
            <a:ext cx="2798762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00" y="1412875"/>
            <a:ext cx="9144000" cy="1878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Steel conduit and trunking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generally used to deliver single core cables in industrial, commercial and health settings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strong and able to resist high mechanical stresses.</a:t>
            </a:r>
          </a:p>
        </p:txBody>
      </p:sp>
      <p:pic>
        <p:nvPicPr>
          <p:cNvPr id="4" name="Picture 3" descr="04 Steel cond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1425"/>
            <a:ext cx="4859337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5 Steel trun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789363"/>
            <a:ext cx="39338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350" y="1341438"/>
            <a:ext cx="9144000" cy="1876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Plastic conduit and trunking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as with steel conduit and trunking, single core cables are generally installed in schools and commercial premises.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less robust than steel conduit but easier to install.</a:t>
            </a:r>
          </a:p>
        </p:txBody>
      </p:sp>
      <p:pic>
        <p:nvPicPr>
          <p:cNvPr id="4" name="Picture 3" descr="06 PVC Cond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89363"/>
            <a:ext cx="4356100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07 PVC Trunk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3789363"/>
            <a:ext cx="41497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7463" y="1412875"/>
            <a:ext cx="9144001" cy="277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Cable tray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commonly used to support a number of cables where individual clipping is difficult or not economical.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tray is used either above ceilings or in industrial or commercial settings.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it has a range of sizes from 50mm to 1,000mm.</a:t>
            </a:r>
          </a:p>
        </p:txBody>
      </p:sp>
      <p:pic>
        <p:nvPicPr>
          <p:cNvPr id="4" name="Picture 3" descr="08 CableT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362450"/>
            <a:ext cx="3617912" cy="241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00163"/>
            <a:ext cx="9144000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Ladder rack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similar to cable tray but with greater strength and used in industrial settings to deliver large numbers of sub-main cables.</a:t>
            </a:r>
          </a:p>
        </p:txBody>
      </p:sp>
      <p:pic>
        <p:nvPicPr>
          <p:cNvPr id="4" name="Picture 3" descr="09 Cable lad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41663"/>
            <a:ext cx="62992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10245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63" y="1282700"/>
            <a:ext cx="9144000" cy="1354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Basket tray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similar to cable tray but more likely to be used in commercial premises for large amounts of smaller cables.</a:t>
            </a:r>
          </a:p>
        </p:txBody>
      </p:sp>
      <p:pic>
        <p:nvPicPr>
          <p:cNvPr id="4" name="Picture 3" descr="10 cable bask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3141663"/>
            <a:ext cx="43878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1 cable bask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2636838"/>
            <a:ext cx="2736850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3016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Wiring systems</a:t>
            </a:r>
            <a:endParaRPr lang="en-GB" dirty="0">
              <a:latin typeface="+mn-lt"/>
            </a:endParaRPr>
          </a:p>
        </p:txBody>
      </p:sp>
      <p:sp>
        <p:nvSpPr>
          <p:cNvPr id="11270" name="Line 9"/>
          <p:cNvSpPr>
            <a:spLocks noChangeShapeType="1"/>
          </p:cNvSpPr>
          <p:nvPr/>
        </p:nvSpPr>
        <p:spPr bwMode="auto">
          <a:xfrm>
            <a:off x="-26988" y="121602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203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79</cp:revision>
  <dcterms:created xsi:type="dcterms:W3CDTF">2010-05-25T15:15:29Z</dcterms:created>
  <dcterms:modified xsi:type="dcterms:W3CDTF">2015-02-19T13:29:06Z</dcterms:modified>
</cp:coreProperties>
</file>