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8"/>
  </p:notesMasterIdLst>
  <p:sldIdLst>
    <p:sldId id="269" r:id="rId3"/>
    <p:sldId id="270" r:id="rId4"/>
    <p:sldId id="278" r:id="rId5"/>
    <p:sldId id="279" r:id="rId6"/>
    <p:sldId id="277" r:id="rId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>
        <p:scale>
          <a:sx n="70" d="100"/>
          <a:sy n="70" d="100"/>
        </p:scale>
        <p:origin x="-1296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DA391E8A-124D-4367-83B1-42F683962E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4717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E8313-F0BF-4401-9164-4CF9BC088D5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691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D7284-7B0C-4473-B797-99DEF7D4DD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8299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B6C90-0B5B-47BE-9E50-6030EBEA4D7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7851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D7ACA-6F07-4F9D-84CF-D790601A342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0228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0D9CD-A339-442E-A76E-29E92B09F51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2041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AC464-F33C-4AC3-9278-67C5B95AF45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7116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90037-115B-47B0-BA1F-05F5CDBD1C3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95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1F982A-FCB2-4FCD-874C-B334AEBE83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5011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8D93F7-979C-4515-BAD8-C6936A54B4B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2354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015E4B-CC76-4E3C-8D07-511C0AF77B8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462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97C69-1DED-4B3D-B6A3-A9EC6FBD00D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90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99EAA-AEE9-4031-AA0A-FE9CA720121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80256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253C7-BCF0-40EE-A746-3678FCEAAD7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9335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39005E-4150-47A4-8541-5273B495CDC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43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52BDB5-4A50-4009-805F-4BC619AE24D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79515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251D0-4750-4C85-833A-47FC0971EA9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027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DCA680-962D-4265-A9CA-B332B00427F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481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2EC89-A1FD-41C1-AADF-A4B3AE302C2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191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D88DD4-7453-4BCF-8889-3704D24FF7E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858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E99CB7-3B0C-4FE1-9656-8F754CD5CC9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26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5966EC-8F38-4E63-8451-EE46F9AA81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298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695396-CF5C-433F-9728-DBCEA9ABD9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640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789BC-B1D7-483F-8482-8A2A33023E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038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DD3DE76-5731-42B3-A5B2-946935F1750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3326322-97C2-4A8B-A747-B4A2C02C1E9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Fire resistant cables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2b FP200 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3997325" cy="402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38125" y="1036638"/>
            <a:ext cx="8713788" cy="1600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Two types of cable are available for this purpose: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mineral insulated copper clad (MICC)</a:t>
            </a:r>
          </a:p>
          <a:p>
            <a:pPr marL="342000" indent="-3420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cs typeface="+mn-cs"/>
              </a:rPr>
              <a:t>FP200.</a:t>
            </a:r>
          </a:p>
        </p:txBody>
      </p:sp>
      <p:pic>
        <p:nvPicPr>
          <p:cNvPr id="15" name="Picture 14" descr="01 MIC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36838"/>
            <a:ext cx="4052888" cy="403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111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Fire resistant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5126" name="Line 9"/>
          <p:cNvSpPr>
            <a:spLocks noChangeShapeType="1"/>
          </p:cNvSpPr>
          <p:nvPr/>
        </p:nvSpPr>
        <p:spPr bwMode="auto">
          <a:xfrm>
            <a:off x="0" y="935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44218E-6 L 0.50989 0.0104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00" y="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28613" y="1046163"/>
            <a:ext cx="871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Mineral insulated copper clad (MICC) cable</a:t>
            </a:r>
          </a:p>
        </p:txBody>
      </p:sp>
      <p:pic>
        <p:nvPicPr>
          <p:cNvPr id="6" name="Picture 5" descr="01 MICC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75" y="2339975"/>
            <a:ext cx="2012950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8613" y="1550988"/>
            <a:ext cx="6480175" cy="37846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fireproof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great mechanical strength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waterproof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non-ageing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small overall diameter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high current carrying capacity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earth continuity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high corrosion resistance</a:t>
            </a:r>
          </a:p>
          <a:p>
            <a:pPr marL="342000" indent="-34200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high operating temperature.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8613" y="5367338"/>
            <a:ext cx="8640762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moisture absorption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complicated termination process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400" dirty="0">
                <a:solidFill>
                  <a:schemeClr val="accent4"/>
                </a:solidFill>
                <a:cs typeface="+mn-cs"/>
              </a:rPr>
              <a:t>cost.</a:t>
            </a:r>
            <a:endParaRPr lang="en-GB" sz="24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0" y="1111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Fire resistant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0" y="9350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4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4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6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2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2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2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 nodeType="clickPar">
                      <p:stCondLst>
                        <p:cond delay="indefinite"/>
                      </p:stCondLst>
                      <p:childTnLst>
                        <p:par>
                          <p:cTn id="1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50825" y="1125538"/>
            <a:ext cx="8713788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FP200</a:t>
            </a:r>
          </a:p>
        </p:txBody>
      </p:sp>
      <p:pic>
        <p:nvPicPr>
          <p:cNvPr id="12" name="Picture 11" descr="02b FP200 gol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1858963"/>
            <a:ext cx="4691062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779838" y="1209675"/>
            <a:ext cx="19446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</a:rPr>
              <a:t>Conductor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348038" y="1570038"/>
            <a:ext cx="1008062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11188" y="3443288"/>
            <a:ext cx="194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</a:rPr>
              <a:t>cpc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1258888" y="2794000"/>
            <a:ext cx="2089150" cy="865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684213" y="4162425"/>
            <a:ext cx="1943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</a:rPr>
              <a:t>Insulation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124075" y="3730625"/>
            <a:ext cx="1655763" cy="647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331913" y="5386388"/>
            <a:ext cx="1944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</a:rPr>
              <a:t>Screen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2411413" y="4667250"/>
            <a:ext cx="2376487" cy="935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7019925" y="3009900"/>
            <a:ext cx="1944688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 b="1">
                <a:solidFill>
                  <a:srgbClr val="FF0000"/>
                </a:solidFill>
              </a:rPr>
              <a:t>Sheath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372225" y="3370263"/>
            <a:ext cx="1079500" cy="1800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Grp="1" noChangeArrowheads="1"/>
          </p:cNvSpPr>
          <p:nvPr/>
        </p:nvSpPr>
        <p:spPr bwMode="auto">
          <a:xfrm>
            <a:off x="41275" y="13970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Fire resistant </a:t>
            </a:r>
            <a:r>
              <a:rPr lang="en-GB" dirty="0" smtClean="0">
                <a:latin typeface="+mn-lt"/>
              </a:rPr>
              <a:t>cables</a:t>
            </a:r>
            <a:endParaRPr lang="en-GB" dirty="0">
              <a:latin typeface="+mn-lt"/>
            </a:endParaRPr>
          </a:p>
        </p:txBody>
      </p:sp>
      <p:sp>
        <p:nvSpPr>
          <p:cNvPr id="7183" name="Line 9"/>
          <p:cNvSpPr>
            <a:spLocks noChangeShapeType="1"/>
          </p:cNvSpPr>
          <p:nvPr/>
        </p:nvSpPr>
        <p:spPr bwMode="auto">
          <a:xfrm>
            <a:off x="41275" y="9636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319088" y="1700213"/>
            <a:ext cx="7337425" cy="44783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fire resistant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good mechanical strength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waterproof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easy to terminate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relatively cheap compared to MICC.</a:t>
            </a:r>
          </a:p>
          <a:p>
            <a:pPr marL="531813" indent="-531813"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Disadvantage: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types with silicon insulation require ferrules to be fitted because this insulation is brittle and easily damaged.</a:t>
            </a:r>
            <a:endParaRPr lang="en-GB" sz="2800" b="1" dirty="0">
              <a:solidFill>
                <a:schemeClr val="accent4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1.2951E-7 L 0.2632 -0.27266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-13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 nodeType="clickPar">
                      <p:stCondLst>
                        <p:cond delay="indefinite"/>
                      </p:stCondLst>
                      <p:childTnLst>
                        <p:par>
                          <p:cTn id="2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2" dur="2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4" dur="20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6" dur="20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8" dur="20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0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2" dur="20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 nodeType="clickPar">
                      <p:stCondLst>
                        <p:cond delay="indefinite"/>
                      </p:stCondLst>
                      <p:childTnLst>
                        <p:par>
                          <p:cTn id="2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9" grpId="0"/>
      <p:bldP spid="19" grpId="1"/>
      <p:bldP spid="24" grpId="0"/>
      <p:bldP spid="24" grpId="1"/>
      <p:bldP spid="27" grpId="0"/>
      <p:bldP spid="27" grpId="1"/>
      <p:bldP spid="30" grpId="0"/>
      <p:bldP spid="3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131</Words>
  <Application>Microsoft Office PowerPoint</Application>
  <PresentationFormat>On-screen Show (4:3)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83</cp:revision>
  <dcterms:created xsi:type="dcterms:W3CDTF">2010-05-25T15:15:29Z</dcterms:created>
  <dcterms:modified xsi:type="dcterms:W3CDTF">2015-02-19T13:30:00Z</dcterms:modified>
</cp:coreProperties>
</file>