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9"/>
  </p:notesMasterIdLst>
  <p:sldIdLst>
    <p:sldId id="269" r:id="rId3"/>
    <p:sldId id="270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9" r:id="rId15"/>
    <p:sldId id="290" r:id="rId16"/>
    <p:sldId id="288" r:id="rId17"/>
    <p:sldId id="277" r:id="rId1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b Hibbert" initials="BH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D20712-2471-4468-A2D6-B50C87A201CC}" v="4" dt="2020-01-09T13:51:52.9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68" d="100"/>
          <a:sy n="68" d="100"/>
        </p:scale>
        <p:origin x="5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oodings" userId="ef861c51-cc0d-478f-a8d6-c139c1588bf2" providerId="ADAL" clId="{1AD20712-2471-4468-A2D6-B50C87A201CC}"/>
    <pc:docChg chg="custSel modSld">
      <pc:chgData name="Chris Goodings" userId="ef861c51-cc0d-478f-a8d6-c139c1588bf2" providerId="ADAL" clId="{1AD20712-2471-4468-A2D6-B50C87A201CC}" dt="2020-01-09T13:51:52.971" v="13" actId="478"/>
      <pc:docMkLst>
        <pc:docMk/>
      </pc:docMkLst>
      <pc:sldChg chg="delSp modSp delAnim modAnim">
        <pc:chgData name="Chris Goodings" userId="ef861c51-cc0d-478f-a8d6-c139c1588bf2" providerId="ADAL" clId="{1AD20712-2471-4468-A2D6-B50C87A201CC}" dt="2020-01-09T13:51:27.846" v="7" actId="478"/>
        <pc:sldMkLst>
          <pc:docMk/>
          <pc:sldMk cId="0" sldId="287"/>
        </pc:sldMkLst>
        <pc:spChg chg="del">
          <ac:chgData name="Chris Goodings" userId="ef861c51-cc0d-478f-a8d6-c139c1588bf2" providerId="ADAL" clId="{1AD20712-2471-4468-A2D6-B50C87A201CC}" dt="2020-01-09T13:51:27.846" v="7" actId="478"/>
          <ac:spMkLst>
            <pc:docMk/>
            <pc:sldMk cId="0" sldId="287"/>
            <ac:spMk id="16" creationId="{00000000-0000-0000-0000-000000000000}"/>
          </ac:spMkLst>
        </pc:spChg>
        <pc:graphicFrameChg chg="del">
          <ac:chgData name="Chris Goodings" userId="ef861c51-cc0d-478f-a8d6-c139c1588bf2" providerId="ADAL" clId="{1AD20712-2471-4468-A2D6-B50C87A201CC}" dt="2020-01-09T13:51:26.189" v="6" actId="478"/>
          <ac:graphicFrameMkLst>
            <pc:docMk/>
            <pc:sldMk cId="0" sldId="287"/>
            <ac:graphicFrameMk id="18" creationId="{00000000-0000-0000-0000-000000000000}"/>
          </ac:graphicFrameMkLst>
        </pc:graphicFrameChg>
        <pc:graphicFrameChg chg="del">
          <ac:chgData name="Chris Goodings" userId="ef861c51-cc0d-478f-a8d6-c139c1588bf2" providerId="ADAL" clId="{1AD20712-2471-4468-A2D6-B50C87A201CC}" dt="2020-01-09T13:49:50.898" v="5" actId="478"/>
          <ac:graphicFrameMkLst>
            <pc:docMk/>
            <pc:sldMk cId="0" sldId="287"/>
            <ac:graphicFrameMk id="19" creationId="{00000000-0000-0000-0000-000000000000}"/>
          </ac:graphicFrameMkLst>
        </pc:graphicFrameChg>
        <pc:graphicFrameChg chg="del">
          <ac:chgData name="Chris Goodings" userId="ef861c51-cc0d-478f-a8d6-c139c1588bf2" providerId="ADAL" clId="{1AD20712-2471-4468-A2D6-B50C87A201CC}" dt="2020-01-09T13:49:41.335" v="0" actId="478"/>
          <ac:graphicFrameMkLst>
            <pc:docMk/>
            <pc:sldMk cId="0" sldId="287"/>
            <ac:graphicFrameMk id="20" creationId="{00000000-0000-0000-0000-000000000000}"/>
          </ac:graphicFrameMkLst>
        </pc:graphicFrameChg>
        <pc:graphicFrameChg chg="del">
          <ac:chgData name="Chris Goodings" userId="ef861c51-cc0d-478f-a8d6-c139c1588bf2" providerId="ADAL" clId="{1AD20712-2471-4468-A2D6-B50C87A201CC}" dt="2020-01-09T13:49:48.773" v="4" actId="478"/>
          <ac:graphicFrameMkLst>
            <pc:docMk/>
            <pc:sldMk cId="0" sldId="287"/>
            <ac:graphicFrameMk id="22" creationId="{00000000-0000-0000-0000-000000000000}"/>
          </ac:graphicFrameMkLst>
        </pc:graphicFrameChg>
        <pc:graphicFrameChg chg="del modGraphic">
          <ac:chgData name="Chris Goodings" userId="ef861c51-cc0d-478f-a8d6-c139c1588bf2" providerId="ADAL" clId="{1AD20712-2471-4468-A2D6-B50C87A201CC}" dt="2020-01-09T13:49:46.632" v="3" actId="478"/>
          <ac:graphicFrameMkLst>
            <pc:docMk/>
            <pc:sldMk cId="0" sldId="287"/>
            <ac:graphicFrameMk id="24" creationId="{00000000-0000-0000-0000-000000000000}"/>
          </ac:graphicFrameMkLst>
        </pc:graphicFrameChg>
      </pc:sldChg>
      <pc:sldChg chg="delSp delAnim modAnim">
        <pc:chgData name="Chris Goodings" userId="ef861c51-cc0d-478f-a8d6-c139c1588bf2" providerId="ADAL" clId="{1AD20712-2471-4468-A2D6-B50C87A201CC}" dt="2020-01-09T13:51:52.971" v="13" actId="478"/>
        <pc:sldMkLst>
          <pc:docMk/>
          <pc:sldMk cId="2803017041" sldId="290"/>
        </pc:sldMkLst>
        <pc:spChg chg="del">
          <ac:chgData name="Chris Goodings" userId="ef861c51-cc0d-478f-a8d6-c139c1588bf2" providerId="ADAL" clId="{1AD20712-2471-4468-A2D6-B50C87A201CC}" dt="2020-01-09T13:51:52.971" v="13" actId="478"/>
          <ac:spMkLst>
            <pc:docMk/>
            <pc:sldMk cId="2803017041" sldId="290"/>
            <ac:spMk id="16" creationId="{00000000-0000-0000-0000-000000000000}"/>
          </ac:spMkLst>
        </pc:spChg>
        <pc:graphicFrameChg chg="del">
          <ac:chgData name="Chris Goodings" userId="ef861c51-cc0d-478f-a8d6-c139c1588bf2" providerId="ADAL" clId="{1AD20712-2471-4468-A2D6-B50C87A201CC}" dt="2020-01-09T13:51:51.283" v="12" actId="478"/>
          <ac:graphicFrameMkLst>
            <pc:docMk/>
            <pc:sldMk cId="2803017041" sldId="290"/>
            <ac:graphicFrameMk id="18" creationId="{00000000-0000-0000-0000-000000000000}"/>
          </ac:graphicFrameMkLst>
        </pc:graphicFrameChg>
        <pc:graphicFrameChg chg="del">
          <ac:chgData name="Chris Goodings" userId="ef861c51-cc0d-478f-a8d6-c139c1588bf2" providerId="ADAL" clId="{1AD20712-2471-4468-A2D6-B50C87A201CC}" dt="2020-01-09T13:51:49.768" v="11" actId="478"/>
          <ac:graphicFrameMkLst>
            <pc:docMk/>
            <pc:sldMk cId="2803017041" sldId="290"/>
            <ac:graphicFrameMk id="19" creationId="{00000000-0000-0000-0000-000000000000}"/>
          </ac:graphicFrameMkLst>
        </pc:graphicFrameChg>
        <pc:graphicFrameChg chg="del">
          <ac:chgData name="Chris Goodings" userId="ef861c51-cc0d-478f-a8d6-c139c1588bf2" providerId="ADAL" clId="{1AD20712-2471-4468-A2D6-B50C87A201CC}" dt="2020-01-09T13:51:48.268" v="10" actId="478"/>
          <ac:graphicFrameMkLst>
            <pc:docMk/>
            <pc:sldMk cId="2803017041" sldId="290"/>
            <ac:graphicFrameMk id="20" creationId="{00000000-0000-0000-0000-000000000000}"/>
          </ac:graphicFrameMkLst>
        </pc:graphicFrameChg>
        <pc:graphicFrameChg chg="del">
          <ac:chgData name="Chris Goodings" userId="ef861c51-cc0d-478f-a8d6-c139c1588bf2" providerId="ADAL" clId="{1AD20712-2471-4468-A2D6-B50C87A201CC}" dt="2020-01-09T13:51:46.533" v="9" actId="478"/>
          <ac:graphicFrameMkLst>
            <pc:docMk/>
            <pc:sldMk cId="2803017041" sldId="290"/>
            <ac:graphicFrameMk id="22" creationId="{00000000-0000-0000-0000-000000000000}"/>
          </ac:graphicFrameMkLst>
        </pc:graphicFrameChg>
        <pc:graphicFrameChg chg="del">
          <ac:chgData name="Chris Goodings" userId="ef861c51-cc0d-478f-a8d6-c139c1588bf2" providerId="ADAL" clId="{1AD20712-2471-4468-A2D6-B50C87A201CC}" dt="2020-01-09T13:51:44.565" v="8" actId="478"/>
          <ac:graphicFrameMkLst>
            <pc:docMk/>
            <pc:sldMk cId="2803017041" sldId="290"/>
            <ac:graphicFrameMk id="2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16EFC6AA-83A9-43AD-A7E0-61D0E5BFDED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063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940DE6C8-91D7-415E-8089-2110F4300E2F}" type="slidenum">
              <a:rPr lang="en-GB" altLang="en-US" sz="1200" smtClean="0"/>
              <a:pPr eaLnBrk="1" hangingPunct="1">
                <a:defRPr/>
              </a:pPr>
              <a:t>3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982757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047F118-CC73-41CA-87EE-DE039AA97319}" type="slidenum">
              <a:rPr lang="en-GB" altLang="en-US" sz="1200" smtClean="0"/>
              <a:pPr eaLnBrk="1" hangingPunct="1">
                <a:defRPr/>
              </a:pPr>
              <a:t>9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45617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9DDFC-798A-4928-8C10-0ECC910ACFB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349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D8718-812C-4DA4-83E7-B3AB7349E0C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22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D581-AD0A-433E-849B-B8FBD845CBD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485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9B632-F73A-4798-BCBF-9B42D19B9CB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987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B3B28-B93D-4B77-8FA8-E29D6297F5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690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73B9C-A599-4E9C-AAD8-08248C5A662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4875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8BDCE-5F0E-4A2A-9F8C-171B8123D79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7600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E7FF7-1045-4B4D-A3DD-B9F8B4FB035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456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9A6E6-DB2B-43C4-8428-09819C71982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303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5090A-C687-497D-85F7-E5CFF2559BA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0227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C6ACB-A32E-4619-8ADA-CAD383907DF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51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53E50-F618-45D5-A7C8-8A6538E799D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7484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54D3F-B83F-44A4-9E35-CF3FE23F604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365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277D8-62AE-4E2A-9797-BAB16FD277D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710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B428C-9B9D-42F6-AB40-BBBD3266AB7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5330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88305-AC53-418B-ACB2-848445F7B25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43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E70D1-9071-4050-878B-F876287881D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54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F045C-F53A-44FD-BDBF-1095075D059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451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43DA0-F4D4-4F9C-93E1-EA570A4AB65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419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BD1A4-3093-41F6-A7DD-B3BC97F2DAA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90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C973B-D134-4CE9-A892-0D0694849EE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5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0DE26-3747-4420-AA26-87AB1813DD4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25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31D7C-D9D5-40FB-B901-68D41D95150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852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99B5143E-78F1-47F1-943B-DE80EA2F7AD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D066BB37-45B8-4DBD-80D2-C6D96643F90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chemeClr val="bg1"/>
                </a:solidFill>
              </a:rPr>
              <a:t>Conduit systems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4904" y="864270"/>
            <a:ext cx="60452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b="1" dirty="0">
                <a:solidFill>
                  <a:schemeClr val="accent4"/>
                </a:solidFill>
                <a:cs typeface="+mn-cs"/>
              </a:rPr>
              <a:t>Short straight runs</a:t>
            </a:r>
            <a:endParaRPr lang="en-GB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366713" y="-52388"/>
            <a:ext cx="9144000" cy="981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Sizing conduit systems</a:t>
            </a:r>
          </a:p>
        </p:txBody>
      </p:sp>
      <p:sp>
        <p:nvSpPr>
          <p:cNvPr id="13318" name="Line 9"/>
          <p:cNvSpPr>
            <a:spLocks noChangeShapeType="1"/>
          </p:cNvSpPr>
          <p:nvPr/>
        </p:nvSpPr>
        <p:spPr bwMode="auto">
          <a:xfrm>
            <a:off x="15875" y="8620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1" y="1264320"/>
            <a:ext cx="8601916" cy="31648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3" y="4496421"/>
            <a:ext cx="8616774" cy="2206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56325" y="1484313"/>
            <a:ext cx="2808288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GB" b="1" dirty="0">
                <a:solidFill>
                  <a:schemeClr val="accent4"/>
                </a:solidFill>
                <a:cs typeface="+mn-cs"/>
              </a:rPr>
              <a:t>Long straight runs or runs with bends</a:t>
            </a:r>
            <a:endParaRPr lang="en-GB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366713" y="-52388"/>
            <a:ext cx="9144000" cy="981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Sizing conduit systems</a:t>
            </a:r>
          </a:p>
        </p:txBody>
      </p:sp>
      <p:sp>
        <p:nvSpPr>
          <p:cNvPr id="14342" name="Line 9"/>
          <p:cNvSpPr>
            <a:spLocks noChangeShapeType="1"/>
          </p:cNvSpPr>
          <p:nvPr/>
        </p:nvSpPr>
        <p:spPr bwMode="auto">
          <a:xfrm>
            <a:off x="15875" y="8620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996467"/>
            <a:ext cx="5688756" cy="19243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3000020"/>
            <a:ext cx="8486749" cy="3780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338" y="1341438"/>
            <a:ext cx="9144000" cy="193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hangingPunct="0">
              <a:defRPr/>
            </a:pPr>
            <a:r>
              <a:rPr lang="en-GB" b="1" dirty="0">
                <a:solidFill>
                  <a:schemeClr val="accent4"/>
                </a:solidFill>
                <a:cs typeface="+mn-cs"/>
              </a:rPr>
              <a:t>Example 1.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The following cables are to be drawn into a straight 2m length of conduit:</a:t>
            </a:r>
          </a:p>
          <a:p>
            <a:pPr marL="355600" indent="-35560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2 off solid core 1.5mm</a:t>
            </a:r>
            <a:r>
              <a:rPr lang="en-GB" baseline="30000" dirty="0">
                <a:solidFill>
                  <a:schemeClr val="accent4"/>
                </a:solidFill>
                <a:cs typeface="+mn-cs"/>
              </a:rPr>
              <a:t>2</a:t>
            </a:r>
            <a:endParaRPr lang="en-GB" dirty="0">
              <a:solidFill>
                <a:schemeClr val="accent4"/>
              </a:solidFill>
              <a:cs typeface="+mn-cs"/>
            </a:endParaRPr>
          </a:p>
          <a:p>
            <a:pPr marL="355600" indent="-35560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4 off solid core 2.5mm</a:t>
            </a:r>
            <a:r>
              <a:rPr lang="en-GB" baseline="30000" dirty="0">
                <a:solidFill>
                  <a:schemeClr val="accent4"/>
                </a:solidFill>
                <a:cs typeface="+mn-cs"/>
              </a:rPr>
              <a:t>2</a:t>
            </a:r>
            <a:endParaRPr lang="en-GB" dirty="0">
              <a:solidFill>
                <a:schemeClr val="accent4"/>
              </a:solidFill>
              <a:cs typeface="+mn-cs"/>
            </a:endParaRPr>
          </a:p>
          <a:p>
            <a:pPr marL="355600" indent="-35560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4 off stranded 4mm</a:t>
            </a:r>
            <a:r>
              <a:rPr lang="en-GB" baseline="30000" dirty="0">
                <a:solidFill>
                  <a:schemeClr val="accent4"/>
                </a:solidFill>
                <a:cs typeface="+mn-cs"/>
              </a:rPr>
              <a:t>2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.</a:t>
            </a:r>
          </a:p>
          <a:p>
            <a:pPr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Calculate the conduit size required to accommodate these cables.</a:t>
            </a:r>
          </a:p>
        </p:txBody>
      </p:sp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366713" y="1889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Sizing conduit systems</a:t>
            </a:r>
          </a:p>
        </p:txBody>
      </p:sp>
      <p:sp>
        <p:nvSpPr>
          <p:cNvPr id="15431" name="Line 9"/>
          <p:cNvSpPr>
            <a:spLocks noChangeShapeType="1"/>
          </p:cNvSpPr>
          <p:nvPr/>
        </p:nvSpPr>
        <p:spPr bwMode="auto">
          <a:xfrm>
            <a:off x="15875" y="110172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338" y="1341438"/>
            <a:ext cx="9144000" cy="193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hangingPunct="0">
              <a:defRPr/>
            </a:pPr>
            <a:r>
              <a:rPr lang="en-GB" b="1" dirty="0">
                <a:solidFill>
                  <a:schemeClr val="accent4"/>
                </a:solidFill>
                <a:cs typeface="+mn-cs"/>
              </a:rPr>
              <a:t>Example 1.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The following cables are to be drawn into a straight 2m length of conduit:</a:t>
            </a:r>
          </a:p>
          <a:p>
            <a:pPr marL="355600" indent="-35560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2 off solid core 1.5mm</a:t>
            </a:r>
            <a:r>
              <a:rPr lang="en-GB" baseline="30000" dirty="0">
                <a:solidFill>
                  <a:schemeClr val="accent4"/>
                </a:solidFill>
                <a:cs typeface="+mn-cs"/>
              </a:rPr>
              <a:t>2</a:t>
            </a:r>
            <a:endParaRPr lang="en-GB" dirty="0">
              <a:solidFill>
                <a:schemeClr val="accent4"/>
              </a:solidFill>
              <a:cs typeface="+mn-cs"/>
            </a:endParaRPr>
          </a:p>
          <a:p>
            <a:pPr marL="355600" indent="-35560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4 off solid core 2.5mm</a:t>
            </a:r>
            <a:r>
              <a:rPr lang="en-GB" baseline="30000" dirty="0">
                <a:solidFill>
                  <a:schemeClr val="accent4"/>
                </a:solidFill>
                <a:cs typeface="+mn-cs"/>
              </a:rPr>
              <a:t>2</a:t>
            </a:r>
            <a:endParaRPr lang="en-GB" dirty="0">
              <a:solidFill>
                <a:schemeClr val="accent4"/>
              </a:solidFill>
              <a:cs typeface="+mn-cs"/>
            </a:endParaRPr>
          </a:p>
          <a:p>
            <a:pPr marL="355600" indent="-35560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4 off stranded 4mm</a:t>
            </a:r>
            <a:r>
              <a:rPr lang="en-GB" baseline="30000" dirty="0">
                <a:solidFill>
                  <a:schemeClr val="accent4"/>
                </a:solidFill>
                <a:cs typeface="+mn-cs"/>
              </a:rPr>
              <a:t>2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.</a:t>
            </a:r>
          </a:p>
          <a:p>
            <a:pPr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Calculate the conduit size required to accommodate these cables.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0" y="3457575"/>
            <a:ext cx="914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Cable factors from Table E1 (On-Site Guide)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3338" y="3968750"/>
          <a:ext cx="914400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58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2 off solid core 1.5mm</a:t>
                      </a:r>
                      <a:r>
                        <a:rPr lang="en-GB" sz="2000" b="0" baseline="3000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2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27 x 2</a:t>
                      </a: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54</a:t>
                      </a:r>
                    </a:p>
                  </a:txBody>
                  <a:tcPr marT="45793" marB="457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3338" y="4400550"/>
          <a:ext cx="914400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58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4 off solid core 2.5mm</a:t>
                      </a:r>
                      <a:r>
                        <a:rPr lang="en-GB" sz="2000" b="0" baseline="3000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2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39 x 4</a:t>
                      </a: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156</a:t>
                      </a:r>
                    </a:p>
                  </a:txBody>
                  <a:tcPr marT="45793" marB="457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3338" y="4833938"/>
          <a:ext cx="9144000" cy="395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58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28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4 off stranded</a:t>
                      </a:r>
                      <a:r>
                        <a:rPr lang="en-GB" sz="2000" b="0" baseline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 </a:t>
                      </a:r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4mm</a:t>
                      </a:r>
                      <a:r>
                        <a:rPr lang="en-GB" sz="2000" b="0" baseline="3000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2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526" marB="4552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T="45526" marB="45526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58 x 4</a:t>
                      </a:r>
                    </a:p>
                  </a:txBody>
                  <a:tcPr marT="45526" marB="4552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T="45526" marB="45526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232</a:t>
                      </a:r>
                    </a:p>
                  </a:txBody>
                  <a:tcPr marT="45526" marB="4552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3338" y="5337175"/>
          <a:ext cx="914400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58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Cable factors total</a:t>
                      </a: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54 + 156 + 232</a:t>
                      </a: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442</a:t>
                      </a:r>
                    </a:p>
                  </a:txBody>
                  <a:tcPr marT="45793" marB="457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33338" y="5805488"/>
          <a:ext cx="9144000" cy="701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algn="r"/>
                      <a:r>
                        <a:rPr lang="en-GB" sz="2000" b="0" kern="120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From On-Site Guide</a:t>
                      </a:r>
                      <a:br>
                        <a:rPr lang="en-GB" sz="2000" b="0" kern="120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</a:br>
                      <a:r>
                        <a:rPr lang="en-GB" sz="2000" b="0" kern="120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Table E2, size required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07" marB="45707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T="45707" marB="45707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u="none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20mm</a:t>
                      </a:r>
                    </a:p>
                  </a:txBody>
                  <a:tcPr marT="45707" marB="457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366713" y="1889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Sizing conduit systems</a:t>
            </a:r>
          </a:p>
        </p:txBody>
      </p:sp>
      <p:sp>
        <p:nvSpPr>
          <p:cNvPr id="15431" name="Line 9"/>
          <p:cNvSpPr>
            <a:spLocks noChangeShapeType="1"/>
          </p:cNvSpPr>
          <p:nvPr/>
        </p:nvSpPr>
        <p:spPr bwMode="auto">
          <a:xfrm>
            <a:off x="15875" y="110172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07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0638" y="1268413"/>
            <a:ext cx="9144001" cy="1939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hangingPunct="0">
              <a:defRPr/>
            </a:pPr>
            <a:r>
              <a:rPr lang="en-GB" b="1" dirty="0">
                <a:solidFill>
                  <a:schemeClr val="accent4"/>
                </a:solidFill>
                <a:cs typeface="+mn-cs"/>
              </a:rPr>
              <a:t>Example 2.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The following cables are to be drawn into a 2m length of conduit with 2 bends:</a:t>
            </a:r>
          </a:p>
          <a:p>
            <a:pPr marL="355600" indent="-35560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2 off solid core 1.5mm</a:t>
            </a:r>
            <a:r>
              <a:rPr lang="en-GB" baseline="30000" dirty="0">
                <a:solidFill>
                  <a:schemeClr val="accent4"/>
                </a:solidFill>
                <a:cs typeface="+mn-cs"/>
              </a:rPr>
              <a:t>2</a:t>
            </a:r>
            <a:endParaRPr lang="en-GB" dirty="0">
              <a:solidFill>
                <a:schemeClr val="accent4"/>
              </a:solidFill>
              <a:cs typeface="+mn-cs"/>
            </a:endParaRPr>
          </a:p>
          <a:p>
            <a:pPr marL="355600" indent="-35560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4 off solid core 2.5mm</a:t>
            </a:r>
            <a:r>
              <a:rPr lang="en-GB" baseline="30000" dirty="0">
                <a:solidFill>
                  <a:schemeClr val="accent4"/>
                </a:solidFill>
                <a:cs typeface="+mn-cs"/>
              </a:rPr>
              <a:t>2</a:t>
            </a:r>
            <a:endParaRPr lang="en-GB" dirty="0">
              <a:solidFill>
                <a:schemeClr val="accent4"/>
              </a:solidFill>
              <a:cs typeface="+mn-cs"/>
            </a:endParaRPr>
          </a:p>
          <a:p>
            <a:pPr marL="355600" indent="-35560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4 off stranded 4mm</a:t>
            </a:r>
            <a:r>
              <a:rPr lang="en-GB" baseline="30000" dirty="0">
                <a:solidFill>
                  <a:schemeClr val="accent4"/>
                </a:solidFill>
                <a:cs typeface="+mn-cs"/>
              </a:rPr>
              <a:t>2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.</a:t>
            </a:r>
          </a:p>
          <a:p>
            <a:pPr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Calculate the conduit size required to accommodate these cables.</a:t>
            </a:r>
          </a:p>
        </p:txBody>
      </p:sp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366713" y="1889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Sizing conduit systems</a:t>
            </a:r>
          </a:p>
        </p:txBody>
      </p:sp>
      <p:sp>
        <p:nvSpPr>
          <p:cNvPr id="16455" name="Line 9"/>
          <p:cNvSpPr>
            <a:spLocks noChangeShapeType="1"/>
          </p:cNvSpPr>
          <p:nvPr/>
        </p:nvSpPr>
        <p:spPr bwMode="auto">
          <a:xfrm>
            <a:off x="15875" y="110172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01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0638" y="1268413"/>
            <a:ext cx="9144001" cy="1939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hangingPunct="0">
              <a:defRPr/>
            </a:pPr>
            <a:r>
              <a:rPr lang="en-GB" b="1" dirty="0">
                <a:solidFill>
                  <a:schemeClr val="accent4"/>
                </a:solidFill>
                <a:cs typeface="+mn-cs"/>
              </a:rPr>
              <a:t>Example 2.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The following cables are to be drawn into a 2m length of conduit with 2 bends:</a:t>
            </a:r>
          </a:p>
          <a:p>
            <a:pPr marL="355600" indent="-35560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2 off solid core 1.5mm</a:t>
            </a:r>
            <a:r>
              <a:rPr lang="en-GB" baseline="30000" dirty="0">
                <a:solidFill>
                  <a:schemeClr val="accent4"/>
                </a:solidFill>
                <a:cs typeface="+mn-cs"/>
              </a:rPr>
              <a:t>2</a:t>
            </a:r>
            <a:endParaRPr lang="en-GB" dirty="0">
              <a:solidFill>
                <a:schemeClr val="accent4"/>
              </a:solidFill>
              <a:cs typeface="+mn-cs"/>
            </a:endParaRPr>
          </a:p>
          <a:p>
            <a:pPr marL="355600" indent="-35560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4 off solid core 2.5mm</a:t>
            </a:r>
            <a:r>
              <a:rPr lang="en-GB" baseline="30000" dirty="0">
                <a:solidFill>
                  <a:schemeClr val="accent4"/>
                </a:solidFill>
                <a:cs typeface="+mn-cs"/>
              </a:rPr>
              <a:t>2</a:t>
            </a:r>
            <a:endParaRPr lang="en-GB" dirty="0">
              <a:solidFill>
                <a:schemeClr val="accent4"/>
              </a:solidFill>
              <a:cs typeface="+mn-cs"/>
            </a:endParaRPr>
          </a:p>
          <a:p>
            <a:pPr marL="355600" indent="-35560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4 off stranded 4mm</a:t>
            </a:r>
            <a:r>
              <a:rPr lang="en-GB" baseline="30000" dirty="0">
                <a:solidFill>
                  <a:schemeClr val="accent4"/>
                </a:solidFill>
                <a:cs typeface="+mn-cs"/>
              </a:rPr>
              <a:t>2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.</a:t>
            </a:r>
          </a:p>
          <a:p>
            <a:pPr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Calculate the conduit size required to accommodate these cables.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-20638" y="3284538"/>
            <a:ext cx="914400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Cable factors from Table E3 (On-Site Guide)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-20638" y="3716338"/>
          <a:ext cx="914400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58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2 off solid core 1.5mm</a:t>
                      </a:r>
                      <a:r>
                        <a:rPr lang="en-GB" sz="2000" b="0" baseline="3000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2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22 x 2</a:t>
                      </a: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44</a:t>
                      </a:r>
                    </a:p>
                  </a:txBody>
                  <a:tcPr marT="45793" marB="457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-20638" y="4149725"/>
          <a:ext cx="9144000" cy="395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58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4 off solid core 2.5mm</a:t>
                      </a:r>
                      <a:r>
                        <a:rPr lang="en-GB" sz="2000" b="0" baseline="3000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2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526" marB="4552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T="45526" marB="45526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30 x 4</a:t>
                      </a:r>
                    </a:p>
                  </a:txBody>
                  <a:tcPr marT="45526" marB="4552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T="45526" marB="45526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120</a:t>
                      </a:r>
                    </a:p>
                  </a:txBody>
                  <a:tcPr marT="45526" marB="4552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-20638" y="4581525"/>
          <a:ext cx="9144000" cy="395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58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4 off stranded 4mm</a:t>
                      </a:r>
                      <a:r>
                        <a:rPr lang="en-GB" sz="2000" b="0" baseline="3000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2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526" marB="4552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T="45526" marB="45526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43 x 4</a:t>
                      </a:r>
                    </a:p>
                  </a:txBody>
                  <a:tcPr marT="45526" marB="45526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T="45526" marB="45526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172</a:t>
                      </a:r>
                    </a:p>
                  </a:txBody>
                  <a:tcPr marT="45526" marB="4552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-20638" y="5084763"/>
          <a:ext cx="914400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4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58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Cable factors total</a:t>
                      </a: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44 + 120 + 172</a:t>
                      </a: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336</a:t>
                      </a:r>
                    </a:p>
                  </a:txBody>
                  <a:tcPr marT="45793" marB="457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-20638" y="5732463"/>
          <a:ext cx="9144000" cy="701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pPr algn="r"/>
                      <a:r>
                        <a:rPr lang="en-GB" sz="2000" b="0" kern="120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From On-Site Guide</a:t>
                      </a:r>
                      <a:br>
                        <a:rPr lang="en-GB" sz="2000" b="0" kern="120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</a:br>
                      <a:r>
                        <a:rPr lang="en-GB" sz="2000" b="0" kern="120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Table E4, size required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61" marB="4576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</a:p>
                  </a:txBody>
                  <a:tcPr marT="45761" marB="45761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u="none" dirty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25mm</a:t>
                      </a:r>
                    </a:p>
                  </a:txBody>
                  <a:tcPr marT="45761" marB="45761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366713" y="1889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Sizing conduit systems</a:t>
            </a:r>
          </a:p>
        </p:txBody>
      </p:sp>
      <p:sp>
        <p:nvSpPr>
          <p:cNvPr id="16455" name="Line 9"/>
          <p:cNvSpPr>
            <a:spLocks noChangeShapeType="1"/>
          </p:cNvSpPr>
          <p:nvPr/>
        </p:nvSpPr>
        <p:spPr bwMode="auto">
          <a:xfrm>
            <a:off x="15875" y="110172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solidFill>
                  <a:schemeClr val="bg1"/>
                </a:solidFill>
              </a:rPr>
              <a:t>The End</a:t>
            </a:r>
          </a:p>
          <a:p>
            <a:pPr eaLnBrk="1" hangingPunct="1"/>
            <a:endParaRPr lang="en-GB" altLang="en-US" sz="440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58888" y="2349500"/>
            <a:ext cx="7777162" cy="2216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Three main types:</a:t>
            </a:r>
          </a:p>
          <a:p>
            <a:pPr marL="531813" indent="-531813"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metal (steel)</a:t>
            </a:r>
          </a:p>
          <a:p>
            <a:pPr marL="531813" indent="-531813"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PVC</a:t>
            </a:r>
          </a:p>
          <a:p>
            <a:pPr marL="531813" indent="-531813"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flexible.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40640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Conduit systems</a:t>
            </a:r>
          </a:p>
        </p:txBody>
      </p:sp>
      <p:sp>
        <p:nvSpPr>
          <p:cNvPr id="5124" name="Line 9"/>
          <p:cNvSpPr>
            <a:spLocks noChangeShapeType="1"/>
          </p:cNvSpPr>
          <p:nvPr/>
        </p:nvSpPr>
        <p:spPr bwMode="auto">
          <a:xfrm>
            <a:off x="0" y="133350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3838" y="1435100"/>
            <a:ext cx="4824412" cy="2676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Advantages:</a:t>
            </a:r>
          </a:p>
          <a:p>
            <a:pPr marL="531813" indent="-531813" hangingPunct="0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affords conductors good mechanical protection</a:t>
            </a:r>
          </a:p>
          <a:p>
            <a:pPr marL="531813" indent="-531813" hangingPunct="0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permits easy rewiring</a:t>
            </a:r>
          </a:p>
          <a:p>
            <a:pPr marL="531813" indent="-531813" hangingPunct="0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minimises fire risks</a:t>
            </a:r>
          </a:p>
          <a:p>
            <a:pPr marL="531813" indent="-531813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can be utilised as the circuit protective conductor.</a:t>
            </a:r>
            <a:endParaRPr lang="en-GB" sz="2400" b="1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3838" y="4243388"/>
            <a:ext cx="8640762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Disadvantages:</a:t>
            </a:r>
          </a:p>
          <a:p>
            <a:pPr marL="342000" indent="-342000" hangingPunct="0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under certain conditions, moisture is liable to form on the inside of the conduit</a:t>
            </a:r>
          </a:p>
          <a:p>
            <a:pPr marL="342000" indent="-342000" hangingPunct="0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expensive compared with some other systems</a:t>
            </a:r>
          </a:p>
          <a:p>
            <a:pPr marL="342000" indent="-342000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liable to corrosion when subject to acid, alkali and other fumes.</a:t>
            </a:r>
            <a:endParaRPr lang="en-GB" sz="2400" b="1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10" name="Picture 9" descr="01 steel condu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2154238"/>
            <a:ext cx="40767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0" y="40640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Steel conduit systems</a:t>
            </a:r>
          </a:p>
        </p:txBody>
      </p:sp>
      <p:sp>
        <p:nvSpPr>
          <p:cNvPr id="6150" name="Line 9"/>
          <p:cNvSpPr>
            <a:spLocks noChangeShapeType="1"/>
          </p:cNvSpPr>
          <p:nvPr/>
        </p:nvSpPr>
        <p:spPr bwMode="auto">
          <a:xfrm>
            <a:off x="-28575" y="13192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438" y="1400175"/>
            <a:ext cx="4752975" cy="2462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Types of steel conduit finish:</a:t>
            </a:r>
            <a:endParaRPr lang="en-GB" sz="2400" dirty="0">
              <a:solidFill>
                <a:schemeClr val="accent4"/>
              </a:solidFill>
              <a:cs typeface="+mn-cs"/>
            </a:endParaRPr>
          </a:p>
          <a:p>
            <a:pPr marL="342000" indent="-342000" hangingPunct="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galvanised for outdoors or situations where steam or dampness is present.</a:t>
            </a:r>
          </a:p>
          <a:p>
            <a:pPr marL="342000" indent="-3420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black enamelled for general work in dry situations.</a:t>
            </a:r>
            <a:endParaRPr lang="en-GB" sz="2400" b="1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13" y="4030663"/>
            <a:ext cx="8642350" cy="2693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Typical sizes (</a:t>
            </a:r>
            <a:r>
              <a:rPr lang="en-GB" sz="2400" dirty="0">
                <a:solidFill>
                  <a:schemeClr val="accent4"/>
                </a:solidFill>
                <a:cs typeface="+mn-cs"/>
              </a:rPr>
              <a:t>diameters</a:t>
            </a:r>
            <a:r>
              <a:rPr lang="en-GB" sz="2400" b="1" dirty="0">
                <a:solidFill>
                  <a:schemeClr val="accent4"/>
                </a:solidFill>
                <a:cs typeface="+mn-cs"/>
              </a:rPr>
              <a:t>):</a:t>
            </a:r>
            <a:endParaRPr lang="en-GB" sz="2400" dirty="0">
              <a:solidFill>
                <a:schemeClr val="accent4"/>
              </a:solidFill>
              <a:cs typeface="+mn-cs"/>
            </a:endParaRPr>
          </a:p>
          <a:p>
            <a:pPr marL="342000" indent="-3420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16mm</a:t>
            </a:r>
          </a:p>
          <a:p>
            <a:pPr marL="342000" indent="-3420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20mm</a:t>
            </a:r>
          </a:p>
          <a:p>
            <a:pPr marL="342000" indent="-3420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25mm</a:t>
            </a:r>
          </a:p>
          <a:p>
            <a:pPr marL="342000" indent="-3420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32mm</a:t>
            </a:r>
          </a:p>
          <a:p>
            <a:pPr>
              <a:spcAft>
                <a:spcPts val="600"/>
              </a:spcAft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available in 3.75 metre lengths.</a:t>
            </a:r>
          </a:p>
        </p:txBody>
      </p:sp>
      <p:pic>
        <p:nvPicPr>
          <p:cNvPr id="7172" name="Picture 9" descr="01 steel condu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8" y="1654175"/>
            <a:ext cx="40767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0" y="35560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Steel conduit systems</a:t>
            </a:r>
          </a:p>
        </p:txBody>
      </p:sp>
      <p:sp>
        <p:nvSpPr>
          <p:cNvPr id="7174" name="Line 9"/>
          <p:cNvSpPr>
            <a:spLocks noChangeShapeType="1"/>
          </p:cNvSpPr>
          <p:nvPr/>
        </p:nvSpPr>
        <p:spPr bwMode="auto">
          <a:xfrm>
            <a:off x="0" y="12906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02 conduit-fitting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31875"/>
            <a:ext cx="4706938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03 electrical conduit fitt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1031875"/>
            <a:ext cx="29083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04a conduit box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546475"/>
            <a:ext cx="3960812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79388" y="5080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Steel conduit systems</a:t>
            </a:r>
          </a:p>
        </p:txBody>
      </p:sp>
      <p:sp>
        <p:nvSpPr>
          <p:cNvPr id="8198" name="Line 9"/>
          <p:cNvSpPr>
            <a:spLocks noChangeShapeType="1"/>
          </p:cNvSpPr>
          <p:nvPr/>
        </p:nvSpPr>
        <p:spPr bwMode="auto">
          <a:xfrm>
            <a:off x="0" y="96520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9500" y="1158875"/>
            <a:ext cx="723741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Specialist steel conduit tools</a:t>
            </a:r>
            <a:endParaRPr lang="en-GB" sz="4000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7" name="Picture 6" descr="05 conduit bending mach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668463"/>
            <a:ext cx="33543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8938" y="6240463"/>
            <a:ext cx="3203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GB" altLang="en-US" sz="2800" b="1">
                <a:solidFill>
                  <a:srgbClr val="FF0000"/>
                </a:solidFill>
              </a:rPr>
              <a:t>Bending machine</a:t>
            </a:r>
            <a:endParaRPr lang="en-GB" altLang="en-US" sz="4000">
              <a:solidFill>
                <a:srgbClr val="FF0000"/>
              </a:solidFill>
            </a:endParaRPr>
          </a:p>
        </p:txBody>
      </p:sp>
      <p:pic>
        <p:nvPicPr>
          <p:cNvPr id="13" name="Picture 12" descr="05 conduit form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88" y="1847850"/>
            <a:ext cx="3024187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953125" y="3576638"/>
            <a:ext cx="180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GB" altLang="en-US" sz="2800" b="1">
                <a:solidFill>
                  <a:srgbClr val="FF0000"/>
                </a:solidFill>
              </a:rPr>
              <a:t>Formers</a:t>
            </a:r>
            <a:endParaRPr lang="en-GB" altLang="en-US" sz="400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357813" y="6313488"/>
            <a:ext cx="30241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GB" altLang="en-US" sz="2800" b="1">
                <a:solidFill>
                  <a:srgbClr val="FF0000"/>
                </a:solidFill>
              </a:rPr>
              <a:t>Stocks and dies</a:t>
            </a:r>
            <a:endParaRPr lang="en-GB" altLang="en-US" sz="4000">
              <a:solidFill>
                <a:srgbClr val="FF0000"/>
              </a:solidFill>
            </a:endParaRPr>
          </a:p>
        </p:txBody>
      </p:sp>
      <p:pic>
        <p:nvPicPr>
          <p:cNvPr id="16" name="Picture 15" descr="06 conduit stocks and di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5" y="4368800"/>
            <a:ext cx="45243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>
            <a:spLocks noGrp="1" noChangeArrowheads="1"/>
          </p:cNvSpPr>
          <p:nvPr/>
        </p:nvSpPr>
        <p:spPr bwMode="auto">
          <a:xfrm>
            <a:off x="127000" y="17780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Steel conduit systems</a:t>
            </a:r>
          </a:p>
        </p:txBody>
      </p:sp>
      <p:sp>
        <p:nvSpPr>
          <p:cNvPr id="9226" name="Line 9"/>
          <p:cNvSpPr>
            <a:spLocks noChangeShapeType="1"/>
          </p:cNvSpPr>
          <p:nvPr/>
        </p:nvSpPr>
        <p:spPr bwMode="auto">
          <a:xfrm>
            <a:off x="-22225" y="109220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925" y="1308100"/>
            <a:ext cx="9144000" cy="304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Advantages:</a:t>
            </a:r>
          </a:p>
          <a:p>
            <a:pPr marL="342000" indent="-342000" hangingPunct="0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light in weight and easy to handle</a:t>
            </a:r>
          </a:p>
          <a:p>
            <a:pPr marL="342000" indent="-342000" hangingPunct="0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easy to saw, cut and clean</a:t>
            </a:r>
          </a:p>
          <a:p>
            <a:pPr marL="342000" indent="-342000" hangingPunct="0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simple to form and bend</a:t>
            </a:r>
          </a:p>
          <a:p>
            <a:pPr marL="342000" indent="-342000" hangingPunct="0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does not require painting</a:t>
            </a:r>
          </a:p>
          <a:p>
            <a:pPr marL="342000" indent="-342000" hangingPunct="0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minimal condensation due to low thermal conductivity in walls</a:t>
            </a:r>
          </a:p>
          <a:p>
            <a:pPr marL="342000" indent="-342000" hangingPunct="0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speed of erection</a:t>
            </a:r>
          </a:p>
          <a:p>
            <a:pPr marL="342000" indent="-342000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excellent electrical and fire resistant properties.</a:t>
            </a:r>
            <a:endParaRPr lang="en-GB" sz="2400" b="1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25" y="4292600"/>
            <a:ext cx="91440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Disadvantages:</a:t>
            </a:r>
          </a:p>
          <a:p>
            <a:pPr marL="342000" indent="-342000" hangingPunct="0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care must be taken when gluing joints to avoid forming a barrier across the inside of the conduit</a:t>
            </a:r>
          </a:p>
          <a:p>
            <a:pPr marL="342000" indent="-342000" hangingPunct="0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if insufficient adhesive is used the joints may not be waterproof</a:t>
            </a:r>
          </a:p>
          <a:p>
            <a:pPr marL="342000" indent="-342000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pvc expands around five times as much as steel and this expansion must be allowed for.</a:t>
            </a:r>
            <a:endParaRPr lang="en-GB" sz="2400" b="1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9" name="Picture 8" descr="08 pvc condu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308100"/>
            <a:ext cx="301625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179388" y="17780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PVC conduit systems</a:t>
            </a:r>
          </a:p>
        </p:txBody>
      </p:sp>
      <p:sp>
        <p:nvSpPr>
          <p:cNvPr id="10246" name="Line 9"/>
          <p:cNvSpPr>
            <a:spLocks noChangeShapeType="1"/>
          </p:cNvSpPr>
          <p:nvPr/>
        </p:nvSpPr>
        <p:spPr bwMode="auto">
          <a:xfrm>
            <a:off x="-22225" y="109220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165225"/>
            <a:ext cx="9144000" cy="4124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000" indent="-342000">
              <a:spcAft>
                <a:spcPts val="600"/>
              </a:spcAft>
              <a:defRPr/>
            </a:pPr>
            <a:r>
              <a:rPr lang="en-GB" sz="2200" b="1" dirty="0">
                <a:solidFill>
                  <a:schemeClr val="accent4"/>
                </a:solidFill>
                <a:cs typeface="+mn-cs"/>
              </a:rPr>
              <a:t>Types of PVC conduit:</a:t>
            </a:r>
            <a:endParaRPr lang="en-GB" sz="2200" dirty="0">
              <a:solidFill>
                <a:schemeClr val="accent4"/>
              </a:solidFill>
              <a:cs typeface="+mn-cs"/>
            </a:endParaRPr>
          </a:p>
          <a:p>
            <a:pPr marL="342000" indent="-342000" hangingPunct="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200" b="1" dirty="0">
                <a:solidFill>
                  <a:schemeClr val="accent4"/>
                </a:solidFill>
                <a:cs typeface="+mn-cs"/>
              </a:rPr>
              <a:t>Heavy Gauge Super High Impact</a:t>
            </a:r>
            <a:r>
              <a:rPr lang="en-GB" sz="2200" dirty="0">
                <a:solidFill>
                  <a:schemeClr val="accent4"/>
                </a:solidFill>
                <a:cs typeface="+mn-cs"/>
              </a:rPr>
              <a:t>: Designed to withstand arduous site conditions and extreme weather conditions. Major building contractors and government departments often specify this type of conduit for use.</a:t>
            </a:r>
          </a:p>
          <a:p>
            <a:pPr marL="342000" indent="-342000" hangingPunct="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200" b="1" dirty="0">
                <a:solidFill>
                  <a:schemeClr val="accent4"/>
                </a:solidFill>
                <a:cs typeface="+mn-cs"/>
              </a:rPr>
              <a:t>Light Gauge Super High Impact</a:t>
            </a:r>
            <a:r>
              <a:rPr lang="en-GB" sz="2200" dirty="0">
                <a:solidFill>
                  <a:schemeClr val="accent4"/>
                </a:solidFill>
                <a:cs typeface="+mn-cs"/>
              </a:rPr>
              <a:t>: Suitable for pre-cast and </a:t>
            </a:r>
            <a:r>
              <a:rPr lang="en-GB" sz="2200" i="1" dirty="0">
                <a:solidFill>
                  <a:schemeClr val="accent4"/>
                </a:solidFill>
                <a:cs typeface="+mn-cs"/>
              </a:rPr>
              <a:t>in situ</a:t>
            </a:r>
            <a:r>
              <a:rPr lang="en-GB" sz="2200" dirty="0">
                <a:solidFill>
                  <a:schemeClr val="accent4"/>
                </a:solidFill>
                <a:cs typeface="+mn-cs"/>
              </a:rPr>
              <a:t> concrete work.</a:t>
            </a:r>
          </a:p>
          <a:p>
            <a:pPr marL="342000" indent="-342000" hangingPunct="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200" b="1" dirty="0">
                <a:solidFill>
                  <a:schemeClr val="accent4"/>
                </a:solidFill>
                <a:cs typeface="+mn-cs"/>
              </a:rPr>
              <a:t>Heavy Gauge Standard Impact</a:t>
            </a:r>
            <a:r>
              <a:rPr lang="en-GB" sz="2200" dirty="0">
                <a:solidFill>
                  <a:schemeClr val="accent4"/>
                </a:solidFill>
                <a:cs typeface="+mn-cs"/>
              </a:rPr>
              <a:t>: Suitable for typical conduit installations.</a:t>
            </a:r>
          </a:p>
          <a:p>
            <a:pPr marL="342000" indent="-342000" hangingPunct="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200" b="1" dirty="0">
                <a:solidFill>
                  <a:schemeClr val="accent4"/>
                </a:solidFill>
                <a:cs typeface="+mn-cs"/>
              </a:rPr>
              <a:t>Heavy Gauge High Temperature Material</a:t>
            </a:r>
            <a:r>
              <a:rPr lang="en-GB" sz="2200" dirty="0">
                <a:solidFill>
                  <a:schemeClr val="accent4"/>
                </a:solidFill>
                <a:cs typeface="+mn-cs"/>
              </a:rPr>
              <a:t>: Suitable for installations where 80/85°C temperatures are expected.</a:t>
            </a:r>
            <a:endParaRPr lang="en-GB" sz="2200" b="1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838" y="5427663"/>
            <a:ext cx="5411787" cy="1262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200" b="1" dirty="0">
                <a:solidFill>
                  <a:schemeClr val="accent4"/>
                </a:solidFill>
                <a:cs typeface="+mn-cs"/>
              </a:rPr>
              <a:t>Typical sizes:</a:t>
            </a:r>
            <a:endParaRPr lang="en-GB" sz="2200" dirty="0">
              <a:solidFill>
                <a:schemeClr val="accent4"/>
              </a:solidFill>
              <a:cs typeface="+mn-cs"/>
            </a:endParaRPr>
          </a:p>
          <a:p>
            <a:pPr marL="342000" indent="-1800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200" dirty="0">
                <a:solidFill>
                  <a:schemeClr val="accent4"/>
                </a:solidFill>
                <a:cs typeface="+mn-cs"/>
              </a:rPr>
              <a:t>16, 20, 25, 32, 38 and 50mm diameter</a:t>
            </a:r>
          </a:p>
          <a:p>
            <a:pPr marL="342000" indent="-1800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200" dirty="0">
                <a:solidFill>
                  <a:schemeClr val="accent4"/>
                </a:solidFill>
                <a:cs typeface="+mn-cs"/>
              </a:rPr>
              <a:t>in 3 metre lengths.</a:t>
            </a:r>
          </a:p>
        </p:txBody>
      </p:sp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179388" y="17780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PVC conduit systems</a:t>
            </a:r>
          </a:p>
        </p:txBody>
      </p:sp>
      <p:sp>
        <p:nvSpPr>
          <p:cNvPr id="11269" name="Line 9"/>
          <p:cNvSpPr>
            <a:spLocks noChangeShapeType="1"/>
          </p:cNvSpPr>
          <p:nvPr/>
        </p:nvSpPr>
        <p:spPr bwMode="auto">
          <a:xfrm>
            <a:off x="-22225" y="109220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09 pvc conduit accessori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071563"/>
            <a:ext cx="5908675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10 pipe bending spr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672013"/>
            <a:ext cx="428625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11 PVC Pipe Cutter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4640263"/>
            <a:ext cx="3502025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192088" y="6350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PVC conduit systems</a:t>
            </a:r>
          </a:p>
        </p:txBody>
      </p:sp>
      <p:sp>
        <p:nvSpPr>
          <p:cNvPr id="12294" name="Line 9"/>
          <p:cNvSpPr>
            <a:spLocks noChangeShapeType="1"/>
          </p:cNvSpPr>
          <p:nvPr/>
        </p:nvSpPr>
        <p:spPr bwMode="auto">
          <a:xfrm>
            <a:off x="-9525" y="9763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Words>686</Words>
  <Application>Microsoft Office PowerPoint</Application>
  <PresentationFormat>On-screen Show (4:3)</PresentationFormat>
  <Paragraphs>144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Cambria Math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Chris Goodings</cp:lastModifiedBy>
  <cp:revision>106</cp:revision>
  <dcterms:created xsi:type="dcterms:W3CDTF">2010-05-25T15:15:29Z</dcterms:created>
  <dcterms:modified xsi:type="dcterms:W3CDTF">2020-01-09T13:51:56Z</dcterms:modified>
</cp:coreProperties>
</file>