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9"/>
  </p:notesMasterIdLst>
  <p:sldIdLst>
    <p:sldId id="269" r:id="rId3"/>
    <p:sldId id="270" r:id="rId4"/>
    <p:sldId id="278" r:id="rId5"/>
    <p:sldId id="280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85" r:id="rId15"/>
    <p:sldId id="297" r:id="rId16"/>
    <p:sldId id="287" r:id="rId17"/>
    <p:sldId id="277" r:id="rId18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Bob Hibbert" initials="B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95" autoAdjust="0"/>
  </p:normalViewPr>
  <p:slideViewPr>
    <p:cSldViewPr>
      <p:cViewPr varScale="1">
        <p:scale>
          <a:sx n="67" d="100"/>
          <a:sy n="67" d="100"/>
        </p:scale>
        <p:origin x="240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204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 smtClean="0"/>
              <a:t>Click to edit Master text styles</a:t>
            </a:r>
          </a:p>
          <a:p>
            <a:pPr lvl="1"/>
            <a:r>
              <a:rPr lang="en-GB" noProof="0" smtClean="0"/>
              <a:t>Second level</a:t>
            </a:r>
          </a:p>
          <a:p>
            <a:pPr lvl="2"/>
            <a:r>
              <a:rPr lang="en-GB" noProof="0" smtClean="0"/>
              <a:t>Third level</a:t>
            </a:r>
          </a:p>
          <a:p>
            <a:pPr lvl="3"/>
            <a:r>
              <a:rPr lang="en-GB" noProof="0" smtClean="0"/>
              <a:t>Fourth level</a:t>
            </a:r>
          </a:p>
          <a:p>
            <a:pPr lvl="4"/>
            <a:r>
              <a:rPr lang="en-GB" noProof="0" smtClean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8D2E8873-CE6B-4B87-A79B-254CA2455AE9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0809929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1A23D4-3B50-4B86-B70C-89891BDBA8A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1169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4F8215-627D-4EB5-9C4C-E995B999D410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021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66CFCF-B1A6-4E6E-B089-8287568EE53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2077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 smtClean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 smtClean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C06D13-698F-40FA-A4E0-9ABF63B094F8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48637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08367B-B97D-4CD2-AEBD-42DFF063BBB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1974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C22F59-147B-459A-A552-F9D67D25B7E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47496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9C9E2E-1873-4A97-9B17-BA219BFF3BAC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76511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B6DB3-C43A-4AFC-A76C-2E8A8540793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7242862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403077-13F2-4961-B7B8-82B4D928106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40453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BB3AFB-B0EC-473E-BEB7-2A6952756C94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10975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B55701-3530-4C83-A2EB-1E73618663D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96967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ECCB8AF-6566-43FB-94BE-216B80F1540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475140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2955B9-6484-4ADB-A922-6EB9D5BB868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63484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DCD9293-4E80-4A80-B8CA-13094BA4DD8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4077626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6AE2CC5-D0CC-416F-9A4F-2C691D16C5A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769084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56F939-93D2-4206-A8B0-FBD7FCC3521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5857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DAA4000-8F4D-45B8-A26B-1FA07EE250AD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76737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830039-B189-44CE-98DD-7F5E9AA3DC96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05835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AF7D45-5112-413E-8089-5A4DED2819DF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7267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22D68E-C656-4E2D-A13E-4BAF4CF6FB71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321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BAB88-5538-4C24-8793-D0877FA4C02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542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571609-8093-4991-9FB2-6D579DCF9B3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7053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 dirty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C423AC-F5B6-44BF-B200-CB5244C82FD5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046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CA07F96A-9509-449A-BE81-9C5D4F5EB1EB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smtClean="0"/>
              <a:t>Click to edit Master text styles</a:t>
            </a:r>
          </a:p>
          <a:p>
            <a:pPr lvl="1"/>
            <a:r>
              <a:rPr lang="en-GB" altLang="en-US" smtClean="0"/>
              <a:t>Second level</a:t>
            </a:r>
          </a:p>
          <a:p>
            <a:pPr lvl="2"/>
            <a:r>
              <a:rPr lang="en-GB" altLang="en-US" smtClean="0"/>
              <a:t>Third level</a:t>
            </a:r>
          </a:p>
          <a:p>
            <a:pPr lvl="3"/>
            <a:r>
              <a:rPr lang="en-GB" altLang="en-US" smtClean="0"/>
              <a:t>Fourth level</a:t>
            </a:r>
          </a:p>
          <a:p>
            <a:pPr lvl="4"/>
            <a:r>
              <a:rPr lang="en-GB" altLang="en-US" smtClean="0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cs typeface="+mn-cs"/>
              </a:defRPr>
            </a:lvl1pPr>
          </a:lstStyle>
          <a:p>
            <a:pPr>
              <a:defRPr/>
            </a:pPr>
            <a:fld id="{4AFD29AD-1435-4EDA-B959-F517F6FFC50E}" type="slidenum">
              <a:rPr lang="en-GB"/>
              <a:pPr>
                <a:defRPr/>
              </a:pPr>
              <a:t>‹#›</a:t>
            </a:fld>
            <a:endParaRPr lang="en-GB" dirty="0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35" r:id="rId2"/>
    <p:sldLayoutId id="2147483736" r:id="rId3"/>
    <p:sldLayoutId id="2147483737" r:id="rId4"/>
    <p:sldLayoutId id="2147483738" r:id="rId5"/>
    <p:sldLayoutId id="2147483739" r:id="rId6"/>
    <p:sldLayoutId id="2147483740" r:id="rId7"/>
    <p:sldLayoutId id="2147483741" r:id="rId8"/>
    <p:sldLayoutId id="2147483742" r:id="rId9"/>
    <p:sldLayoutId id="2147483743" r:id="rId10"/>
    <p:sldLayoutId id="2147483744" r:id="rId11"/>
    <p:sldLayoutId id="2147483745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smtClean="0">
                <a:solidFill>
                  <a:schemeClr val="bg1"/>
                </a:solidFill>
              </a:rPr>
              <a:t>Trunking systems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8 rising mai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3925" y="1220788"/>
            <a:ext cx="2216150" cy="553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503238" y="84138"/>
            <a:ext cx="87122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Rising main trunking</a:t>
            </a:r>
          </a:p>
        </p:txBody>
      </p:sp>
      <p:sp>
        <p:nvSpPr>
          <p:cNvPr id="13316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9 pvc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84325" y="1196975"/>
            <a:ext cx="5975350" cy="550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117475" y="76200"/>
            <a:ext cx="8713788" cy="979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trunking</a:t>
            </a:r>
          </a:p>
        </p:txBody>
      </p:sp>
      <p:sp>
        <p:nvSpPr>
          <p:cNvPr id="14340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10 mini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0188" y="2133600"/>
            <a:ext cx="6386512" cy="385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7475" y="404813"/>
            <a:ext cx="87137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PVC mini  trunking</a:t>
            </a:r>
          </a:p>
        </p:txBody>
      </p:sp>
      <p:sp>
        <p:nvSpPr>
          <p:cNvPr id="15364" name="Line 9"/>
          <p:cNvSpPr>
            <a:spLocks noChangeShapeType="1"/>
          </p:cNvSpPr>
          <p:nvPr/>
        </p:nvSpPr>
        <p:spPr bwMode="auto">
          <a:xfrm>
            <a:off x="0" y="1395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117475" y="404813"/>
            <a:ext cx="87137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trunking </a:t>
            </a:r>
            <a:r>
              <a:rPr lang="en-GB" dirty="0" smtClean="0">
                <a:latin typeface="+mn-lt"/>
              </a:rPr>
              <a:t>systems</a:t>
            </a:r>
            <a:endParaRPr lang="en-GB" dirty="0">
              <a:latin typeface="+mn-lt"/>
            </a:endParaRPr>
          </a:p>
        </p:txBody>
      </p:sp>
      <p:sp>
        <p:nvSpPr>
          <p:cNvPr id="16388" name="Line 9"/>
          <p:cNvSpPr>
            <a:spLocks noChangeShapeType="1"/>
          </p:cNvSpPr>
          <p:nvPr/>
        </p:nvSpPr>
        <p:spPr bwMode="auto">
          <a:xfrm>
            <a:off x="0" y="1395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475" y="1844824"/>
            <a:ext cx="8771168" cy="280831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415925" y="214313"/>
            <a:ext cx="87137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trunking </a:t>
            </a:r>
            <a:r>
              <a:rPr lang="en-GB" dirty="0" smtClean="0">
                <a:latin typeface="+mn-lt"/>
              </a:rPr>
              <a:t>systems</a:t>
            </a:r>
            <a:endParaRPr lang="en-GB" dirty="0">
              <a:latin typeface="+mn-lt"/>
            </a:endParaRPr>
          </a:p>
        </p:txBody>
      </p:sp>
      <p:sp>
        <p:nvSpPr>
          <p:cNvPr id="17412" name="Line 9"/>
          <p:cNvSpPr>
            <a:spLocks noChangeShapeType="1"/>
          </p:cNvSpPr>
          <p:nvPr/>
        </p:nvSpPr>
        <p:spPr bwMode="auto">
          <a:xfrm>
            <a:off x="-14288" y="117951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2" y="1340768"/>
            <a:ext cx="8771799" cy="496855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4288" y="1412875"/>
            <a:ext cx="9144001" cy="19383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hangingPunct="0">
              <a:defRPr/>
            </a:pPr>
            <a:r>
              <a:rPr lang="en-GB" b="1" dirty="0">
                <a:solidFill>
                  <a:schemeClr val="accent4"/>
                </a:solidFill>
                <a:cs typeface="+mn-cs"/>
              </a:rPr>
              <a:t>Example 1.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The following PVC insulated cables are to be installed in steel cable trunking: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10 off 4mm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cables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10 off 6mm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cables</a:t>
            </a:r>
          </a:p>
          <a:p>
            <a:pPr marL="531813" indent="-531813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10 off 10mm</a:t>
            </a:r>
            <a:r>
              <a:rPr lang="en-GB" baseline="30000" dirty="0">
                <a:solidFill>
                  <a:schemeClr val="accent4"/>
                </a:solidFill>
                <a:cs typeface="+mn-cs"/>
              </a:rPr>
              <a:t>2</a:t>
            </a:r>
            <a:r>
              <a:rPr lang="en-GB" dirty="0">
                <a:solidFill>
                  <a:schemeClr val="accent4"/>
                </a:solidFill>
                <a:cs typeface="+mn-cs"/>
              </a:rPr>
              <a:t> cables.</a:t>
            </a:r>
          </a:p>
          <a:p>
            <a:pPr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Calculate the size of cable trunking that would be suitable for this application.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-14288" y="3429000"/>
            <a:ext cx="9144001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000">
                <a:solidFill>
                  <a:srgbClr val="FF0000"/>
                </a:solidFill>
                <a:latin typeface="Cambria Math" pitchFamily="18" charset="0"/>
                <a:ea typeface="Cambria Math" pitchFamily="18" charset="0"/>
                <a:cs typeface="Cambria Math" pitchFamily="18" charset="0"/>
              </a:rPr>
              <a:t>Cable factors from Table E5 (On-Site Guide)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-14288" y="38608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/>
                <a:gridCol w="669776"/>
                <a:gridCol w="2138536"/>
                <a:gridCol w="432048"/>
                <a:gridCol w="2915816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 off solid core 4mm</a:t>
                      </a:r>
                      <a:r>
                        <a:rPr lang="en-GB" sz="2000" b="0" baseline="300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16.6 x 10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166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19" name="Table 18"/>
          <p:cNvGraphicFramePr>
            <a:graphicFrameLocks noGrp="1"/>
          </p:cNvGraphicFramePr>
          <p:nvPr/>
        </p:nvGraphicFramePr>
        <p:xfrm>
          <a:off x="-14288" y="42926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/>
                <a:gridCol w="669776"/>
                <a:gridCol w="2138536"/>
                <a:gridCol w="432048"/>
                <a:gridCol w="2915816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 off solid core 6mm</a:t>
                      </a:r>
                      <a:r>
                        <a:rPr lang="en-GB" sz="2000" b="0" baseline="300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21.2 x 10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212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-14288" y="4724400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/>
                <a:gridCol w="669776"/>
                <a:gridCol w="2138536"/>
                <a:gridCol w="432048"/>
                <a:gridCol w="2915816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10 off solid core 10mm</a:t>
                      </a:r>
                      <a:r>
                        <a:rPr lang="en-GB" sz="2000" b="0" baseline="300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2</a:t>
                      </a:r>
                      <a:endParaRPr lang="en-GB" sz="2000" b="0" dirty="0" smtClean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35.3 x 10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353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-14288" y="5229225"/>
          <a:ext cx="9144000" cy="396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87824"/>
                <a:gridCol w="669776"/>
                <a:gridCol w="2138536"/>
                <a:gridCol w="432048"/>
                <a:gridCol w="2915816"/>
              </a:tblGrid>
              <a:tr h="396875"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Cable factors total</a:t>
                      </a: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166 + 212 + 353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731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93" marB="45793">
                    <a:noFill/>
                  </a:tcPr>
                </a:tc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-14288" y="5876925"/>
          <a:ext cx="9144000" cy="701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1960"/>
                <a:gridCol w="720080"/>
                <a:gridCol w="4211960"/>
              </a:tblGrid>
              <a:tr h="701675">
                <a:tc>
                  <a:txBody>
                    <a:bodyPr/>
                    <a:lstStyle/>
                    <a:p>
                      <a:pPr algn="r"/>
                      <a:r>
                        <a:rPr lang="en-GB" sz="2000" b="0" kern="12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From On-Site Guide</a:t>
                      </a:r>
                      <a:br>
                        <a:rPr lang="en-GB" sz="2000" b="0" kern="12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</a:br>
                      <a:r>
                        <a:rPr lang="en-GB" sz="2000" b="0" kern="120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Table E6, size required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=</a:t>
                      </a:r>
                      <a:endParaRPr lang="en-GB" sz="2000" b="0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61" marB="45761" anchor="ctr"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2000" b="1" u="none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75</a:t>
                      </a:r>
                      <a:r>
                        <a:rPr lang="en-GB" sz="2000" b="1" u="none" baseline="0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 x 25</a:t>
                      </a:r>
                      <a:r>
                        <a:rPr lang="en-GB" sz="2000" b="1" u="none" dirty="0" smtClean="0">
                          <a:solidFill>
                            <a:srgbClr val="FF0000"/>
                          </a:solidFill>
                          <a:latin typeface="Cambria Math" pitchFamily="18" charset="0"/>
                          <a:ea typeface="Cambria Math" pitchFamily="18" charset="0"/>
                        </a:rPr>
                        <a:t>mm</a:t>
                      </a:r>
                      <a:endParaRPr lang="en-GB" sz="2000" b="1" u="none" dirty="0">
                        <a:solidFill>
                          <a:srgbClr val="FF0000"/>
                        </a:solidFill>
                        <a:latin typeface="Cambria Math" pitchFamily="18" charset="0"/>
                        <a:ea typeface="Cambria Math" pitchFamily="18" charset="0"/>
                      </a:endParaRPr>
                    </a:p>
                  </a:txBody>
                  <a:tcPr marT="45761" marB="45761" anchor="ctr">
                    <a:noFill/>
                  </a:tcPr>
                </a:tc>
              </a:tr>
            </a:tbl>
          </a:graphicData>
        </a:graphic>
      </p:graphicFrame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415925" y="214313"/>
            <a:ext cx="8713788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Sizing conduit systems</a:t>
            </a:r>
          </a:p>
        </p:txBody>
      </p:sp>
      <p:sp>
        <p:nvSpPr>
          <p:cNvPr id="18503" name="Line 9"/>
          <p:cNvSpPr>
            <a:spLocks noChangeShapeType="1"/>
          </p:cNvSpPr>
          <p:nvPr/>
        </p:nvSpPr>
        <p:spPr bwMode="auto">
          <a:xfrm>
            <a:off x="-14288" y="1179513"/>
            <a:ext cx="9144001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1800"/>
              <a:t> 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 smtClean="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 smtClean="0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 smtClean="0"/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GB" altLang="en-US" sz="2400" b="1">
                <a:solidFill>
                  <a:srgbClr val="CC0000"/>
                </a:solidFill>
              </a:rPr>
              <a:t>Unit 203: Electrical installations technology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431800" y="1916113"/>
            <a:ext cx="8712200" cy="2216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Three main types: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metal (steel)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PVC</a:t>
            </a:r>
          </a:p>
          <a:p>
            <a:pPr marL="531813" indent="-531813">
              <a:buFont typeface="Arial" pitchFamily="34" charset="0"/>
              <a:buChar char="•"/>
              <a:defRPr/>
            </a:pPr>
            <a:r>
              <a:rPr lang="en-GB" sz="3200" dirty="0">
                <a:solidFill>
                  <a:schemeClr val="accent4"/>
                </a:solidFill>
                <a:cs typeface="+mn-cs"/>
              </a:rPr>
              <a:t>mini trunking.</a:t>
            </a:r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25400" y="3651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Trunking systems</a:t>
            </a:r>
          </a:p>
        </p:txBody>
      </p:sp>
      <p:sp>
        <p:nvSpPr>
          <p:cNvPr id="5124" name="Line 9"/>
          <p:cNvSpPr>
            <a:spLocks noChangeShapeType="1"/>
          </p:cNvSpPr>
          <p:nvPr/>
        </p:nvSpPr>
        <p:spPr bwMode="auto">
          <a:xfrm>
            <a:off x="0" y="132873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14313" y="1922463"/>
            <a:ext cx="4824412" cy="29241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affords conductors good mechanical protection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can accommodate many cables of different sizes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permits easy rewiring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minimises fire risks</a:t>
            </a:r>
          </a:p>
          <a:p>
            <a:pPr marL="342000" indent="-34200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can be utilised as the circuit protective conductor.</a:t>
            </a:r>
            <a:endParaRPr lang="en-GB" b="1" dirty="0">
              <a:solidFill>
                <a:schemeClr val="accent4"/>
              </a:solidFill>
              <a:cs typeface="+mn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7800" y="4948238"/>
            <a:ext cx="8640763" cy="169227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cs typeface="+mn-cs"/>
              </a:rPr>
              <a:t>Disadvantages: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expensive compared with some other systems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requires skill to fabricate and install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difficult to make it gas- and water-proof</a:t>
            </a:r>
          </a:p>
          <a:p>
            <a:pPr marL="342000" indent="-342000" hangingPunct="0">
              <a:buFont typeface="Arial" pitchFamily="34" charset="0"/>
              <a:buChar char="•"/>
              <a:defRPr/>
            </a:pPr>
            <a:r>
              <a:rPr lang="en-GB" dirty="0">
                <a:solidFill>
                  <a:schemeClr val="accent4"/>
                </a:solidFill>
                <a:cs typeface="+mn-cs"/>
              </a:rPr>
              <a:t>liable to corrosion when subject to acid, alkali and other fumes.</a:t>
            </a:r>
            <a:endParaRPr lang="en-GB" b="1" dirty="0">
              <a:solidFill>
                <a:schemeClr val="accent4"/>
              </a:solidFill>
              <a:cs typeface="+mn-cs"/>
            </a:endParaRPr>
          </a:p>
        </p:txBody>
      </p:sp>
      <p:pic>
        <p:nvPicPr>
          <p:cNvPr id="9" name="Picture 8" descr="01 steel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3500" y="2097088"/>
            <a:ext cx="4000500" cy="274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9"/>
          <p:cNvSpPr>
            <a:spLocks noGrp="1" noChangeArrowheads="1"/>
          </p:cNvSpPr>
          <p:nvPr/>
        </p:nvSpPr>
        <p:spPr bwMode="auto">
          <a:xfrm>
            <a:off x="-25400" y="365125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Trunking systems</a:t>
            </a:r>
          </a:p>
        </p:txBody>
      </p:sp>
      <p:sp>
        <p:nvSpPr>
          <p:cNvPr id="6150" name="Line 9"/>
          <p:cNvSpPr>
            <a:spLocks noChangeShapeType="1"/>
          </p:cNvSpPr>
          <p:nvPr/>
        </p:nvSpPr>
        <p:spPr bwMode="auto">
          <a:xfrm>
            <a:off x="0" y="1309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6151" name="TextBox 1"/>
          <p:cNvSpPr txBox="1">
            <a:spLocks noChangeArrowheads="1"/>
          </p:cNvSpPr>
          <p:nvPr/>
        </p:nvSpPr>
        <p:spPr bwMode="auto">
          <a:xfrm>
            <a:off x="195263" y="1406525"/>
            <a:ext cx="36734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GB" altLang="en-US" sz="2800" b="1"/>
              <a:t>Steel trunking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6" dur="2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98" dur="2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9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0" dur="2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2" dur="2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3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4" dur="2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10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6" dur="2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hlink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 nodeType="clickPar">
                      <p:stCondLst>
                        <p:cond delay="indefinite"/>
                      </p:stCondLst>
                      <p:childTnLst>
                        <p:par>
                          <p:cTn id="1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0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02 steel trunking accessories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8200" y="1192213"/>
            <a:ext cx="5092700" cy="5651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Trunking systems</a:t>
            </a:r>
          </a:p>
        </p:txBody>
      </p:sp>
      <p:sp>
        <p:nvSpPr>
          <p:cNvPr id="7172" name="Line 9"/>
          <p:cNvSpPr>
            <a:spLocks noChangeShapeType="1"/>
          </p:cNvSpPr>
          <p:nvPr/>
        </p:nvSpPr>
        <p:spPr bwMode="auto">
          <a:xfrm>
            <a:off x="0" y="10810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3 lighting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775" y="1268413"/>
            <a:ext cx="8235950" cy="543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Lighting trunking</a:t>
            </a:r>
          </a:p>
        </p:txBody>
      </p:sp>
      <p:sp>
        <p:nvSpPr>
          <p:cNvPr id="8196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4 skirting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88" y="1208088"/>
            <a:ext cx="7308850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Skirting trunking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0" y="1055688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5 dado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275" y="1052513"/>
            <a:ext cx="7283450" cy="5580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>
                <a:latin typeface="+mn-lt"/>
              </a:rPr>
              <a:t>Dado trunking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06 underfloor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1625" y="1196975"/>
            <a:ext cx="5543550" cy="5543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Underfloor</a:t>
            </a:r>
            <a:r>
              <a:rPr lang="en-GB" dirty="0">
                <a:latin typeface="+mn-lt"/>
              </a:rPr>
              <a:t> trunking</a:t>
            </a: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07 busbar trunki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9075" y="1252538"/>
            <a:ext cx="3267075" cy="561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4"/>
          <p:cNvSpPr>
            <a:spLocks noGrp="1" noChangeArrowheads="1"/>
          </p:cNvSpPr>
          <p:nvPr/>
        </p:nvSpPr>
        <p:spPr bwMode="auto">
          <a:xfrm>
            <a:off x="-36513" y="101600"/>
            <a:ext cx="9144001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dirty="0" err="1">
                <a:latin typeface="+mn-lt"/>
              </a:rPr>
              <a:t>Busbar</a:t>
            </a:r>
            <a:r>
              <a:rPr lang="en-GB" dirty="0">
                <a:latin typeface="+mn-lt"/>
              </a:rPr>
              <a:t> trunking</a:t>
            </a:r>
          </a:p>
        </p:txBody>
      </p:sp>
      <p:sp>
        <p:nvSpPr>
          <p:cNvPr id="12292" name="Line 9"/>
          <p:cNvSpPr>
            <a:spLocks noChangeShapeType="1"/>
          </p:cNvSpPr>
          <p:nvPr/>
        </p:nvSpPr>
        <p:spPr bwMode="auto">
          <a:xfrm>
            <a:off x="0" y="10652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570</TotalTime>
  <Words>213</Words>
  <Application>Microsoft Office PowerPoint</Application>
  <PresentationFormat>On-screen Show (4:3)</PresentationFormat>
  <Paragraphs>71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Cambria Math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Bob Hibbert</cp:lastModifiedBy>
  <cp:revision>110</cp:revision>
  <dcterms:created xsi:type="dcterms:W3CDTF">2010-05-25T15:15:29Z</dcterms:created>
  <dcterms:modified xsi:type="dcterms:W3CDTF">2015-02-24T20:57:57Z</dcterms:modified>
</cp:coreProperties>
</file>