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9"/>
  </p:notesMasterIdLst>
  <p:sldIdLst>
    <p:sldId id="269" r:id="rId3"/>
    <p:sldId id="270" r:id="rId4"/>
    <p:sldId id="290" r:id="rId5"/>
    <p:sldId id="278" r:id="rId6"/>
    <p:sldId id="301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277" r:id="rId1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b Hibbert" initials="B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67" d="100"/>
          <a:sy n="67" d="100"/>
        </p:scale>
        <p:origin x="2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CE3E380-7F61-4026-907E-BEAC3C8575A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1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37BD8-866A-44BA-B91B-23A9BE44EE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85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84FA9-959B-495A-BEC1-1DB99B2F6EB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03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C05CF-8081-40FB-AA7B-C55C3EB5020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166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87741-8DA9-4D25-8169-3BF7D82CA8F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492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39CA3-088C-4C77-A5F9-5F8610BAE60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199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2BA98-E419-4447-8FDB-3B2F135403C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554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4B584-4FDB-4283-B82E-ED670EFAA18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504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AB4EB-8D71-478D-AFD7-120033B91E1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137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D4462-1E0A-4017-B1EA-502B483AE9D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08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5AA8F-3A94-4428-8448-9C2D634EE74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741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620A2-32A6-41D0-B797-98D4230E00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96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A1076-924A-476F-AFA0-73D998993F4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492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1B7CF-69CD-4E8F-9B4B-256DCD9EB79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846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6FBEF-64FB-4326-9EE4-640D5DAC637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42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A3AF9-5185-4BC1-9E7A-5F4ABBCDDD5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735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70BB7-8383-4EC6-855F-770C24BDC7A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77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B1A07-414B-4C88-894C-77C96E3FCB3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87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DEB51-7978-4A36-A00D-EAC598C61F8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46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4A71E-007E-467F-9DE1-0BE82DD6A2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57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351DC-0AFA-426C-A607-8B32AD88654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16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912DE-63D5-4AA5-B157-C552827DD48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90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A296-3B91-4093-95D0-459D9CEE662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07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A1986-9000-4293-A7FA-7FD1769DE88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48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75C9B25F-14BE-413C-B2A3-DE9DF4569FE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A782B2E3-E8E2-46B3-838D-8BA8A1E46C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Protective devices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244725"/>
            <a:ext cx="9144000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Circuit breakers’ two means of tripping:</a:t>
            </a:r>
          </a:p>
          <a:p>
            <a:pPr marL="342000" indent="-342000" hangingPunct="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thermal trip that operates relatively slowly and is ideal for detecting overload currents</a:t>
            </a:r>
          </a:p>
          <a:p>
            <a:pPr marL="342000" indent="-342000" hangingPunct="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magnetic tripping device that operates very quickly and is ideal for detecting fault currents.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484313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Circuit breaker to BS EN 60898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325438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Protective devices</a:t>
            </a:r>
          </a:p>
        </p:txBody>
      </p:sp>
      <p:sp>
        <p:nvSpPr>
          <p:cNvPr id="13317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2276475"/>
            <a:ext cx="4643438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GB" altLang="en-US" sz="2000">
                <a:solidFill>
                  <a:srgbClr val="FF0000"/>
                </a:solidFill>
              </a:rPr>
              <a:t>Box terminal</a:t>
            </a:r>
          </a:p>
          <a:p>
            <a:pPr eaLnBrk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GB" altLang="en-US" sz="2000">
                <a:solidFill>
                  <a:srgbClr val="FF0000"/>
                </a:solidFill>
              </a:rPr>
              <a:t>Thermal element</a:t>
            </a:r>
          </a:p>
          <a:p>
            <a:pPr eaLnBrk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GB" altLang="en-US" sz="2000">
                <a:solidFill>
                  <a:srgbClr val="FF0000"/>
                </a:solidFill>
              </a:rPr>
              <a:t>Magnetic hammer action solenoid</a:t>
            </a:r>
          </a:p>
          <a:p>
            <a:pPr eaLnBrk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GB" altLang="en-US" sz="2000">
                <a:solidFill>
                  <a:srgbClr val="FF0000"/>
                </a:solidFill>
              </a:rPr>
              <a:t>Arc chamber</a:t>
            </a:r>
          </a:p>
          <a:p>
            <a:pPr eaLnBrk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GB" altLang="en-US" sz="2000">
                <a:solidFill>
                  <a:srgbClr val="FF0000"/>
                </a:solidFill>
              </a:rPr>
              <a:t>Trip bar</a:t>
            </a:r>
          </a:p>
          <a:p>
            <a:pPr eaLnBrk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GB" altLang="en-US" sz="2000">
                <a:solidFill>
                  <a:srgbClr val="FF0000"/>
                </a:solidFill>
              </a:rPr>
              <a:t>Moving contact</a:t>
            </a:r>
          </a:p>
          <a:p>
            <a:pPr eaLnBrk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GB" altLang="en-US" sz="2000">
                <a:solidFill>
                  <a:srgbClr val="FF0000"/>
                </a:solidFill>
              </a:rPr>
              <a:t>Fixed contact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GB" altLang="en-US" sz="2000">
                <a:solidFill>
                  <a:srgbClr val="FF0000"/>
                </a:solidFill>
              </a:rPr>
              <a:t>DIN clip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7463" y="1233488"/>
            <a:ext cx="5076826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Circuit breaker to BS EN 60898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5" name="Picture 4" descr="07 BS EN 60898 C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363663"/>
            <a:ext cx="4427537" cy="549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V="1">
            <a:off x="2124075" y="1773238"/>
            <a:ext cx="3743325" cy="7191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24075" y="2492375"/>
            <a:ext cx="3671888" cy="36734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27313" y="2997200"/>
            <a:ext cx="3313112" cy="24479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500563" y="2997200"/>
            <a:ext cx="2879725" cy="3603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124075" y="3141663"/>
            <a:ext cx="3816350" cy="7191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47813" y="4292600"/>
            <a:ext cx="5616575" cy="3603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11413" y="4797425"/>
            <a:ext cx="4176712" cy="1444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195513" y="4437063"/>
            <a:ext cx="4464050" cy="7921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476375" y="5661025"/>
            <a:ext cx="3455988" cy="9366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Grp="1" noChangeArrowheads="1"/>
          </p:cNvSpPr>
          <p:nvPr/>
        </p:nvSpPr>
        <p:spPr bwMode="auto">
          <a:xfrm>
            <a:off x="0" y="254000"/>
            <a:ext cx="91440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Protective devices</a:t>
            </a:r>
          </a:p>
        </p:txBody>
      </p:sp>
      <p:sp>
        <p:nvSpPr>
          <p:cNvPr id="14351" name="Line 9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3175" y="1484313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Circuit breaker to BS EN 60898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325438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Protective devices</a:t>
            </a:r>
          </a:p>
        </p:txBody>
      </p:sp>
      <p:sp>
        <p:nvSpPr>
          <p:cNvPr id="15365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106613"/>
            <a:ext cx="8894563" cy="3410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63" y="2033588"/>
            <a:ext cx="6011862" cy="4462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In order to detect much smaller leakage currents that could still be lethal to life, an RCD must be used.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An RCD compares the current flowing out through the line conductor with the current returning through the neutral; if the current exceeds a predetermined value, the device will trip and disconnect the circuit.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The rated value is referred to as the </a:t>
            </a:r>
            <a:r>
              <a:rPr lang="en-GB" sz="2400" dirty="0" err="1">
                <a:solidFill>
                  <a:schemeClr val="accent4"/>
                </a:solidFill>
                <a:cs typeface="+mn-cs"/>
              </a:rPr>
              <a:t>I</a:t>
            </a:r>
            <a:r>
              <a:rPr lang="en-GB" sz="2400" baseline="-25000" dirty="0" err="1">
                <a:solidFill>
                  <a:schemeClr val="accent4"/>
                </a:solidFill>
                <a:cs typeface="+mn-cs"/>
              </a:rPr>
              <a:t>Δn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 and is usually rated in </a:t>
            </a:r>
            <a:r>
              <a:rPr lang="en-GB" sz="2400" dirty="0" err="1">
                <a:solidFill>
                  <a:schemeClr val="accent4"/>
                </a:solidFill>
                <a:cs typeface="+mn-cs"/>
              </a:rPr>
              <a:t>mA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163" y="141287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Residual current device (RCD) BS EN 61008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7" name="Picture 6" descr="09 RC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2105025"/>
            <a:ext cx="2854325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0" y="325438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Protective devices</a:t>
            </a:r>
          </a:p>
        </p:txBody>
      </p:sp>
      <p:sp>
        <p:nvSpPr>
          <p:cNvPr id="16390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463" y="1317625"/>
            <a:ext cx="9144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Residual current device (RCD) BS EN 61008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8" name="Picture 7" descr="10 RCD circu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2133600"/>
            <a:ext cx="86042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325438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Protective devices</a:t>
            </a:r>
          </a:p>
        </p:txBody>
      </p:sp>
      <p:sp>
        <p:nvSpPr>
          <p:cNvPr id="17413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013" y="2627313"/>
            <a:ext cx="6156325" cy="4248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An RCBO is a combination of a thermal‑magnetic circuit breaker and an RCD.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It allows earth fault protection to be restricted to a single circuit.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With most devices, two additional wires must be connected in order for this device to function.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RCBOs are available in types B and C but not in type 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63" y="1341438"/>
            <a:ext cx="91440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Residual current operated circuit breaker with integral </a:t>
            </a:r>
            <a:r>
              <a:rPr lang="en-GB" sz="2800" b="1" dirty="0" err="1">
                <a:solidFill>
                  <a:schemeClr val="accent4"/>
                </a:solidFill>
                <a:cs typeface="+mn-cs"/>
              </a:rPr>
              <a:t>overcurrent</a:t>
            </a:r>
            <a:r>
              <a:rPr lang="en-GB" sz="2800" b="1" dirty="0">
                <a:solidFill>
                  <a:schemeClr val="accent4"/>
                </a:solidFill>
                <a:cs typeface="+mn-cs"/>
              </a:rPr>
              <a:t> protection (RCBO) BS EN 61009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8" name="Picture 7" descr="11 RCB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627313"/>
            <a:ext cx="2847975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0" y="325438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Protective devices</a:t>
            </a:r>
          </a:p>
        </p:txBody>
      </p:sp>
      <p:sp>
        <p:nvSpPr>
          <p:cNvPr id="18438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2075" y="1412875"/>
            <a:ext cx="8713788" cy="2000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600" dirty="0">
                <a:solidFill>
                  <a:schemeClr val="accent4"/>
                </a:solidFill>
                <a:cs typeface="+mn-cs"/>
              </a:rPr>
              <a:t>Faults will generally cause one or both of the following to occur: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cs typeface="+mn-cs"/>
              </a:rPr>
              <a:t>overcurrent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cs typeface="+mn-cs"/>
              </a:rPr>
              <a:t>earth leakage.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9050" y="3443288"/>
            <a:ext cx="9144000" cy="1370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600" b="1" dirty="0">
                <a:solidFill>
                  <a:schemeClr val="accent4"/>
                </a:solidFill>
                <a:cs typeface="+mn-cs"/>
              </a:rPr>
              <a:t>Overcurrent:</a:t>
            </a:r>
          </a:p>
          <a:p>
            <a:pPr>
              <a:spcAft>
                <a:spcPts val="1200"/>
              </a:spcAft>
              <a:defRPr/>
            </a:pPr>
            <a:r>
              <a:rPr lang="en-GB" sz="2600" b="1" dirty="0">
                <a:solidFill>
                  <a:srgbClr val="FF0000"/>
                </a:solidFill>
                <a:cs typeface="+mn-cs"/>
              </a:rPr>
              <a:t>A current exceeding the rated value. For conductors the rated value is the current‑</a:t>
            </a:r>
            <a:r>
              <a:rPr lang="en-GB" sz="2600" b="1" dirty="0" err="1">
                <a:solidFill>
                  <a:srgbClr val="FF0000"/>
                </a:solidFill>
                <a:cs typeface="+mn-cs"/>
              </a:rPr>
              <a:t>carrying</a:t>
            </a:r>
            <a:r>
              <a:rPr lang="en-GB" sz="2600" b="1" dirty="0">
                <a:solidFill>
                  <a:srgbClr val="FF0000"/>
                </a:solidFill>
                <a:cs typeface="+mn-cs"/>
              </a:rPr>
              <a:t> capacity.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5875" y="5157788"/>
            <a:ext cx="9144000" cy="1600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600" dirty="0">
                <a:solidFill>
                  <a:schemeClr val="accent4"/>
                </a:solidFill>
                <a:cs typeface="+mn-cs"/>
              </a:rPr>
              <a:t>Overcurrent can be further subdivided into two categories: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cs typeface="+mn-cs"/>
              </a:rPr>
              <a:t>overload current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cs typeface="+mn-cs"/>
              </a:rPr>
              <a:t>fault current.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0" y="325438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Protective devices</a:t>
            </a:r>
          </a:p>
        </p:txBody>
      </p:sp>
      <p:sp>
        <p:nvSpPr>
          <p:cNvPr id="5126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0825" y="2205038"/>
            <a:ext cx="8713788" cy="1970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Earth leakage (protective conductor current):</a:t>
            </a:r>
          </a:p>
          <a:p>
            <a:pPr>
              <a:spcAft>
                <a:spcPts val="1200"/>
              </a:spcAft>
              <a:defRPr/>
            </a:pPr>
            <a:r>
              <a:rPr lang="en-GB" sz="2800" b="1" dirty="0">
                <a:solidFill>
                  <a:srgbClr val="FF0000"/>
                </a:solidFill>
                <a:cs typeface="+mn-cs"/>
              </a:rPr>
              <a:t>Electric current appearing in a protective conductor, such as leakage current or electric current resulting from an insulation fault.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325438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Protective devices</a:t>
            </a:r>
          </a:p>
        </p:txBody>
      </p:sp>
      <p:sp>
        <p:nvSpPr>
          <p:cNvPr id="6148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01 BS3036 fu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373313"/>
            <a:ext cx="2987675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1113" y="1557338"/>
            <a:ext cx="6083301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BS3036 semi‑</a:t>
            </a:r>
            <a:r>
              <a:rPr lang="en-GB" sz="2800" b="1" dirty="0" err="1">
                <a:solidFill>
                  <a:schemeClr val="accent4"/>
                </a:solidFill>
                <a:cs typeface="+mn-cs"/>
              </a:rPr>
              <a:t>enclosed</a:t>
            </a:r>
            <a:r>
              <a:rPr lang="en-GB" sz="2800" b="1" dirty="0">
                <a:solidFill>
                  <a:schemeClr val="accent4"/>
                </a:solidFill>
                <a:cs typeface="+mn-cs"/>
              </a:rPr>
              <a:t> fuse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75" y="2492375"/>
            <a:ext cx="5940425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Available sizes are:</a:t>
            </a:r>
          </a:p>
          <a:p>
            <a:pPr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5A (white)</a:t>
            </a:r>
          </a:p>
          <a:p>
            <a:pPr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15A (blue)</a:t>
            </a:r>
          </a:p>
          <a:p>
            <a:pPr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20A (yellow)</a:t>
            </a:r>
          </a:p>
          <a:p>
            <a:pPr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30A (red)</a:t>
            </a:r>
          </a:p>
          <a:p>
            <a:pPr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45A (green).</a:t>
            </a:r>
          </a:p>
        </p:txBody>
      </p:sp>
      <p:sp>
        <p:nvSpPr>
          <p:cNvPr id="14" name="Rectangle 13"/>
          <p:cNvSpPr>
            <a:spLocks noGrp="1" noChangeArrowheads="1"/>
          </p:cNvSpPr>
          <p:nvPr/>
        </p:nvSpPr>
        <p:spPr bwMode="auto">
          <a:xfrm>
            <a:off x="0" y="325438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Protective devices</a:t>
            </a:r>
          </a:p>
        </p:txBody>
      </p:sp>
      <p:sp>
        <p:nvSpPr>
          <p:cNvPr id="7174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2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850" y="1147763"/>
            <a:ext cx="594042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Advantages:</a:t>
            </a:r>
          </a:p>
          <a:p>
            <a:pPr marL="531813" indent="-531813" hangingPunct="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simple to check if blown</a:t>
            </a:r>
          </a:p>
          <a:p>
            <a:pPr marL="531813" indent="-531813" hangingPunct="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low cost to replace fuse element</a:t>
            </a:r>
          </a:p>
          <a:p>
            <a:pPr marL="531813" indent="-531813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no moving parts.</a:t>
            </a:r>
            <a:endParaRPr lang="en-GB" sz="2400" b="1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9088" y="2732088"/>
            <a:ext cx="7812087" cy="4156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Disadvantages:</a:t>
            </a:r>
          </a:p>
          <a:p>
            <a:pPr marL="531813" indent="-531813" hangingPunct="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danger of being repaired with wrong size wire</a:t>
            </a:r>
          </a:p>
          <a:p>
            <a:pPr marL="531813" indent="-531813" hangingPunct="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deteriorate with age</a:t>
            </a:r>
          </a:p>
          <a:p>
            <a:pPr marL="531813" indent="-531813" hangingPunct="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circuit cannot be quickly restored</a:t>
            </a:r>
          </a:p>
          <a:p>
            <a:pPr marL="531813" indent="-531813" hangingPunct="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cannot break large fault currents</a:t>
            </a:r>
          </a:p>
          <a:p>
            <a:pPr marL="531813" indent="-531813" hangingPunct="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danger if replaced on faulty circuit (melting wire)</a:t>
            </a:r>
          </a:p>
          <a:p>
            <a:pPr marL="531813" indent="-531813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fusing factor of around 1.8–2.0 means that they cannot be guaranteed to operate up to twice the rated current that is flowing. As a result, cables protected by them must have a larger current‑carrying capacity.</a:t>
            </a:r>
            <a:endParaRPr lang="en-GB" sz="2400" b="1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325438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Protective devices</a:t>
            </a:r>
          </a:p>
        </p:txBody>
      </p:sp>
      <p:sp>
        <p:nvSpPr>
          <p:cNvPr id="8197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13" y="1581150"/>
            <a:ext cx="4716462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Advantages: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small physical size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no mechanical moving parts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accurate current rating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not liable to deterioration with age</a:t>
            </a:r>
          </a:p>
          <a:p>
            <a:pPr marL="342000" indent="-34200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fusing factor 1.6–1.9.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1275" y="4581525"/>
            <a:ext cx="4716463" cy="1322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Disadvantages: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more expensive than rewireable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can be shorted by silver foil</a:t>
            </a:r>
          </a:p>
          <a:p>
            <a:pPr marL="342000" indent="-34200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cannot break large fault currents.</a:t>
            </a:r>
            <a:endParaRPr lang="en-GB" b="1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13" y="962025"/>
            <a:ext cx="9144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BS88‑3:2010 cartridge fuses (replacing BS1361)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8" name="Picture 7" descr="02 BS1361 fu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1509713"/>
            <a:ext cx="40227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03 BS88-3 fu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4292600"/>
            <a:ext cx="352425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Grp="1" noChangeArrowheads="1"/>
          </p:cNvSpPr>
          <p:nvPr/>
        </p:nvSpPr>
        <p:spPr bwMode="auto">
          <a:xfrm>
            <a:off x="0" y="14446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Protective devices</a:t>
            </a:r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>
            <a:off x="0" y="942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988" y="5703888"/>
            <a:ext cx="9144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Disadvantage: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expensive.</a:t>
            </a:r>
            <a:endParaRPr lang="en-GB" b="1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1287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BS88‑2:2010 fuses (replacing BS88‑2 and BS88‑2.1)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11" name="Picture 10" descr="04 BS8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8" y="2863850"/>
            <a:ext cx="48387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988" y="2143125"/>
            <a:ext cx="4716462" cy="3478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Advantages: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no mechanical moving parts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declared rating is very accurate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operation is very quick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with </a:t>
            </a:r>
            <a:r>
              <a:rPr lang="en-GB" dirty="0" err="1">
                <a:solidFill>
                  <a:schemeClr val="accent4"/>
                </a:solidFill>
                <a:cs typeface="+mn-cs"/>
              </a:rPr>
              <a:t>gM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fuses you can distinguish between a persistent fault and a transient fault such as the large starting current taken by motors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reliable – it can break large current safely</a:t>
            </a:r>
          </a:p>
          <a:p>
            <a:pPr marL="342000" indent="-34200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fusing factor 1.25 – 1.70.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0" y="325438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Protective devices</a:t>
            </a:r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5 BS1362 fu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181100"/>
            <a:ext cx="2771775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9525" y="3175000"/>
            <a:ext cx="9144000" cy="3478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Especially for use in the standard UK BS1363  13 ampere plug top.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This cartridge fuse breaks a faulty circuit in the same way as other fuses.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When the BS1363 plug was first introduced, there were five fuses in the official BS1362 range (with their specified colour): 2 (blue), 5 (grey), 7 (black), 10 (yellow) and 13 (brown) amps.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The current version, BS1362:1973, allows any fuse rating up to 13A, with 3 amp (coloured red) and 13 amp (coloured brown) as the preferred (but not mandated) values when used in a plug.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The purpose of the plug mounted fuse is to protect the flexible cord, </a:t>
            </a:r>
            <a:r>
              <a:rPr lang="en-GB" b="1" dirty="0">
                <a:solidFill>
                  <a:schemeClr val="accent4"/>
                </a:solidFill>
                <a:cs typeface="+mn-cs"/>
              </a:rPr>
              <a:t>not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the appliance itself.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9525" y="256222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BS1362 cartridge fuses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0" y="325438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Protective devices</a:t>
            </a:r>
          </a:p>
        </p:txBody>
      </p:sp>
      <p:sp>
        <p:nvSpPr>
          <p:cNvPr id="11270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5900" y="2120900"/>
            <a:ext cx="5651500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Advantages:</a:t>
            </a:r>
          </a:p>
          <a:p>
            <a:pPr marL="342000" indent="-34200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tripping characteristics, and therefore circuit protection, are set by the installer</a:t>
            </a:r>
          </a:p>
          <a:p>
            <a:pPr marL="342000" indent="-34200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circuit protection difficult to interfere with</a:t>
            </a:r>
          </a:p>
          <a:p>
            <a:pPr marL="342000" indent="-34200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the circuit provides discrimination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a faulty circuit may be easily and quickly restored by an unskilled operator.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900" y="4784725"/>
            <a:ext cx="57245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Disadvantage: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they contain mechanical moving parts.</a:t>
            </a:r>
            <a:endParaRPr lang="en-GB" b="1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900" y="1312863"/>
            <a:ext cx="91440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Circuit breaker to BS EN 60898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8" name="Picture 7" descr="06 BS EN 60898 C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171575"/>
            <a:ext cx="2935288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0" y="19050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Protective devices</a:t>
            </a:r>
          </a:p>
        </p:txBody>
      </p:sp>
      <p:sp>
        <p:nvSpPr>
          <p:cNvPr id="12295" name="Line 9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627</Words>
  <Application>Microsoft Office PowerPoint</Application>
  <PresentationFormat>On-screen Show (4:3)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127</cp:revision>
  <dcterms:created xsi:type="dcterms:W3CDTF">2010-05-25T15:15:29Z</dcterms:created>
  <dcterms:modified xsi:type="dcterms:W3CDTF">2015-02-24T21:05:29Z</dcterms:modified>
</cp:coreProperties>
</file>